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 id="2147483678" r:id="rId2"/>
    <p:sldMasterId id="2147483681" r:id="rId3"/>
  </p:sldMasterIdLst>
  <p:notesMasterIdLst>
    <p:notesMasterId r:id="rId41"/>
  </p:notesMasterIdLst>
  <p:handoutMasterIdLst>
    <p:handoutMasterId r:id="rId42"/>
  </p:handoutMasterIdLst>
  <p:sldIdLst>
    <p:sldId id="626" r:id="rId4"/>
    <p:sldId id="627" r:id="rId5"/>
    <p:sldId id="628" r:id="rId6"/>
    <p:sldId id="580" r:id="rId7"/>
    <p:sldId id="576" r:id="rId8"/>
    <p:sldId id="601" r:id="rId9"/>
    <p:sldId id="590" r:id="rId10"/>
    <p:sldId id="577" r:id="rId11"/>
    <p:sldId id="602" r:id="rId12"/>
    <p:sldId id="578" r:id="rId13"/>
    <p:sldId id="611" r:id="rId14"/>
    <p:sldId id="579" r:id="rId15"/>
    <p:sldId id="595" r:id="rId16"/>
    <p:sldId id="596" r:id="rId17"/>
    <p:sldId id="609" r:id="rId18"/>
    <p:sldId id="610" r:id="rId19"/>
    <p:sldId id="622" r:id="rId20"/>
    <p:sldId id="615" r:id="rId21"/>
    <p:sldId id="612" r:id="rId22"/>
    <p:sldId id="597" r:id="rId23"/>
    <p:sldId id="599" r:id="rId24"/>
    <p:sldId id="624" r:id="rId25"/>
    <p:sldId id="625" r:id="rId26"/>
    <p:sldId id="620" r:id="rId27"/>
    <p:sldId id="582" r:id="rId28"/>
    <p:sldId id="583" r:id="rId29"/>
    <p:sldId id="585" r:id="rId30"/>
    <p:sldId id="613" r:id="rId31"/>
    <p:sldId id="587" r:id="rId32"/>
    <p:sldId id="606" r:id="rId33"/>
    <p:sldId id="589" r:id="rId34"/>
    <p:sldId id="614" r:id="rId35"/>
    <p:sldId id="616" r:id="rId36"/>
    <p:sldId id="619" r:id="rId37"/>
    <p:sldId id="552" r:id="rId38"/>
    <p:sldId id="621" r:id="rId39"/>
    <p:sldId id="63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29A5"/>
    <a:srgbClr val="2B2BAD"/>
    <a:srgbClr val="2F2FBD"/>
    <a:srgbClr val="D67F00"/>
    <a:srgbClr val="FFA41F"/>
    <a:srgbClr val="FF5353"/>
    <a:srgbClr val="FFFA29"/>
    <a:srgbClr val="FFFA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4" autoAdjust="0"/>
    <p:restoredTop sz="93899" autoAdjust="0"/>
  </p:normalViewPr>
  <p:slideViewPr>
    <p:cSldViewPr>
      <p:cViewPr varScale="1">
        <p:scale>
          <a:sx n="114" d="100"/>
          <a:sy n="114" d="100"/>
        </p:scale>
        <p:origin x="472" y="168"/>
      </p:cViewPr>
      <p:guideLst>
        <p:guide orient="horz" pos="1008"/>
        <p:guide pos="5520"/>
      </p:guideLst>
    </p:cSldViewPr>
  </p:slideViewPr>
  <p:outlineViewPr>
    <p:cViewPr>
      <p:scale>
        <a:sx n="33" d="100"/>
        <a:sy n="33" d="100"/>
      </p:scale>
      <p:origin x="0" y="-22756"/>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320" y="10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ad.monash.edu\shared\R-MNHS-SPHPM\Melitag\4.%20CONFERENCES\1.%20PRESENTATIONS\2016.12%20DEPM%20-%20Best%20Practice%20in%20CP%20Medication%20Management\data%20for%20figures_2911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5371197068019"/>
          <c:y val="0.0355861071420666"/>
          <c:w val="0.896352206770173"/>
          <c:h val="0.670194119411669"/>
        </c:manualLayout>
      </c:layout>
      <c:lineChart>
        <c:grouping val="standard"/>
        <c:varyColors val="0"/>
        <c:ser>
          <c:idx val="0"/>
          <c:order val="0"/>
          <c:tx>
            <c:strRef>
              <c:f>URWIN!$A$43</c:f>
              <c:strCache>
                <c:ptCount val="1"/>
                <c:pt idx="0">
                  <c:v>Men</c:v>
                </c:pt>
              </c:strCache>
            </c:strRef>
          </c:tx>
          <c:spPr>
            <a:ln w="28575" cap="rnd">
              <a:solidFill>
                <a:schemeClr val="accent2"/>
              </a:solidFill>
              <a:round/>
            </a:ln>
            <a:effectLst/>
          </c:spPr>
          <c:marker>
            <c:symbol val="none"/>
          </c:marker>
          <c:dPt>
            <c:idx val="0"/>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01-490D-4858-B061-F8F9F647E05B}"/>
              </c:ext>
            </c:extLst>
          </c:dPt>
          <c:dPt>
            <c:idx val="4"/>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03-490D-4858-B061-F8F9F647E05B}"/>
              </c:ext>
            </c:extLst>
          </c:dPt>
          <c:dPt>
            <c:idx val="8"/>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05-490D-4858-B061-F8F9F647E05B}"/>
              </c:ext>
            </c:extLst>
          </c:dPt>
          <c:dPt>
            <c:idx val="12"/>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07-490D-4858-B061-F8F9F647E05B}"/>
              </c:ext>
            </c:extLst>
          </c:dPt>
          <c:dPt>
            <c:idx val="16"/>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09-490D-4858-B061-F8F9F647E05B}"/>
              </c:ext>
            </c:extLst>
          </c:dPt>
          <c:dPt>
            <c:idx val="20"/>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0B-490D-4858-B061-F8F9F647E05B}"/>
              </c:ext>
            </c:extLst>
          </c:dPt>
          <c:dPt>
            <c:idx val="24"/>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0D-490D-4858-B061-F8F9F647E05B}"/>
              </c:ext>
            </c:extLst>
          </c:dPt>
          <c:cat>
            <c:multiLvlStrRef>
              <c:f>URWIN!$B$41:$AC$42</c:f>
              <c:multiLvlStrCache>
                <c:ptCount val="28"/>
                <c:lvl>
                  <c:pt idx="0">
                    <c:v>16-44</c:v>
                  </c:pt>
                  <c:pt idx="1">
                    <c:v>45-64</c:v>
                  </c:pt>
                  <c:pt idx="2">
                    <c:v>65-74</c:v>
                  </c:pt>
                  <c:pt idx="3">
                    <c:v>75+</c:v>
                  </c:pt>
                  <c:pt idx="4">
                    <c:v>16-44</c:v>
                  </c:pt>
                  <c:pt idx="5">
                    <c:v>45-64</c:v>
                  </c:pt>
                  <c:pt idx="6">
                    <c:v>65-74</c:v>
                  </c:pt>
                  <c:pt idx="7">
                    <c:v>75+</c:v>
                  </c:pt>
                  <c:pt idx="8">
                    <c:v>16-44</c:v>
                  </c:pt>
                  <c:pt idx="9">
                    <c:v>45-64</c:v>
                  </c:pt>
                  <c:pt idx="10">
                    <c:v>65-74</c:v>
                  </c:pt>
                  <c:pt idx="11">
                    <c:v>75+</c:v>
                  </c:pt>
                  <c:pt idx="12">
                    <c:v>16-44</c:v>
                  </c:pt>
                  <c:pt idx="13">
                    <c:v>45-64</c:v>
                  </c:pt>
                  <c:pt idx="14">
                    <c:v>65-74</c:v>
                  </c:pt>
                  <c:pt idx="15">
                    <c:v>75+</c:v>
                  </c:pt>
                  <c:pt idx="16">
                    <c:v>16-44</c:v>
                  </c:pt>
                  <c:pt idx="17">
                    <c:v>45-64</c:v>
                  </c:pt>
                  <c:pt idx="18">
                    <c:v>65-74</c:v>
                  </c:pt>
                  <c:pt idx="19">
                    <c:v>75+</c:v>
                  </c:pt>
                  <c:pt idx="20">
                    <c:v>16-44</c:v>
                  </c:pt>
                  <c:pt idx="21">
                    <c:v>45-64</c:v>
                  </c:pt>
                  <c:pt idx="22">
                    <c:v>65-74</c:v>
                  </c:pt>
                  <c:pt idx="23">
                    <c:v>75+</c:v>
                  </c:pt>
                  <c:pt idx="24">
                    <c:v>16-44</c:v>
                  </c:pt>
                  <c:pt idx="25">
                    <c:v>45-64</c:v>
                  </c:pt>
                  <c:pt idx="26">
                    <c:v>65-74</c:v>
                  </c:pt>
                  <c:pt idx="27">
                    <c:v>75+</c:v>
                  </c:pt>
                </c:lvl>
                <c:lvl>
                  <c:pt idx="0">
                    <c:v>Knee</c:v>
                  </c:pt>
                  <c:pt idx="4">
                    <c:v>Hip</c:v>
                  </c:pt>
                  <c:pt idx="8">
                    <c:v>Back</c:v>
                  </c:pt>
                  <c:pt idx="12">
                    <c:v>Neck</c:v>
                  </c:pt>
                  <c:pt idx="16">
                    <c:v>Shoulder</c:v>
                  </c:pt>
                  <c:pt idx="20">
                    <c:v>Elbow</c:v>
                  </c:pt>
                  <c:pt idx="24">
                    <c:v>Hand</c:v>
                  </c:pt>
                </c:lvl>
              </c:multiLvlStrCache>
            </c:multiLvlStrRef>
          </c:cat>
          <c:val>
            <c:numRef>
              <c:f>URWIN!$B$43:$AC$43</c:f>
              <c:numCache>
                <c:formatCode>General</c:formatCode>
                <c:ptCount val="28"/>
                <c:pt idx="0">
                  <c:v>15.0</c:v>
                </c:pt>
                <c:pt idx="1">
                  <c:v>21.0</c:v>
                </c:pt>
                <c:pt idx="2">
                  <c:v>27.0</c:v>
                </c:pt>
                <c:pt idx="3">
                  <c:v>27.0</c:v>
                </c:pt>
                <c:pt idx="4">
                  <c:v>3.0</c:v>
                </c:pt>
                <c:pt idx="5">
                  <c:v>11.0</c:v>
                </c:pt>
                <c:pt idx="6">
                  <c:v>13.0</c:v>
                </c:pt>
                <c:pt idx="7">
                  <c:v>11.0</c:v>
                </c:pt>
                <c:pt idx="8">
                  <c:v>20.0</c:v>
                </c:pt>
                <c:pt idx="9">
                  <c:v>24.0</c:v>
                </c:pt>
                <c:pt idx="10">
                  <c:v>20.0</c:v>
                </c:pt>
                <c:pt idx="11">
                  <c:v>17.0</c:v>
                </c:pt>
                <c:pt idx="12">
                  <c:v>7.0</c:v>
                </c:pt>
                <c:pt idx="13">
                  <c:v>15.0</c:v>
                </c:pt>
                <c:pt idx="14">
                  <c:v>17.0</c:v>
                </c:pt>
                <c:pt idx="15">
                  <c:v>18.0</c:v>
                </c:pt>
                <c:pt idx="16">
                  <c:v>9.0</c:v>
                </c:pt>
                <c:pt idx="17">
                  <c:v>19.0</c:v>
                </c:pt>
                <c:pt idx="18">
                  <c:v>16.0</c:v>
                </c:pt>
                <c:pt idx="19">
                  <c:v>20.0</c:v>
                </c:pt>
                <c:pt idx="20">
                  <c:v>3.0</c:v>
                </c:pt>
                <c:pt idx="21">
                  <c:v>13.0</c:v>
                </c:pt>
                <c:pt idx="22">
                  <c:v>6.0</c:v>
                </c:pt>
                <c:pt idx="23">
                  <c:v>6.0</c:v>
                </c:pt>
                <c:pt idx="24">
                  <c:v>7.0</c:v>
                </c:pt>
                <c:pt idx="25">
                  <c:v>12.0</c:v>
                </c:pt>
                <c:pt idx="26">
                  <c:v>14.0</c:v>
                </c:pt>
                <c:pt idx="27">
                  <c:v>12.0</c:v>
                </c:pt>
              </c:numCache>
            </c:numRef>
          </c:val>
          <c:smooth val="0"/>
          <c:extLst xmlns:c16r2="http://schemas.microsoft.com/office/drawing/2015/06/chart">
            <c:ext xmlns:c16="http://schemas.microsoft.com/office/drawing/2014/chart" uri="{C3380CC4-5D6E-409C-BE32-E72D297353CC}">
              <c16:uniqueId val="{0000000E-490D-4858-B061-F8F9F647E05B}"/>
            </c:ext>
          </c:extLst>
        </c:ser>
        <c:ser>
          <c:idx val="1"/>
          <c:order val="1"/>
          <c:tx>
            <c:strRef>
              <c:f>URWIN!$A$44</c:f>
              <c:strCache>
                <c:ptCount val="1"/>
                <c:pt idx="0">
                  <c:v>Women</c:v>
                </c:pt>
              </c:strCache>
            </c:strRef>
          </c:tx>
          <c:spPr>
            <a:ln w="28575" cap="rnd">
              <a:solidFill>
                <a:schemeClr val="accent4"/>
              </a:solidFill>
              <a:round/>
            </a:ln>
            <a:effectLst/>
          </c:spPr>
          <c:marker>
            <c:symbol val="none"/>
          </c:marker>
          <c:dPt>
            <c:idx val="0"/>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10-490D-4858-B061-F8F9F647E05B}"/>
              </c:ext>
            </c:extLst>
          </c:dPt>
          <c:dPt>
            <c:idx val="4"/>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12-490D-4858-B061-F8F9F647E05B}"/>
              </c:ext>
            </c:extLst>
          </c:dPt>
          <c:dPt>
            <c:idx val="8"/>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14-490D-4858-B061-F8F9F647E05B}"/>
              </c:ext>
            </c:extLst>
          </c:dPt>
          <c:dPt>
            <c:idx val="12"/>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16-490D-4858-B061-F8F9F647E05B}"/>
              </c:ext>
            </c:extLst>
          </c:dPt>
          <c:dPt>
            <c:idx val="16"/>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18-490D-4858-B061-F8F9F647E05B}"/>
              </c:ext>
            </c:extLst>
          </c:dPt>
          <c:dPt>
            <c:idx val="20"/>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1A-490D-4858-B061-F8F9F647E05B}"/>
              </c:ext>
            </c:extLst>
          </c:dPt>
          <c:dPt>
            <c:idx val="24"/>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1C-490D-4858-B061-F8F9F647E05B}"/>
              </c:ext>
            </c:extLst>
          </c:dPt>
          <c:cat>
            <c:multiLvlStrRef>
              <c:f>URWIN!$B$41:$AC$42</c:f>
              <c:multiLvlStrCache>
                <c:ptCount val="28"/>
                <c:lvl>
                  <c:pt idx="0">
                    <c:v>16-44</c:v>
                  </c:pt>
                  <c:pt idx="1">
                    <c:v>45-64</c:v>
                  </c:pt>
                  <c:pt idx="2">
                    <c:v>65-74</c:v>
                  </c:pt>
                  <c:pt idx="3">
                    <c:v>75+</c:v>
                  </c:pt>
                  <c:pt idx="4">
                    <c:v>16-44</c:v>
                  </c:pt>
                  <c:pt idx="5">
                    <c:v>45-64</c:v>
                  </c:pt>
                  <c:pt idx="6">
                    <c:v>65-74</c:v>
                  </c:pt>
                  <c:pt idx="7">
                    <c:v>75+</c:v>
                  </c:pt>
                  <c:pt idx="8">
                    <c:v>16-44</c:v>
                  </c:pt>
                  <c:pt idx="9">
                    <c:v>45-64</c:v>
                  </c:pt>
                  <c:pt idx="10">
                    <c:v>65-74</c:v>
                  </c:pt>
                  <c:pt idx="11">
                    <c:v>75+</c:v>
                  </c:pt>
                  <c:pt idx="12">
                    <c:v>16-44</c:v>
                  </c:pt>
                  <c:pt idx="13">
                    <c:v>45-64</c:v>
                  </c:pt>
                  <c:pt idx="14">
                    <c:v>65-74</c:v>
                  </c:pt>
                  <c:pt idx="15">
                    <c:v>75+</c:v>
                  </c:pt>
                  <c:pt idx="16">
                    <c:v>16-44</c:v>
                  </c:pt>
                  <c:pt idx="17">
                    <c:v>45-64</c:v>
                  </c:pt>
                  <c:pt idx="18">
                    <c:v>65-74</c:v>
                  </c:pt>
                  <c:pt idx="19">
                    <c:v>75+</c:v>
                  </c:pt>
                  <c:pt idx="20">
                    <c:v>16-44</c:v>
                  </c:pt>
                  <c:pt idx="21">
                    <c:v>45-64</c:v>
                  </c:pt>
                  <c:pt idx="22">
                    <c:v>65-74</c:v>
                  </c:pt>
                  <c:pt idx="23">
                    <c:v>75+</c:v>
                  </c:pt>
                  <c:pt idx="24">
                    <c:v>16-44</c:v>
                  </c:pt>
                  <c:pt idx="25">
                    <c:v>45-64</c:v>
                  </c:pt>
                  <c:pt idx="26">
                    <c:v>65-74</c:v>
                  </c:pt>
                  <c:pt idx="27">
                    <c:v>75+</c:v>
                  </c:pt>
                </c:lvl>
                <c:lvl>
                  <c:pt idx="0">
                    <c:v>Knee</c:v>
                  </c:pt>
                  <c:pt idx="4">
                    <c:v>Hip</c:v>
                  </c:pt>
                  <c:pt idx="8">
                    <c:v>Back</c:v>
                  </c:pt>
                  <c:pt idx="12">
                    <c:v>Neck</c:v>
                  </c:pt>
                  <c:pt idx="16">
                    <c:v>Shoulder</c:v>
                  </c:pt>
                  <c:pt idx="20">
                    <c:v>Elbow</c:v>
                  </c:pt>
                  <c:pt idx="24">
                    <c:v>Hand</c:v>
                  </c:pt>
                </c:lvl>
              </c:multiLvlStrCache>
            </c:multiLvlStrRef>
          </c:cat>
          <c:val>
            <c:numRef>
              <c:f>URWIN!$B$44:$AC$44</c:f>
              <c:numCache>
                <c:formatCode>General</c:formatCode>
                <c:ptCount val="28"/>
                <c:pt idx="0">
                  <c:v>10.0</c:v>
                </c:pt>
                <c:pt idx="1">
                  <c:v>23.0</c:v>
                </c:pt>
                <c:pt idx="2">
                  <c:v>32.0</c:v>
                </c:pt>
                <c:pt idx="3">
                  <c:v>35.0</c:v>
                </c:pt>
                <c:pt idx="4">
                  <c:v>4.0</c:v>
                </c:pt>
                <c:pt idx="5">
                  <c:v>15.0</c:v>
                </c:pt>
                <c:pt idx="6">
                  <c:v>20.0</c:v>
                </c:pt>
                <c:pt idx="7">
                  <c:v>20.0</c:v>
                </c:pt>
                <c:pt idx="8">
                  <c:v>20.0</c:v>
                </c:pt>
                <c:pt idx="9">
                  <c:v>27.0</c:v>
                </c:pt>
                <c:pt idx="10">
                  <c:v>32.0</c:v>
                </c:pt>
                <c:pt idx="11">
                  <c:v>30.0</c:v>
                </c:pt>
                <c:pt idx="12">
                  <c:v>12.0</c:v>
                </c:pt>
                <c:pt idx="13">
                  <c:v>19.0</c:v>
                </c:pt>
                <c:pt idx="14">
                  <c:v>23.0</c:v>
                </c:pt>
                <c:pt idx="15">
                  <c:v>21.0</c:v>
                </c:pt>
                <c:pt idx="16">
                  <c:v>12.0</c:v>
                </c:pt>
                <c:pt idx="17">
                  <c:v>19.0</c:v>
                </c:pt>
                <c:pt idx="18">
                  <c:v>26.0</c:v>
                </c:pt>
                <c:pt idx="19">
                  <c:v>24.0</c:v>
                </c:pt>
                <c:pt idx="20">
                  <c:v>5.0</c:v>
                </c:pt>
                <c:pt idx="21">
                  <c:v>8.0</c:v>
                </c:pt>
                <c:pt idx="22">
                  <c:v>6.0</c:v>
                </c:pt>
                <c:pt idx="23">
                  <c:v>9.0</c:v>
                </c:pt>
                <c:pt idx="24">
                  <c:v>7.0</c:v>
                </c:pt>
                <c:pt idx="25">
                  <c:v>19.0</c:v>
                </c:pt>
                <c:pt idx="26">
                  <c:v>21.0</c:v>
                </c:pt>
                <c:pt idx="27">
                  <c:v>20.0</c:v>
                </c:pt>
              </c:numCache>
            </c:numRef>
          </c:val>
          <c:smooth val="0"/>
          <c:extLst xmlns:c16r2="http://schemas.microsoft.com/office/drawing/2015/06/chart">
            <c:ext xmlns:c16="http://schemas.microsoft.com/office/drawing/2014/chart" uri="{C3380CC4-5D6E-409C-BE32-E72D297353CC}">
              <c16:uniqueId val="{0000001D-490D-4858-B061-F8F9F647E05B}"/>
            </c:ext>
          </c:extLst>
        </c:ser>
        <c:dLbls>
          <c:showLegendKey val="0"/>
          <c:showVal val="0"/>
          <c:showCatName val="0"/>
          <c:showSerName val="0"/>
          <c:showPercent val="0"/>
          <c:showBubbleSize val="0"/>
        </c:dLbls>
        <c:smooth val="0"/>
        <c:axId val="-1097238592"/>
        <c:axId val="-1097236816"/>
      </c:lineChart>
      <c:catAx>
        <c:axId val="-109723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97236816"/>
        <c:crosses val="autoZero"/>
        <c:auto val="1"/>
        <c:lblAlgn val="ctr"/>
        <c:lblOffset val="100"/>
        <c:noMultiLvlLbl val="0"/>
      </c:catAx>
      <c:valAx>
        <c:axId val="-1097236816"/>
        <c:scaling>
          <c:orientation val="minMax"/>
          <c:max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Prevalence (within sex)</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97238592"/>
        <c:crosses val="autoZero"/>
        <c:crossBetween val="between"/>
      </c:valAx>
      <c:spPr>
        <a:noFill/>
        <a:ln>
          <a:noFill/>
        </a:ln>
        <a:effectLst/>
      </c:spPr>
    </c:plotArea>
    <c:legend>
      <c:legendPos val="b"/>
      <c:layout>
        <c:manualLayout>
          <c:xMode val="edge"/>
          <c:yMode val="edge"/>
          <c:x val="0.810311217873942"/>
          <c:y val="0.0466334170263287"/>
          <c:w val="0.189688782126058"/>
          <c:h val="0.17179870793907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xmlns="" id="{62E6FCFE-1BDA-49EA-B9FA-DA0720D5D3A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en-US"/>
          </a:p>
        </p:txBody>
      </p:sp>
      <p:sp>
        <p:nvSpPr>
          <p:cNvPr id="124931" name="Rectangle 3">
            <a:extLst>
              <a:ext uri="{FF2B5EF4-FFF2-40B4-BE49-F238E27FC236}">
                <a16:creationId xmlns:a16="http://schemas.microsoft.com/office/drawing/2014/main" xmlns="" id="{895DB77F-4D3B-4152-ABBB-06D8B0D15C0B}"/>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124932" name="Rectangle 4">
            <a:extLst>
              <a:ext uri="{FF2B5EF4-FFF2-40B4-BE49-F238E27FC236}">
                <a16:creationId xmlns:a16="http://schemas.microsoft.com/office/drawing/2014/main" xmlns="" id="{A6671F6E-8C25-47C8-BCA6-F31514F4D503}"/>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124933" name="Rectangle 5">
            <a:extLst>
              <a:ext uri="{FF2B5EF4-FFF2-40B4-BE49-F238E27FC236}">
                <a16:creationId xmlns:a16="http://schemas.microsoft.com/office/drawing/2014/main" xmlns="" id="{77CE3FCD-9127-4E25-9C6C-AEB81E218256}"/>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B8C12BA-E58C-4E25-99BB-F35C2E3C8E2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1014E589-C0BB-4BBD-89C3-EBDEFDC60FB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en-US"/>
          </a:p>
        </p:txBody>
      </p:sp>
      <p:sp>
        <p:nvSpPr>
          <p:cNvPr id="57347" name="Rectangle 3">
            <a:extLst>
              <a:ext uri="{FF2B5EF4-FFF2-40B4-BE49-F238E27FC236}">
                <a16:creationId xmlns:a16="http://schemas.microsoft.com/office/drawing/2014/main" xmlns="" id="{64CE741D-0E0D-47BD-AAF8-415958DB4E47}"/>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88068" name="Rectangle 4">
            <a:extLst>
              <a:ext uri="{FF2B5EF4-FFF2-40B4-BE49-F238E27FC236}">
                <a16:creationId xmlns:a16="http://schemas.microsoft.com/office/drawing/2014/main" xmlns="" id="{AAD6B88C-88C7-48E1-B2C9-24824CF37F5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xmlns="" id="{4C5599FD-DBA2-4AC8-94D4-81712F19441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7350" name="Rectangle 6">
            <a:extLst>
              <a:ext uri="{FF2B5EF4-FFF2-40B4-BE49-F238E27FC236}">
                <a16:creationId xmlns:a16="http://schemas.microsoft.com/office/drawing/2014/main" xmlns="" id="{AAC8D0B1-9B7B-435F-ACDA-FF6528BDE62C}"/>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57351" name="Rectangle 7">
            <a:extLst>
              <a:ext uri="{FF2B5EF4-FFF2-40B4-BE49-F238E27FC236}">
                <a16:creationId xmlns:a16="http://schemas.microsoft.com/office/drawing/2014/main" xmlns="" id="{24D7B9BB-03AB-458C-8AF2-232BCFEED8D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A69C3FE-C2C7-4064-92EF-F5A66E6143E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file:///192.168.40.6/shared/slides/wiki/Vincent_van_Gogh"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41757D83-B437-4371-A823-1FFD046F2C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xmlns="" id="{457BD2C4-961A-42D1-B7C7-D53BBBCE25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172" name="Slide Number Placeholder 3">
            <a:extLst>
              <a:ext uri="{FF2B5EF4-FFF2-40B4-BE49-F238E27FC236}">
                <a16:creationId xmlns:a16="http://schemas.microsoft.com/office/drawing/2014/main" xmlns="" id="{1EB44617-616F-4646-915B-30DD07850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8D9589A-1D1D-43A4-89B2-8C27F5845E0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7374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CFF3DE2B-9EF7-E44A-8A8D-81262F2C73F5}" type="slidenum">
              <a:rPr lang="en-US" smtClean="0"/>
              <a:t>20</a:t>
            </a:fld>
            <a:endParaRPr lang="en-US"/>
          </a:p>
        </p:txBody>
      </p:sp>
    </p:spTree>
    <p:extLst>
      <p:ext uri="{BB962C8B-B14F-4D97-AF65-F5344CB8AC3E}">
        <p14:creationId xmlns:p14="http://schemas.microsoft.com/office/powerpoint/2010/main" val="153448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xmlns="" id="{196C3474-61AE-4333-95D9-7B791AEBB6B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AF7917-9E8E-434F-992D-3FBB48D3CDA9}" type="slidenum">
              <a:rPr lang="en-GB" altLang="en-US" sz="1200"/>
              <a:pPr/>
              <a:t>22</a:t>
            </a:fld>
            <a:endParaRPr lang="en-GB" altLang="en-US" sz="1200"/>
          </a:p>
        </p:txBody>
      </p:sp>
      <p:sp>
        <p:nvSpPr>
          <p:cNvPr id="117763" name="Rectangle 2">
            <a:extLst>
              <a:ext uri="{FF2B5EF4-FFF2-40B4-BE49-F238E27FC236}">
                <a16:creationId xmlns:a16="http://schemas.microsoft.com/office/drawing/2014/main" xmlns="" id="{41D6F7B6-19A2-461D-9855-B1BE49061CFE}"/>
              </a:ext>
            </a:extLst>
          </p:cNvPr>
          <p:cNvSpPr>
            <a:spLocks noGrp="1" noRot="1" noChangeAspect="1" noChangeArrowheads="1" noTextEdit="1"/>
          </p:cNvSpPr>
          <p:nvPr>
            <p:ph type="sldImg"/>
          </p:nvPr>
        </p:nvSpPr>
        <p:spPr>
          <a:xfrm>
            <a:off x="1484313" y="731838"/>
            <a:ext cx="3946525" cy="2960687"/>
          </a:xfrm>
          <a:ln w="12699" cap="flat">
            <a:solidFill>
              <a:schemeClr val="tx1"/>
            </a:solidFill>
          </a:ln>
        </p:spPr>
      </p:sp>
      <p:sp>
        <p:nvSpPr>
          <p:cNvPr id="117764" name="Rectangle 3">
            <a:extLst>
              <a:ext uri="{FF2B5EF4-FFF2-40B4-BE49-F238E27FC236}">
                <a16:creationId xmlns:a16="http://schemas.microsoft.com/office/drawing/2014/main" xmlns="" id="{19DA9BE4-EBE3-443F-81B5-7D13CB76A3D7}"/>
              </a:ext>
            </a:extLst>
          </p:cNvPr>
          <p:cNvSpPr>
            <a:spLocks noGrp="1" noChangeArrowheads="1"/>
          </p:cNvSpPr>
          <p:nvPr>
            <p:ph type="body" idx="1"/>
          </p:nvPr>
        </p:nvSpPr>
        <p:spPr>
          <a:xfrm>
            <a:off x="914400" y="4346575"/>
            <a:ext cx="5029200" cy="3848100"/>
          </a:xfrm>
          <a:noFill/>
        </p:spPr>
        <p:txBody>
          <a:bodyPr lIns="92075" tIns="46038" rIns="92075" bIns="46038"/>
          <a:lstStyle/>
          <a:p>
            <a:endParaRPr lang="en-AU" altLang="en-US"/>
          </a:p>
        </p:txBody>
      </p:sp>
    </p:spTree>
    <p:extLst>
      <p:ext uri="{BB962C8B-B14F-4D97-AF65-F5344CB8AC3E}">
        <p14:creationId xmlns:p14="http://schemas.microsoft.com/office/powerpoint/2010/main" val="192343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xmlns="" id="{3EE68D02-B026-4C85-9227-B839BA1EA33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369F94-7776-4B6A-9BBA-2407E4D8B9FC}" type="slidenum">
              <a:rPr lang="en-GB" altLang="en-US" sz="1200"/>
              <a:pPr/>
              <a:t>23</a:t>
            </a:fld>
            <a:endParaRPr lang="en-GB" altLang="en-US" sz="1200"/>
          </a:p>
        </p:txBody>
      </p:sp>
      <p:sp>
        <p:nvSpPr>
          <p:cNvPr id="118787" name="Rectangle 2">
            <a:extLst>
              <a:ext uri="{FF2B5EF4-FFF2-40B4-BE49-F238E27FC236}">
                <a16:creationId xmlns:a16="http://schemas.microsoft.com/office/drawing/2014/main" xmlns="" id="{11D11D83-AF29-4DED-A33A-C9C0C6E38F8F}"/>
              </a:ext>
            </a:extLst>
          </p:cNvPr>
          <p:cNvSpPr>
            <a:spLocks noGrp="1" noRot="1" noChangeAspect="1" noChangeArrowheads="1" noTextEdit="1"/>
          </p:cNvSpPr>
          <p:nvPr>
            <p:ph type="sldImg"/>
          </p:nvPr>
        </p:nvSpPr>
        <p:spPr>
          <a:xfrm>
            <a:off x="1484313" y="731838"/>
            <a:ext cx="3946525" cy="2960687"/>
          </a:xfrm>
          <a:ln w="12699" cap="flat">
            <a:solidFill>
              <a:schemeClr val="tx1"/>
            </a:solidFill>
          </a:ln>
        </p:spPr>
      </p:sp>
      <p:sp>
        <p:nvSpPr>
          <p:cNvPr id="118788" name="Rectangle 3">
            <a:extLst>
              <a:ext uri="{FF2B5EF4-FFF2-40B4-BE49-F238E27FC236}">
                <a16:creationId xmlns:a16="http://schemas.microsoft.com/office/drawing/2014/main" xmlns="" id="{EB7E7A41-1864-4FD5-B3B0-639A31D5E845}"/>
              </a:ext>
            </a:extLst>
          </p:cNvPr>
          <p:cNvSpPr>
            <a:spLocks noGrp="1" noChangeArrowheads="1"/>
          </p:cNvSpPr>
          <p:nvPr>
            <p:ph type="body" idx="1"/>
          </p:nvPr>
        </p:nvSpPr>
        <p:spPr>
          <a:xfrm>
            <a:off x="914400" y="4346575"/>
            <a:ext cx="5029200" cy="3848100"/>
          </a:xfrm>
          <a:noFill/>
        </p:spPr>
        <p:txBody>
          <a:bodyPr lIns="92075" tIns="46038" rIns="92075" bIns="46038"/>
          <a:lstStyle/>
          <a:p>
            <a:endParaRPr lang="en-AU" altLang="en-US"/>
          </a:p>
        </p:txBody>
      </p:sp>
    </p:spTree>
    <p:extLst>
      <p:ext uri="{BB962C8B-B14F-4D97-AF65-F5344CB8AC3E}">
        <p14:creationId xmlns:p14="http://schemas.microsoft.com/office/powerpoint/2010/main" val="179565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xmlns="" id="{4525DDF7-C7E2-4187-B756-CDA7981C148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005A50-63DB-4A63-9A26-B630BA4061BB}" type="slidenum">
              <a:rPr lang="en-GB" altLang="en-US" sz="1200"/>
              <a:pPr/>
              <a:t>24</a:t>
            </a:fld>
            <a:endParaRPr lang="en-GB" altLang="en-US" sz="1200"/>
          </a:p>
        </p:txBody>
      </p:sp>
      <p:sp>
        <p:nvSpPr>
          <p:cNvPr id="110595" name="Rectangle 2">
            <a:extLst>
              <a:ext uri="{FF2B5EF4-FFF2-40B4-BE49-F238E27FC236}">
                <a16:creationId xmlns:a16="http://schemas.microsoft.com/office/drawing/2014/main" xmlns="" id="{A2D54DDD-EC3E-46DE-90A4-3A2FE11C1730}"/>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xmlns="" id="{D8DFB167-F9D5-4D2A-90D9-9B226F0235A3}"/>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117793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a:extLst>
              <a:ext uri="{FF2B5EF4-FFF2-40B4-BE49-F238E27FC236}">
                <a16:creationId xmlns:a16="http://schemas.microsoft.com/office/drawing/2014/main" xmlns="" id="{3CB4A5DD-08EF-4AAA-83DE-1E500771F7DA}"/>
              </a:ext>
            </a:extLst>
          </p:cNvPr>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200">
                <a:solidFill>
                  <a:srgbClr val="000000"/>
                </a:solidFill>
              </a:rPr>
              <a:t>P1</a:t>
            </a:r>
          </a:p>
        </p:txBody>
      </p:sp>
      <p:sp>
        <p:nvSpPr>
          <p:cNvPr id="94211" name="Rectangle 7">
            <a:extLst>
              <a:ext uri="{FF2B5EF4-FFF2-40B4-BE49-F238E27FC236}">
                <a16:creationId xmlns:a16="http://schemas.microsoft.com/office/drawing/2014/main" xmlns="" id="{86585392-5617-4CA5-8DE5-F087721F14C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BAEE07-2EB8-4595-BC5E-419CCAEA9B2D}" type="slidenum">
              <a:rPr lang="en-GB" altLang="en-US" sz="1200">
                <a:solidFill>
                  <a:srgbClr val="000000"/>
                </a:solidFill>
              </a:rPr>
              <a:pPr/>
              <a:t>25</a:t>
            </a:fld>
            <a:endParaRPr lang="en-GB" altLang="en-US" sz="1200">
              <a:solidFill>
                <a:srgbClr val="000000"/>
              </a:solidFill>
            </a:endParaRPr>
          </a:p>
        </p:txBody>
      </p:sp>
      <p:sp>
        <p:nvSpPr>
          <p:cNvPr id="94212" name="Rectangle 2">
            <a:extLst>
              <a:ext uri="{FF2B5EF4-FFF2-40B4-BE49-F238E27FC236}">
                <a16:creationId xmlns:a16="http://schemas.microsoft.com/office/drawing/2014/main" xmlns="" id="{D784DF73-26AF-4086-A78A-6C23B8A042EF}"/>
              </a:ext>
            </a:extLst>
          </p:cNvPr>
          <p:cNvSpPr>
            <a:spLocks noGrp="1" noRot="1" noChangeAspect="1" noChangeArrowheads="1" noTextEdit="1"/>
          </p:cNvSpPr>
          <p:nvPr>
            <p:ph type="sldImg"/>
          </p:nvPr>
        </p:nvSpPr>
        <p:spPr>
          <a:xfrm>
            <a:off x="1150938" y="692150"/>
            <a:ext cx="4554537" cy="3416300"/>
          </a:xfrm>
          <a:noFill/>
          <a:ln w="12700" cap="flat">
            <a:solidFill>
              <a:schemeClr val="tx1"/>
            </a:solidFill>
          </a:ln>
        </p:spPr>
      </p:sp>
      <p:sp>
        <p:nvSpPr>
          <p:cNvPr id="94213" name="Rectangle 3">
            <a:extLst>
              <a:ext uri="{FF2B5EF4-FFF2-40B4-BE49-F238E27FC236}">
                <a16:creationId xmlns:a16="http://schemas.microsoft.com/office/drawing/2014/main" xmlns="" id="{C66CAEE7-34A8-418F-A1E7-52BA1F5CBDDB}"/>
              </a:ext>
            </a:extLst>
          </p:cNvPr>
          <p:cNvSpPr>
            <a:spLocks noGrp="1" noChangeArrowheads="1"/>
          </p:cNvSpPr>
          <p:nvPr>
            <p:ph type="body" idx="1"/>
          </p:nvPr>
        </p:nvSpPr>
        <p:spPr>
          <a:xfrm>
            <a:off x="912813" y="4343400"/>
            <a:ext cx="50307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677" tIns="50147" rIns="98677" bIns="50147"/>
          <a:lstStyle/>
          <a:p>
            <a:pPr defTabSz="949325"/>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xmlns="" id="{9ABDE659-9DDF-424B-BE07-13D4C385E9AC}"/>
              </a:ext>
            </a:extLst>
          </p:cNvPr>
          <p:cNvSpPr>
            <a:spLocks noGrp="1" noRot="1" noChangeAspect="1" noChangeArrowheads="1" noTextEdit="1"/>
          </p:cNvSpPr>
          <p:nvPr>
            <p:ph type="sldImg"/>
          </p:nvPr>
        </p:nvSpPr>
        <p:spPr>
          <a:solidFill>
            <a:srgbClr val="FFFFFF"/>
          </a:solidFill>
          <a:ln/>
        </p:spPr>
      </p:sp>
      <p:sp>
        <p:nvSpPr>
          <p:cNvPr id="95235" name="Rectangle 3">
            <a:extLst>
              <a:ext uri="{FF2B5EF4-FFF2-40B4-BE49-F238E27FC236}">
                <a16:creationId xmlns:a16="http://schemas.microsoft.com/office/drawing/2014/main" xmlns="" id="{7E8EA50E-5A40-4CD9-8BD9-A8C34989057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Whitlock et al. (2017) </a:t>
            </a:r>
            <a:r>
              <a:rPr lang="fr-FR" dirty="0"/>
              <a:t>JAMA InternMed.doi:10.1001/jamainternmed.2017.1622</a:t>
            </a:r>
            <a:endParaRPr lang="en-US" dirty="0"/>
          </a:p>
        </p:txBody>
      </p:sp>
      <p:sp>
        <p:nvSpPr>
          <p:cNvPr id="4" name="Slide Number Placeholder 3"/>
          <p:cNvSpPr>
            <a:spLocks noGrp="1"/>
          </p:cNvSpPr>
          <p:nvPr>
            <p:ph type="sldNum" sz="quarter" idx="10"/>
          </p:nvPr>
        </p:nvSpPr>
        <p:spPr/>
        <p:txBody>
          <a:bodyPr/>
          <a:lstStyle/>
          <a:p>
            <a:fld id="{BA69C3FE-C2C7-4064-92EF-F5A66E6143E2}" type="slidenum">
              <a:rPr lang="en-GB" altLang="en-US" smtClean="0"/>
              <a:pPr/>
              <a:t>30</a:t>
            </a:fld>
            <a:endParaRPr lang="en-GB" altLang="en-US"/>
          </a:p>
        </p:txBody>
      </p:sp>
    </p:spTree>
    <p:extLst>
      <p:ext uri="{BB962C8B-B14F-4D97-AF65-F5344CB8AC3E}">
        <p14:creationId xmlns:p14="http://schemas.microsoft.com/office/powerpoint/2010/main" val="2603123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0B797A8C-1071-4DF8-89CF-BBDDD86DB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xmlns="" id="{76269754-947E-4D40-8B12-824C4B2A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2" name="Slide Number Placeholder 3">
            <a:extLst>
              <a:ext uri="{FF2B5EF4-FFF2-40B4-BE49-F238E27FC236}">
                <a16:creationId xmlns:a16="http://schemas.microsoft.com/office/drawing/2014/main" xmlns="" id="{FFBDD2BC-DC85-45F0-A390-80C82D43E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0D47AC3-55B1-4A8B-9937-40C9D8E79EF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6996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9D57B274-6D59-4253-8DAD-87EDF72FB6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54F1FD26-C2D3-4D57-9817-02A8029C9C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a:extLst>
              <a:ext uri="{FF2B5EF4-FFF2-40B4-BE49-F238E27FC236}">
                <a16:creationId xmlns:a16="http://schemas.microsoft.com/office/drawing/2014/main" xmlns="" id="{14B74170-76FB-4C3E-A365-C4CD0DEEA8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F6BA945-1475-4443-B0C7-1B6115B311F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28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xmlns="" id="{A34AF97C-4E57-48DE-AF49-7C682A7438D7}"/>
              </a:ext>
            </a:extLst>
          </p:cNvPr>
          <p:cNvSpPr>
            <a:spLocks noGrp="1" noRot="1" noChangeAspect="1" noChangeArrowheads="1" noTextEdit="1"/>
          </p:cNvSpPr>
          <p:nvPr>
            <p:ph type="sldImg"/>
          </p:nvPr>
        </p:nvSpPr>
        <p:spPr>
          <a:solidFill>
            <a:srgbClr val="FFFFFF"/>
          </a:solidFill>
          <a:ln/>
        </p:spPr>
      </p:sp>
      <p:sp>
        <p:nvSpPr>
          <p:cNvPr id="98307" name="Rectangle 3">
            <a:extLst>
              <a:ext uri="{FF2B5EF4-FFF2-40B4-BE49-F238E27FC236}">
                <a16:creationId xmlns:a16="http://schemas.microsoft.com/office/drawing/2014/main" xmlns="" id="{B33D19D9-8F85-4519-AF4A-297E616252E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AU" altLang="en-US"/>
          </a:p>
        </p:txBody>
      </p:sp>
    </p:spTree>
    <p:extLst>
      <p:ext uri="{BB962C8B-B14F-4D97-AF65-F5344CB8AC3E}">
        <p14:creationId xmlns:p14="http://schemas.microsoft.com/office/powerpoint/2010/main" val="321896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xmlns="" id="{EC7F7658-C7BF-4B36-8478-01857A69698B}"/>
              </a:ext>
            </a:extLst>
          </p:cNvPr>
          <p:cNvSpPr>
            <a:spLocks noGrp="1" noRot="1" noChangeAspect="1" noChangeArrowheads="1" noTextEdit="1"/>
          </p:cNvSpPr>
          <p:nvPr>
            <p:ph type="sldImg"/>
          </p:nvPr>
        </p:nvSpPr>
        <p:spPr>
          <a:solidFill>
            <a:srgbClr val="FFFFFF"/>
          </a:solidFill>
          <a:ln/>
        </p:spPr>
      </p:sp>
      <p:sp>
        <p:nvSpPr>
          <p:cNvPr id="90115" name="Rectangle 3">
            <a:extLst>
              <a:ext uri="{FF2B5EF4-FFF2-40B4-BE49-F238E27FC236}">
                <a16:creationId xmlns:a16="http://schemas.microsoft.com/office/drawing/2014/main" xmlns="" id="{F0FD21DC-EB6E-4F5D-B20E-DD157A5C19C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ts val="500"/>
              </a:spcBef>
              <a:spcAft>
                <a:spcPts val="500"/>
              </a:spcAft>
            </a:pPr>
            <a:r>
              <a:rPr lang="en-GB" altLang="en-US" b="1">
                <a:latin typeface="Arial" panose="020B0604020202020204" pitchFamily="34" charset="0"/>
              </a:rPr>
              <a:t>Comments on the notary public, Andre-Francois Raffray, who purchased her apartment, promising to pay $500 per month until Jeanne died. He paid twice the market value for the apartment before dying in December of 1995.</a:t>
            </a:r>
            <a:endParaRPr lang="en-GB" altLang="en-US">
              <a:latin typeface="Arial" panose="020B0604020202020204" pitchFamily="34" charset="0"/>
            </a:endParaRPr>
          </a:p>
          <a:p>
            <a:endParaRPr lang="en-GB" altLang="en-US"/>
          </a:p>
          <a:p>
            <a:pPr>
              <a:spcBef>
                <a:spcPts val="500"/>
              </a:spcBef>
              <a:spcAft>
                <a:spcPts val="500"/>
              </a:spcAft>
            </a:pPr>
            <a:r>
              <a:rPr lang="en-GB" altLang="en-US" b="1">
                <a:latin typeface="Arial" panose="020B0604020202020204" pitchFamily="34" charset="0"/>
              </a:rPr>
              <a:t>Jeanne Calment, the world's oldest person, died at 122 on Monday August 4, 1997.</a:t>
            </a:r>
            <a:endParaRPr lang="en-GB" altLang="en-US">
              <a:latin typeface="Arial" panose="020B0604020202020204" pitchFamily="34" charset="0"/>
            </a:endParaRPr>
          </a:p>
          <a:p>
            <a:pPr>
              <a:spcBef>
                <a:spcPts val="500"/>
              </a:spcBef>
              <a:spcAft>
                <a:spcPts val="500"/>
              </a:spcAft>
            </a:pPr>
            <a:r>
              <a:rPr lang="en-GB" altLang="en-US"/>
              <a:t>Jeanne Calment signed a deal, common in France, to sell her condominium apartment "en viager" to lawyer François Raffray, then 47. Americans would call this a "reverse mortgage". Raffray agreed to pay a monthly sum until she passed away. She was then 90, and the value of the apartment was equal to ten years of payments. Unfortunately for Raffray, not only did she survive more than thirty years, but he died first, in December, 1995 at the age of 77. His wife had to continue the payments.</a:t>
            </a:r>
          </a:p>
          <a:p>
            <a:pPr>
              <a:spcBef>
                <a:spcPts val="500"/>
              </a:spcBef>
              <a:spcAft>
                <a:spcPts val="500"/>
              </a:spcAft>
            </a:pPr>
            <a:r>
              <a:rPr lang="en-GB" altLang="en-US"/>
              <a:t>She said that in her younger years, she met </a:t>
            </a:r>
            <a:r>
              <a:rPr lang="en-GB" altLang="en-US" u="sng">
                <a:solidFill>
                  <a:srgbClr val="0000FF"/>
                </a:solidFill>
                <a:hlinkClick r:id="rId3" action="ppaction://hlinkfile"/>
              </a:rPr>
              <a:t>Vincent van Gogh</a:t>
            </a:r>
            <a:r>
              <a:rPr lang="en-GB" altLang="en-US"/>
              <a:t>, later describing him as "dirty, badly dressed and disagreeable." </a:t>
            </a:r>
          </a:p>
          <a:p>
            <a:pPr>
              <a:spcBef>
                <a:spcPts val="500"/>
              </a:spcBef>
              <a:spcAft>
                <a:spcPts val="500"/>
              </a:spcAft>
            </a:pPr>
            <a:r>
              <a:rPr lang="en-GB" altLang="en-US"/>
              <a:t>In 1985, Jeanne Calment moved into a nursing home, after living on her own until age 110.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xmlns="" id="{ADBAC89A-1560-48F7-942D-E62201BE0860}"/>
              </a:ext>
            </a:extLst>
          </p:cNvPr>
          <p:cNvSpPr>
            <a:spLocks noGrp="1" noRot="1" noChangeAspect="1" noChangeArrowheads="1" noTextEdit="1"/>
          </p:cNvSpPr>
          <p:nvPr>
            <p:ph type="sldImg"/>
          </p:nvPr>
        </p:nvSpPr>
        <p:spPr>
          <a:solidFill>
            <a:srgbClr val="FFFFFF"/>
          </a:solidFill>
          <a:ln/>
        </p:spPr>
      </p:sp>
      <p:sp>
        <p:nvSpPr>
          <p:cNvPr id="126979" name="Rectangle 3">
            <a:extLst>
              <a:ext uri="{FF2B5EF4-FFF2-40B4-BE49-F238E27FC236}">
                <a16:creationId xmlns:a16="http://schemas.microsoft.com/office/drawing/2014/main" xmlns="" id="{249D4914-65BF-4603-A0AB-5CFEDD1BE7F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AU" altLang="en-US"/>
          </a:p>
        </p:txBody>
      </p:sp>
    </p:spTree>
    <p:extLst>
      <p:ext uri="{BB962C8B-B14F-4D97-AF65-F5344CB8AC3E}">
        <p14:creationId xmlns:p14="http://schemas.microsoft.com/office/powerpoint/2010/main" val="154364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CAB46668-D277-4CDA-9CCD-95932A510873}"/>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xmlns="" id="{50AABA54-BA0D-4397-856A-EEDB65A5491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80000"/>
              </a:lnSpc>
            </a:pPr>
            <a:r>
              <a:rPr lang="en-AU" altLang="en-US" sz="1100">
                <a:latin typeface="Calibri" panose="020F0502020204030204" pitchFamily="34" charset="0"/>
              </a:rPr>
              <a:t>Yukari Takai, DNSc, RN,*</a:t>
            </a:r>
          </a:p>
          <a:p>
            <a:pPr>
              <a:lnSpc>
                <a:spcPct val="80000"/>
              </a:lnSpc>
            </a:pPr>
            <a:r>
              <a:rPr lang="en-AU" altLang="en-US" sz="1100">
                <a:latin typeface="Calibri" panose="020F0502020204030204" pitchFamily="34" charset="0"/>
              </a:rPr>
              <a:t>Noriko Yamamoto-Mitani, PhD, RN,*</a:t>
            </a:r>
          </a:p>
          <a:p>
            <a:pPr>
              <a:lnSpc>
                <a:spcPct val="80000"/>
              </a:lnSpc>
            </a:pPr>
            <a:r>
              <a:rPr lang="en-AU" altLang="en-US" sz="1100">
                <a:latin typeface="Calibri" panose="020F0502020204030204" pitchFamily="34" charset="0"/>
              </a:rPr>
              <a:t>Yuko Okamoto, PhD, RN,* Keiko Koyama, PhD, MD,†</a:t>
            </a:r>
          </a:p>
          <a:p>
            <a:pPr>
              <a:lnSpc>
                <a:spcPct val="80000"/>
              </a:lnSpc>
            </a:pPr>
            <a:r>
              <a:rPr lang="en-AU" altLang="en-US" sz="1100">
                <a:latin typeface="Calibri" panose="020F0502020204030204" pitchFamily="34" charset="0"/>
              </a:rPr>
              <a:t>and Akiko Honda, PhD, RN‡</a:t>
            </a:r>
          </a:p>
          <a:p>
            <a:pPr>
              <a:lnSpc>
                <a:spcPct val="80000"/>
              </a:lnSpc>
            </a:pPr>
            <a:r>
              <a:rPr lang="en-AU" altLang="en-US" sz="1100">
                <a:latin typeface="Calibri" panose="020F0502020204030204" pitchFamily="34" charset="0"/>
              </a:rPr>
              <a:t>Pain Management Nursing, Vol 11, No 4 (December), 2010: pp 209-223</a:t>
            </a:r>
          </a:p>
          <a:p>
            <a:pPr>
              <a:lnSpc>
                <a:spcPct val="80000"/>
              </a:lnSpc>
            </a:pPr>
            <a:endParaRPr lang="en-AU" altLang="en-US" sz="1100">
              <a:latin typeface="Calibri" panose="020F0502020204030204" pitchFamily="34" charset="0"/>
            </a:endParaRPr>
          </a:p>
          <a:p>
            <a:pPr>
              <a:lnSpc>
                <a:spcPct val="80000"/>
              </a:lnSpc>
            </a:pPr>
            <a:r>
              <a:rPr lang="en-AU" altLang="en-US" sz="1100">
                <a:latin typeface="Calibri" panose="020F0502020204030204" pitchFamily="34" charset="0"/>
              </a:rPr>
              <a:t>Pain is a common symptom among older residents of nursing homes</a:t>
            </a:r>
          </a:p>
          <a:p>
            <a:pPr>
              <a:lnSpc>
                <a:spcPct val="80000"/>
              </a:lnSpc>
            </a:pPr>
            <a:r>
              <a:rPr lang="en-AU" altLang="en-US" sz="1100">
                <a:latin typeface="Calibri" panose="020F0502020204030204" pitchFamily="34" charset="0"/>
              </a:rPr>
              <a:t>and can lead to adverse effects such as a decrease in the activities of</a:t>
            </a:r>
          </a:p>
          <a:p>
            <a:pPr>
              <a:lnSpc>
                <a:spcPct val="80000"/>
              </a:lnSpc>
            </a:pPr>
            <a:r>
              <a:rPr lang="en-AU" altLang="en-US" sz="1100">
                <a:latin typeface="Calibri" panose="020F0502020204030204" pitchFamily="34" charset="0"/>
              </a:rPr>
              <a:t>daily living and quality of life. Existing literature on the prevalence of</a:t>
            </a:r>
          </a:p>
          <a:p>
            <a:pPr>
              <a:lnSpc>
                <a:spcPct val="80000"/>
              </a:lnSpc>
            </a:pPr>
            <a:r>
              <a:rPr lang="en-AU" altLang="en-US" sz="1100">
                <a:latin typeface="Calibri" panose="020F0502020204030204" pitchFamily="34" charset="0"/>
              </a:rPr>
              <a:t>pain among older residents of nursing homes was reviewed. Of the</a:t>
            </a:r>
          </a:p>
          <a:p>
            <a:pPr>
              <a:lnSpc>
                <a:spcPct val="80000"/>
              </a:lnSpc>
            </a:pPr>
            <a:r>
              <a:rPr lang="en-AU" altLang="en-US" sz="1100">
                <a:latin typeface="Calibri" panose="020F0502020204030204" pitchFamily="34" charset="0"/>
              </a:rPr>
              <a:t>studies that were reviewed here, 27 met the criteria of this study, and</a:t>
            </a:r>
          </a:p>
          <a:p>
            <a:pPr>
              <a:lnSpc>
                <a:spcPct val="80000"/>
              </a:lnSpc>
            </a:pPr>
            <a:r>
              <a:rPr lang="en-AU" altLang="en-US" sz="1100">
                <a:latin typeface="Calibri" panose="020F0502020204030204" pitchFamily="34" charset="0"/>
              </a:rPr>
              <a:t>these were selected for further analysis. These studies were published</a:t>
            </a:r>
          </a:p>
          <a:p>
            <a:pPr>
              <a:lnSpc>
                <a:spcPct val="80000"/>
              </a:lnSpc>
            </a:pPr>
            <a:r>
              <a:rPr lang="en-AU" altLang="en-US" sz="1100">
                <a:latin typeface="Calibri" panose="020F0502020204030204" pitchFamily="34" charset="0"/>
              </a:rPr>
              <a:t>from 1990 to 2009. There was a slight increase in the number of studies</a:t>
            </a:r>
          </a:p>
          <a:p>
            <a:pPr>
              <a:lnSpc>
                <a:spcPct val="80000"/>
              </a:lnSpc>
            </a:pPr>
            <a:r>
              <a:rPr lang="en-AU" altLang="en-US" sz="1100">
                <a:latin typeface="Calibri" panose="020F0502020204030204" pitchFamily="34" charset="0"/>
              </a:rPr>
              <a:t>on this topic from 2004 onwards. It was clear that older residents</a:t>
            </a:r>
          </a:p>
          <a:p>
            <a:pPr>
              <a:lnSpc>
                <a:spcPct val="80000"/>
              </a:lnSpc>
            </a:pPr>
            <a:r>
              <a:rPr lang="en-AU" altLang="en-US" sz="1100">
                <a:latin typeface="Calibri" panose="020F0502020204030204" pitchFamily="34" charset="0"/>
              </a:rPr>
              <a:t>commonly suffer from pain and other serious problems related to</a:t>
            </a:r>
          </a:p>
          <a:p>
            <a:pPr>
              <a:lnSpc>
                <a:spcPct val="80000"/>
              </a:lnSpc>
            </a:pPr>
            <a:r>
              <a:rPr lang="en-AU" altLang="en-US" sz="1100">
                <a:latin typeface="Calibri" panose="020F0502020204030204" pitchFamily="34" charset="0"/>
              </a:rPr>
              <a:t>pain. The prevalence of pain in these studies appeared to be related to</a:t>
            </a:r>
          </a:p>
          <a:p>
            <a:pPr>
              <a:lnSpc>
                <a:spcPct val="80000"/>
              </a:lnSpc>
            </a:pPr>
            <a:r>
              <a:rPr lang="en-AU" altLang="en-US" sz="1100">
                <a:latin typeface="Calibri" panose="020F0502020204030204" pitchFamily="34" charset="0"/>
              </a:rPr>
              <a:t>the research methods and data sources used as well as to the time</a:t>
            </a:r>
          </a:p>
          <a:p>
            <a:pPr>
              <a:lnSpc>
                <a:spcPct val="80000"/>
              </a:lnSpc>
            </a:pPr>
            <a:r>
              <a:rPr lang="en-AU" altLang="en-US" sz="1100">
                <a:latin typeface="Calibri" panose="020F0502020204030204" pitchFamily="34" charset="0"/>
              </a:rPr>
              <a:t>frame of pain detection. Therefore, the results of such prevalence</a:t>
            </a:r>
          </a:p>
          <a:p>
            <a:pPr>
              <a:lnSpc>
                <a:spcPct val="80000"/>
              </a:lnSpc>
            </a:pPr>
            <a:r>
              <a:rPr lang="en-AU" altLang="en-US" sz="1100">
                <a:latin typeface="Calibri" panose="020F0502020204030204" pitchFamily="34" charset="0"/>
              </a:rPr>
              <a:t>studies should be interpreted cautiously. It was also reported that</a:t>
            </a:r>
          </a:p>
          <a:p>
            <a:pPr>
              <a:lnSpc>
                <a:spcPct val="80000"/>
              </a:lnSpc>
            </a:pPr>
            <a:r>
              <a:rPr lang="en-AU" altLang="en-US" sz="1100">
                <a:latin typeface="Calibri" panose="020F0502020204030204" pitchFamily="34" charset="0"/>
              </a:rPr>
              <a:t>higher pain intensity led to greater limitations in the activities of daily</a:t>
            </a:r>
          </a:p>
          <a:p>
            <a:pPr>
              <a:lnSpc>
                <a:spcPct val="80000"/>
              </a:lnSpc>
            </a:pPr>
            <a:r>
              <a:rPr lang="en-AU" altLang="en-US" sz="1100">
                <a:latin typeface="Calibri" panose="020F0502020204030204" pitchFamily="34" charset="0"/>
              </a:rPr>
              <a:t>living. Insufficient use of analgesics for treating residents with pain</a:t>
            </a:r>
          </a:p>
          <a:p>
            <a:pPr>
              <a:lnSpc>
                <a:spcPct val="80000"/>
              </a:lnSpc>
            </a:pPr>
            <a:r>
              <a:rPr lang="en-AU" altLang="en-US" sz="1100">
                <a:latin typeface="Calibri" panose="020F0502020204030204" pitchFamily="34" charset="0"/>
              </a:rPr>
              <a:t>was often reported, particularly in residents with a low cognitive status.</a:t>
            </a:r>
          </a:p>
          <a:p>
            <a:pPr>
              <a:lnSpc>
                <a:spcPct val="80000"/>
              </a:lnSpc>
            </a:pPr>
            <a:r>
              <a:rPr lang="en-AU" altLang="en-US" sz="1100">
                <a:latin typeface="Calibri" panose="020F0502020204030204" pitchFamily="34" charset="0"/>
              </a:rPr>
              <a:t>Health professionals should be aware of the serious issues related</a:t>
            </a:r>
          </a:p>
          <a:p>
            <a:pPr>
              <a:lnSpc>
                <a:spcPct val="80000"/>
              </a:lnSpc>
            </a:pPr>
            <a:r>
              <a:rPr lang="en-AU" altLang="en-US" sz="1100">
                <a:latin typeface="Calibri" panose="020F0502020204030204" pitchFamily="34" charset="0"/>
              </a:rPr>
              <a:t>to pain among nursing home residents and the fundamental right to</a:t>
            </a:r>
          </a:p>
          <a:p>
            <a:pPr>
              <a:lnSpc>
                <a:spcPct val="80000"/>
              </a:lnSpc>
            </a:pPr>
            <a:r>
              <a:rPr lang="en-AU" altLang="en-US" sz="1100">
                <a:latin typeface="Calibri" panose="020F0502020204030204" pitchFamily="34" charset="0"/>
              </a:rPr>
              <a:t>have pain assessed and treated to the greatest extent possible.</a:t>
            </a:r>
          </a:p>
          <a:p>
            <a:pPr>
              <a:lnSpc>
                <a:spcPct val="80000"/>
              </a:lnSpc>
            </a:pPr>
            <a:r>
              <a:rPr lang="en-AU" altLang="en-US" sz="1100">
                <a:latin typeface="Calibri" panose="020F0502020204030204" pitchFamily="34" charset="0"/>
              </a:rPr>
              <a:t> 2010 by the American Society for Pain Management Nursing</a:t>
            </a:r>
            <a:endParaRPr lang="en-AU" altLang="en-US" sz="1100"/>
          </a:p>
        </p:txBody>
      </p:sp>
      <p:sp>
        <p:nvSpPr>
          <p:cNvPr id="91140" name="Slide Number Placeholder 3">
            <a:extLst>
              <a:ext uri="{FF2B5EF4-FFF2-40B4-BE49-F238E27FC236}">
                <a16:creationId xmlns:a16="http://schemas.microsoft.com/office/drawing/2014/main" xmlns="" id="{0F0FD112-C57A-49DD-9B57-FFBF01A2A625}"/>
              </a:ext>
            </a:extLst>
          </p:cNvPr>
          <p:cNvSpPr>
            <a:spLocks noGrp="1"/>
          </p:cNvSpPr>
          <p:nvPr>
            <p:ph type="sldNum" sz="quarter" idx="5"/>
          </p:nvPr>
        </p:nvSpPr>
        <p:spPr>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7AC14B1-49B7-4E95-ADF6-98354D02B137}" type="slidenum">
              <a:rPr lang="en-AU" altLang="en-US" sz="2400">
                <a:solidFill>
                  <a:srgbClr val="000000"/>
                </a:solidFill>
                <a:cs typeface="Arial" panose="020B0604020202020204" pitchFamily="34" charset="0"/>
              </a:rPr>
              <a:pPr eaLnBrk="1" hangingPunct="1">
                <a:spcBef>
                  <a:spcPct val="0"/>
                </a:spcBef>
              </a:pPr>
              <a:t>10</a:t>
            </a:fld>
            <a:endParaRPr lang="en-AU" altLang="en-US" sz="2400">
              <a:solidFill>
                <a:srgbClr val="000000"/>
              </a:solidFil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xmlns="" id="{4525DDF7-C7E2-4187-B756-CDA7981C148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005A50-63DB-4A63-9A26-B630BA4061BB}" type="slidenum">
              <a:rPr lang="en-GB" altLang="en-US" sz="1200"/>
              <a:pPr/>
              <a:t>11</a:t>
            </a:fld>
            <a:endParaRPr lang="en-GB" altLang="en-US" sz="1200"/>
          </a:p>
        </p:txBody>
      </p:sp>
      <p:sp>
        <p:nvSpPr>
          <p:cNvPr id="110595" name="Rectangle 2">
            <a:extLst>
              <a:ext uri="{FF2B5EF4-FFF2-40B4-BE49-F238E27FC236}">
                <a16:creationId xmlns:a16="http://schemas.microsoft.com/office/drawing/2014/main" xmlns="" id="{A2D54DDD-EC3E-46DE-90A4-3A2FE11C1730}"/>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xmlns="" id="{D8DFB167-F9D5-4D2A-90D9-9B226F0235A3}"/>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88335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xmlns="" id="{783A803A-49A2-4B96-A569-748AE6F42C0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B5365E-10EB-48C1-A498-2BFE4251C65C}" type="slidenum">
              <a:rPr lang="en-GB" altLang="en-US" sz="1200"/>
              <a:pPr/>
              <a:t>18</a:t>
            </a:fld>
            <a:endParaRPr lang="en-GB" altLang="en-US" sz="1200"/>
          </a:p>
        </p:txBody>
      </p:sp>
      <p:sp>
        <p:nvSpPr>
          <p:cNvPr id="111619" name="Rectangle 2">
            <a:extLst>
              <a:ext uri="{FF2B5EF4-FFF2-40B4-BE49-F238E27FC236}">
                <a16:creationId xmlns:a16="http://schemas.microsoft.com/office/drawing/2014/main" xmlns="" id="{A631A7BE-56F8-45E5-8437-DEDF18C2A4C2}"/>
              </a:ext>
            </a:extLst>
          </p:cNvPr>
          <p:cNvSpPr>
            <a:spLocks noGrp="1" noRot="1" noChangeAspect="1" noChangeArrowheads="1" noTextEdit="1"/>
          </p:cNvSpPr>
          <p:nvPr>
            <p:ph type="sldImg"/>
          </p:nvPr>
        </p:nvSpPr>
        <p:spPr>
          <a:xfrm>
            <a:off x="1484313" y="731838"/>
            <a:ext cx="3946525" cy="2960687"/>
          </a:xfrm>
          <a:ln w="12699" cap="flat">
            <a:solidFill>
              <a:schemeClr val="tx1"/>
            </a:solidFill>
          </a:ln>
        </p:spPr>
      </p:sp>
      <p:sp>
        <p:nvSpPr>
          <p:cNvPr id="111620" name="Rectangle 3">
            <a:extLst>
              <a:ext uri="{FF2B5EF4-FFF2-40B4-BE49-F238E27FC236}">
                <a16:creationId xmlns:a16="http://schemas.microsoft.com/office/drawing/2014/main" xmlns="" id="{DC1C2935-40B2-4DB3-AEBE-FFFF52869922}"/>
              </a:ext>
            </a:extLst>
          </p:cNvPr>
          <p:cNvSpPr>
            <a:spLocks noGrp="1" noChangeArrowheads="1"/>
          </p:cNvSpPr>
          <p:nvPr>
            <p:ph type="body" idx="1"/>
          </p:nvPr>
        </p:nvSpPr>
        <p:spPr>
          <a:xfrm>
            <a:off x="914400" y="4346575"/>
            <a:ext cx="5029200" cy="3848100"/>
          </a:xfrm>
          <a:noFill/>
        </p:spPr>
        <p:txBody>
          <a:bodyPr lIns="92075" tIns="46038" rIns="92075" bIns="46038"/>
          <a:lstStyle/>
          <a:p>
            <a:endParaRPr lang="en-AU" altLang="en-US"/>
          </a:p>
        </p:txBody>
      </p:sp>
    </p:spTree>
    <p:extLst>
      <p:ext uri="{BB962C8B-B14F-4D97-AF65-F5344CB8AC3E}">
        <p14:creationId xmlns:p14="http://schemas.microsoft.com/office/powerpoint/2010/main" val="299400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xmlns="" id="{4525DDF7-C7E2-4187-B756-CDA7981C148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005A50-63DB-4A63-9A26-B630BA4061BB}" type="slidenum">
              <a:rPr lang="en-GB" altLang="en-US" sz="1200"/>
              <a:pPr/>
              <a:t>19</a:t>
            </a:fld>
            <a:endParaRPr lang="en-GB" altLang="en-US" sz="1200"/>
          </a:p>
        </p:txBody>
      </p:sp>
      <p:sp>
        <p:nvSpPr>
          <p:cNvPr id="110595" name="Rectangle 2">
            <a:extLst>
              <a:ext uri="{FF2B5EF4-FFF2-40B4-BE49-F238E27FC236}">
                <a16:creationId xmlns:a16="http://schemas.microsoft.com/office/drawing/2014/main" xmlns="" id="{A2D54DDD-EC3E-46DE-90A4-3A2FE11C1730}"/>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xmlns="" id="{D8DFB167-F9D5-4D2A-90D9-9B226F0235A3}"/>
              </a:ext>
            </a:extLst>
          </p:cNvPr>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337283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92707-9702-4A1E-99F4-FD3B99C6746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6C21B73-A5B5-4588-B19E-05B2BB215A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377D546-5475-43AC-B150-1C3F1453F2AA}"/>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xmlns="" id="{9BA15591-DC2C-42C0-BE9C-86A4E30E5688}"/>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xmlns="" id="{D70A8E4C-B696-4E01-B54C-CF75733F406B}"/>
              </a:ext>
            </a:extLst>
          </p:cNvPr>
          <p:cNvSpPr>
            <a:spLocks noGrp="1"/>
          </p:cNvSpPr>
          <p:nvPr>
            <p:ph type="sldNum" sz="quarter" idx="12"/>
          </p:nvPr>
        </p:nvSpPr>
        <p:spPr/>
        <p:txBody>
          <a:bodyPr/>
          <a:lstStyle/>
          <a:p>
            <a:fld id="{F5FCBADC-0564-4585-BF2F-89B22E31882B}" type="slidenum">
              <a:rPr lang="en-GB" altLang="en-US" smtClean="0"/>
              <a:pPr/>
              <a:t>‹#›</a:t>
            </a:fld>
            <a:endParaRPr lang="en-GB" altLang="en-US"/>
          </a:p>
        </p:txBody>
      </p:sp>
    </p:spTree>
    <p:extLst>
      <p:ext uri="{BB962C8B-B14F-4D97-AF65-F5344CB8AC3E}">
        <p14:creationId xmlns:p14="http://schemas.microsoft.com/office/powerpoint/2010/main" val="178826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951DE-26BD-4C81-B6C7-83C23408B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21EF9A6-A05A-4B49-96FE-29DC19C724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511606-FC83-49EE-85A6-1E5E6DC901D3}"/>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xmlns="" id="{76B77B70-8C51-48B2-BD71-7A1C31356497}"/>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xmlns="" id="{8192C817-85D6-4D8D-9C87-F70352061733}"/>
              </a:ext>
            </a:extLst>
          </p:cNvPr>
          <p:cNvSpPr>
            <a:spLocks noGrp="1"/>
          </p:cNvSpPr>
          <p:nvPr>
            <p:ph type="sldNum" sz="quarter" idx="12"/>
          </p:nvPr>
        </p:nvSpPr>
        <p:spPr/>
        <p:txBody>
          <a:bodyPr/>
          <a:lstStyle/>
          <a:p>
            <a:fld id="{92519332-2DA8-47BD-99A6-FA928E83116A}" type="slidenum">
              <a:rPr lang="en-GB" altLang="en-US" smtClean="0"/>
              <a:pPr/>
              <a:t>‹#›</a:t>
            </a:fld>
            <a:endParaRPr lang="en-GB" altLang="en-US"/>
          </a:p>
        </p:txBody>
      </p:sp>
    </p:spTree>
    <p:extLst>
      <p:ext uri="{BB962C8B-B14F-4D97-AF65-F5344CB8AC3E}">
        <p14:creationId xmlns:p14="http://schemas.microsoft.com/office/powerpoint/2010/main" val="112926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0040878-37A3-417A-BD4E-17C024AC294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210575A-BEFA-4E89-B2C9-905ED206C4E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3C47A2-F4C7-4C49-A7A1-9E66CEA2F240}"/>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xmlns="" id="{FC456639-6BF6-4DDD-9254-88CA177B157B}"/>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xmlns="" id="{8207E2B0-3DA2-4B7C-88BE-7EB2BD6DE866}"/>
              </a:ext>
            </a:extLst>
          </p:cNvPr>
          <p:cNvSpPr>
            <a:spLocks noGrp="1"/>
          </p:cNvSpPr>
          <p:nvPr>
            <p:ph type="sldNum" sz="quarter" idx="12"/>
          </p:nvPr>
        </p:nvSpPr>
        <p:spPr/>
        <p:txBody>
          <a:bodyPr/>
          <a:lstStyle/>
          <a:p>
            <a:fld id="{555BF6FB-64DF-4E41-B8C5-8786AA9A3F3A}" type="slidenum">
              <a:rPr lang="en-GB" altLang="en-US" smtClean="0"/>
              <a:pPr/>
              <a:t>‹#›</a:t>
            </a:fld>
            <a:endParaRPr lang="en-GB" altLang="en-US"/>
          </a:p>
        </p:txBody>
      </p:sp>
    </p:spTree>
    <p:extLst>
      <p:ext uri="{BB962C8B-B14F-4D97-AF65-F5344CB8AC3E}">
        <p14:creationId xmlns:p14="http://schemas.microsoft.com/office/powerpoint/2010/main" val="402518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ClipArt Placeholder 2"/>
          <p:cNvSpPr>
            <a:spLocks noGrp="1"/>
          </p:cNvSpPr>
          <p:nvPr>
            <p:ph type="clipArt" sz="half" idx="1"/>
          </p:nvPr>
        </p:nvSpPr>
        <p:spPr>
          <a:xfrm>
            <a:off x="685800" y="1981200"/>
            <a:ext cx="3810000" cy="4114800"/>
          </a:xfrm>
        </p:spPr>
        <p:txBody>
          <a:bodyPr/>
          <a:lstStyle/>
          <a:p>
            <a:pPr lvl="0"/>
            <a:endParaRPr lang="en-AU"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xmlns="" id="{A9C0FCCC-2D87-4257-8802-616472257C1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xmlns="" id="{593800E1-F4FC-4E84-BB08-5B8E143804C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xmlns="" id="{97DDCFA7-91B2-418C-B63D-DA706D705F51}"/>
              </a:ext>
            </a:extLst>
          </p:cNvPr>
          <p:cNvSpPr>
            <a:spLocks noGrp="1" noChangeArrowheads="1"/>
          </p:cNvSpPr>
          <p:nvPr>
            <p:ph type="sldNum" sz="quarter" idx="12"/>
          </p:nvPr>
        </p:nvSpPr>
        <p:spPr>
          <a:ln/>
        </p:spPr>
        <p:txBody>
          <a:bodyPr/>
          <a:lstStyle>
            <a:lvl1pPr>
              <a:defRPr/>
            </a:lvl1pPr>
          </a:lstStyle>
          <a:p>
            <a:fld id="{E5470202-E0B3-41B3-9A5B-5FB6451DC41F}" type="slidenum">
              <a:rPr lang="en-GB" altLang="en-US"/>
              <a:pPr/>
              <a:t>‹#›</a:t>
            </a:fld>
            <a:endParaRPr lang="en-GB" altLang="en-US"/>
          </a:p>
        </p:txBody>
      </p:sp>
    </p:spTree>
    <p:extLst>
      <p:ext uri="{BB962C8B-B14F-4D97-AF65-F5344CB8AC3E}">
        <p14:creationId xmlns:p14="http://schemas.microsoft.com/office/powerpoint/2010/main" val="3626382763"/>
      </p:ext>
    </p:extLst>
  </p:cSld>
  <p:clrMapOvr>
    <a:masterClrMapping/>
  </p:clrMapOvr>
  <p:transition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685800" y="1981200"/>
            <a:ext cx="7772400" cy="4114800"/>
          </a:xfrm>
        </p:spPr>
        <p:txBody>
          <a:bodyPr/>
          <a:lstStyle/>
          <a:p>
            <a:pPr lvl="0"/>
            <a:endParaRPr lang="en-AU" noProof="0"/>
          </a:p>
        </p:txBody>
      </p:sp>
      <p:sp>
        <p:nvSpPr>
          <p:cNvPr id="4" name="Rectangle 4">
            <a:extLst>
              <a:ext uri="{FF2B5EF4-FFF2-40B4-BE49-F238E27FC236}">
                <a16:creationId xmlns:a16="http://schemas.microsoft.com/office/drawing/2014/main" xmlns="" id="{FED9EE90-047A-42ED-B961-56D19A0BCA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xmlns="" id="{3832F4F2-00B0-4737-8F49-CB9742E69FD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xmlns="" id="{32596C3D-897E-4DAC-ACA2-154081A63BF2}"/>
              </a:ext>
            </a:extLst>
          </p:cNvPr>
          <p:cNvSpPr>
            <a:spLocks noGrp="1" noChangeArrowheads="1"/>
          </p:cNvSpPr>
          <p:nvPr>
            <p:ph type="sldNum" sz="quarter" idx="12"/>
          </p:nvPr>
        </p:nvSpPr>
        <p:spPr>
          <a:ln/>
        </p:spPr>
        <p:txBody>
          <a:bodyPr/>
          <a:lstStyle>
            <a:lvl1pPr>
              <a:defRPr/>
            </a:lvl1pPr>
          </a:lstStyle>
          <a:p>
            <a:fld id="{755A842F-5AD5-4DAE-8399-3D8DDF9987CB}" type="slidenum">
              <a:rPr lang="en-GB" altLang="en-US"/>
              <a:pPr/>
              <a:t>‹#›</a:t>
            </a:fld>
            <a:endParaRPr lang="en-GB" altLang="en-US"/>
          </a:p>
        </p:txBody>
      </p:sp>
    </p:spTree>
    <p:extLst>
      <p:ext uri="{BB962C8B-B14F-4D97-AF65-F5344CB8AC3E}">
        <p14:creationId xmlns:p14="http://schemas.microsoft.com/office/powerpoint/2010/main" val="1029796403"/>
      </p:ext>
    </p:extLst>
  </p:cSld>
  <p:clrMapOvr>
    <a:masterClrMapping/>
  </p:clrMapOvr>
  <p:transition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41896"/>
            <a:ext cx="8229600" cy="510825"/>
          </a:xfrm>
          <a:prstGeom prst="rect">
            <a:avLst/>
          </a:prstGeom>
        </p:spPr>
        <p:txBody>
          <a:bodyPr/>
          <a:lstStyle>
            <a:lvl1pPr algn="l">
              <a:defRPr sz="2400">
                <a:latin typeface="Arial Narrow"/>
                <a:cs typeface="Arial Narrow"/>
              </a:defRPr>
            </a:lvl1pPr>
          </a:lstStyle>
          <a:p>
            <a:r>
              <a:rPr lang="en-AU" dirty="0"/>
              <a:t>CLICK TO EDIT MASTER TITLE STYLE</a:t>
            </a:r>
            <a:endParaRPr lang="en-US" dirty="0"/>
          </a:p>
        </p:txBody>
      </p:sp>
      <p:sp>
        <p:nvSpPr>
          <p:cNvPr id="12" name="Content Placeholder 2"/>
          <p:cNvSpPr>
            <a:spLocks noGrp="1"/>
          </p:cNvSpPr>
          <p:nvPr>
            <p:ph sz="half" idx="1"/>
          </p:nvPr>
        </p:nvSpPr>
        <p:spPr>
          <a:xfrm>
            <a:off x="457199" y="1231260"/>
            <a:ext cx="8319621"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8" name="Slide Number Placeholder 6"/>
          <p:cNvSpPr txBox="1">
            <a:spLocks/>
          </p:cNvSpPr>
          <p:nvPr userDrawn="1"/>
        </p:nvSpPr>
        <p:spPr>
          <a:xfrm>
            <a:off x="4076885" y="6492875"/>
            <a:ext cx="99023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z="2000" smtClean="0"/>
              <a:pPr algn="ctr"/>
              <a:t>‹#›</a:t>
            </a:fld>
            <a:endParaRPr lang="en-US" sz="2000" dirty="0"/>
          </a:p>
        </p:txBody>
      </p:sp>
    </p:spTree>
    <p:extLst>
      <p:ext uri="{BB962C8B-B14F-4D97-AF65-F5344CB8AC3E}">
        <p14:creationId xmlns:p14="http://schemas.microsoft.com/office/powerpoint/2010/main" val="376028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B51B17C-7104-4C8F-B0C5-F8627F394FB0}"/>
              </a:ext>
            </a:extLst>
          </p:cNvPr>
          <p:cNvSpPr>
            <a:spLocks noGrp="1"/>
          </p:cNvSpPr>
          <p:nvPr>
            <p:ph type="dt" sz="half" idx="10"/>
          </p:nvPr>
        </p:nvSpPr>
        <p:spPr/>
        <p:txBody>
          <a:bodyPr/>
          <a:lstStyle>
            <a:lvl1pPr>
              <a:defRPr/>
            </a:lvl1pPr>
          </a:lstStyle>
          <a:p>
            <a:pPr>
              <a:defRPr/>
            </a:pPr>
            <a:fld id="{CB64A80F-FA2E-4FD8-A3BC-1B7F4F645ED3}"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77D1E929-F353-408E-B939-23BBFBED8B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6B0A738-7ECD-4DED-BBFC-FA500B909E0E}"/>
              </a:ext>
            </a:extLst>
          </p:cNvPr>
          <p:cNvSpPr>
            <a:spLocks noGrp="1"/>
          </p:cNvSpPr>
          <p:nvPr>
            <p:ph type="sldNum" sz="quarter" idx="12"/>
          </p:nvPr>
        </p:nvSpPr>
        <p:spPr/>
        <p:txBody>
          <a:bodyPr/>
          <a:lstStyle>
            <a:lvl1pPr>
              <a:defRPr/>
            </a:lvl1pPr>
          </a:lstStyle>
          <a:p>
            <a:pPr>
              <a:defRPr/>
            </a:pPr>
            <a:fld id="{D2CD065D-820F-4A6B-A954-DEF4408E36AD}" type="slidenum">
              <a:rPr lang="en-US"/>
              <a:pPr>
                <a:defRPr/>
              </a:pPr>
              <a:t>‹#›</a:t>
            </a:fld>
            <a:endParaRPr lang="en-US" dirty="0"/>
          </a:p>
        </p:txBody>
      </p:sp>
    </p:spTree>
    <p:extLst>
      <p:ext uri="{BB962C8B-B14F-4D97-AF65-F5344CB8AC3E}">
        <p14:creationId xmlns:p14="http://schemas.microsoft.com/office/powerpoint/2010/main" val="70587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952E152-9FFE-447D-88FC-298A76D0F64C}"/>
              </a:ext>
            </a:extLst>
          </p:cNvPr>
          <p:cNvSpPr>
            <a:spLocks noGrp="1"/>
          </p:cNvSpPr>
          <p:nvPr>
            <p:ph type="dt" sz="half" idx="10"/>
          </p:nvPr>
        </p:nvSpPr>
        <p:spPr/>
        <p:txBody>
          <a:bodyPr/>
          <a:lstStyle>
            <a:lvl1pPr>
              <a:defRPr/>
            </a:lvl1pPr>
          </a:lstStyle>
          <a:p>
            <a:pPr>
              <a:defRPr/>
            </a:pPr>
            <a:fld id="{DAEBC337-FE54-4DC2-9077-F7844837648E}"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796040F6-D3A7-464F-BAED-697BB52EDC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FB33CCF-4895-4DDC-94B4-53C0B0F1CF1C}"/>
              </a:ext>
            </a:extLst>
          </p:cNvPr>
          <p:cNvSpPr>
            <a:spLocks noGrp="1"/>
          </p:cNvSpPr>
          <p:nvPr>
            <p:ph type="sldNum" sz="quarter" idx="12"/>
          </p:nvPr>
        </p:nvSpPr>
        <p:spPr/>
        <p:txBody>
          <a:bodyPr/>
          <a:lstStyle>
            <a:lvl1pPr>
              <a:defRPr/>
            </a:lvl1pPr>
          </a:lstStyle>
          <a:p>
            <a:pPr>
              <a:defRPr/>
            </a:pPr>
            <a:fld id="{3371E736-85D8-4CDF-A57F-D90DF8B55B4F}" type="slidenum">
              <a:rPr lang="en-US"/>
              <a:pPr>
                <a:defRPr/>
              </a:pPr>
              <a:t>‹#›</a:t>
            </a:fld>
            <a:endParaRPr lang="en-US" dirty="0"/>
          </a:p>
        </p:txBody>
      </p:sp>
    </p:spTree>
    <p:extLst>
      <p:ext uri="{BB962C8B-B14F-4D97-AF65-F5344CB8AC3E}">
        <p14:creationId xmlns:p14="http://schemas.microsoft.com/office/powerpoint/2010/main" val="333248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0949E0E-192A-4C5A-B1EF-E63D2E9EF3A5}"/>
              </a:ext>
            </a:extLst>
          </p:cNvPr>
          <p:cNvSpPr>
            <a:spLocks noGrp="1"/>
          </p:cNvSpPr>
          <p:nvPr>
            <p:ph type="dt" sz="half" idx="10"/>
          </p:nvPr>
        </p:nvSpPr>
        <p:spPr/>
        <p:txBody>
          <a:bodyPr/>
          <a:lstStyle>
            <a:lvl1pPr>
              <a:defRPr/>
            </a:lvl1pPr>
          </a:lstStyle>
          <a:p>
            <a:pPr>
              <a:defRPr/>
            </a:pPr>
            <a:fld id="{B56309BE-398B-416B-BEEA-FEAEEDA5C943}"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5203E26D-1075-4135-BBB2-586F274ABA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54D23D6-12EE-4B6C-A674-A55166CFE347}"/>
              </a:ext>
            </a:extLst>
          </p:cNvPr>
          <p:cNvSpPr>
            <a:spLocks noGrp="1"/>
          </p:cNvSpPr>
          <p:nvPr>
            <p:ph type="sldNum" sz="quarter" idx="12"/>
          </p:nvPr>
        </p:nvSpPr>
        <p:spPr/>
        <p:txBody>
          <a:bodyPr/>
          <a:lstStyle>
            <a:lvl1pPr>
              <a:defRPr/>
            </a:lvl1pPr>
          </a:lstStyle>
          <a:p>
            <a:pPr>
              <a:defRPr/>
            </a:pPr>
            <a:fld id="{BD1E6EB9-2C16-4C59-AC23-BCE094FF1BDF}" type="slidenum">
              <a:rPr lang="en-US"/>
              <a:pPr>
                <a:defRPr/>
              </a:pPr>
              <a:t>‹#›</a:t>
            </a:fld>
            <a:endParaRPr lang="en-US" dirty="0"/>
          </a:p>
        </p:txBody>
      </p:sp>
    </p:spTree>
    <p:extLst>
      <p:ext uri="{BB962C8B-B14F-4D97-AF65-F5344CB8AC3E}">
        <p14:creationId xmlns:p14="http://schemas.microsoft.com/office/powerpoint/2010/main" val="134776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6D5A43-0BCC-46FC-BC5A-D3D7A666F185}"/>
              </a:ext>
            </a:extLst>
          </p:cNvPr>
          <p:cNvSpPr>
            <a:spLocks noGrp="1"/>
          </p:cNvSpPr>
          <p:nvPr>
            <p:ph type="dt" sz="half" idx="10"/>
          </p:nvPr>
        </p:nvSpPr>
        <p:spPr/>
        <p:txBody>
          <a:bodyPr/>
          <a:lstStyle>
            <a:lvl1pPr>
              <a:defRPr/>
            </a:lvl1pPr>
          </a:lstStyle>
          <a:p>
            <a:pPr>
              <a:defRPr/>
            </a:pPr>
            <a:fld id="{888ECF2D-BFB7-41FF-8656-E2938AE1D82E}"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44BE32D1-2A4D-4883-B242-487F7103E3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3880371-479A-4499-8EF8-2B9BDBC9EF53}"/>
              </a:ext>
            </a:extLst>
          </p:cNvPr>
          <p:cNvSpPr>
            <a:spLocks noGrp="1"/>
          </p:cNvSpPr>
          <p:nvPr>
            <p:ph type="sldNum" sz="quarter" idx="12"/>
          </p:nvPr>
        </p:nvSpPr>
        <p:spPr/>
        <p:txBody>
          <a:bodyPr/>
          <a:lstStyle>
            <a:lvl1pPr>
              <a:defRPr/>
            </a:lvl1pPr>
          </a:lstStyle>
          <a:p>
            <a:pPr>
              <a:defRPr/>
            </a:pPr>
            <a:fld id="{6DFDACF6-25A2-4442-AD86-A60B09830A81}" type="slidenum">
              <a:rPr lang="en-US"/>
              <a:pPr>
                <a:defRPr/>
              </a:pPr>
              <a:t>‹#›</a:t>
            </a:fld>
            <a:endParaRPr lang="en-US" dirty="0"/>
          </a:p>
        </p:txBody>
      </p:sp>
    </p:spTree>
    <p:extLst>
      <p:ext uri="{BB962C8B-B14F-4D97-AF65-F5344CB8AC3E}">
        <p14:creationId xmlns:p14="http://schemas.microsoft.com/office/powerpoint/2010/main" val="17089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35494B4-CD00-451B-9E72-E17B209B5F8F}"/>
              </a:ext>
            </a:extLst>
          </p:cNvPr>
          <p:cNvSpPr>
            <a:spLocks noGrp="1"/>
          </p:cNvSpPr>
          <p:nvPr>
            <p:ph type="dt" sz="half" idx="10"/>
          </p:nvPr>
        </p:nvSpPr>
        <p:spPr/>
        <p:txBody>
          <a:bodyPr/>
          <a:lstStyle>
            <a:lvl1pPr>
              <a:defRPr/>
            </a:lvl1pPr>
          </a:lstStyle>
          <a:p>
            <a:pPr>
              <a:defRPr/>
            </a:pPr>
            <a:fld id="{F2BD1414-0600-43B7-B844-F72AAABCCD31}"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22CC4A32-65E4-4713-A081-A41830B1A2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A0EAC43-DEB7-479F-A06E-0BF0993E1BCC}"/>
              </a:ext>
            </a:extLst>
          </p:cNvPr>
          <p:cNvSpPr>
            <a:spLocks noGrp="1"/>
          </p:cNvSpPr>
          <p:nvPr>
            <p:ph type="sldNum" sz="quarter" idx="12"/>
          </p:nvPr>
        </p:nvSpPr>
        <p:spPr/>
        <p:txBody>
          <a:bodyPr/>
          <a:lstStyle>
            <a:lvl1pPr>
              <a:defRPr/>
            </a:lvl1pPr>
          </a:lstStyle>
          <a:p>
            <a:pPr>
              <a:defRPr/>
            </a:pPr>
            <a:fld id="{D41A8C91-686F-4021-8977-40E237104F91}" type="slidenum">
              <a:rPr lang="en-US"/>
              <a:pPr>
                <a:defRPr/>
              </a:pPr>
              <a:t>‹#›</a:t>
            </a:fld>
            <a:endParaRPr lang="en-US" dirty="0"/>
          </a:p>
        </p:txBody>
      </p:sp>
    </p:spTree>
    <p:extLst>
      <p:ext uri="{BB962C8B-B14F-4D97-AF65-F5344CB8AC3E}">
        <p14:creationId xmlns:p14="http://schemas.microsoft.com/office/powerpoint/2010/main" val="250328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0E3E2-E04B-4B70-B4A3-5081413EE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45DDB2-D5BF-4140-8B62-06A43D84EE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1A66AD-7CC3-463F-8181-32DD666F5D65}"/>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xmlns="" id="{047D9522-7152-4F4E-81F2-C0099D4A0E18}"/>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xmlns="" id="{6DE79CE4-D518-4B1F-9A8C-03088BE2B575}"/>
              </a:ext>
            </a:extLst>
          </p:cNvPr>
          <p:cNvSpPr>
            <a:spLocks noGrp="1"/>
          </p:cNvSpPr>
          <p:nvPr>
            <p:ph type="sldNum" sz="quarter" idx="12"/>
          </p:nvPr>
        </p:nvSpPr>
        <p:spPr/>
        <p:txBody>
          <a:bodyPr/>
          <a:lstStyle/>
          <a:p>
            <a:fld id="{EF8D1B7C-BEBC-4543-88D5-4341C15A305D}" type="slidenum">
              <a:rPr lang="en-GB" altLang="en-US" smtClean="0"/>
              <a:pPr/>
              <a:t>‹#›</a:t>
            </a:fld>
            <a:endParaRPr lang="en-GB" altLang="en-US"/>
          </a:p>
        </p:txBody>
      </p:sp>
    </p:spTree>
    <p:extLst>
      <p:ext uri="{BB962C8B-B14F-4D97-AF65-F5344CB8AC3E}">
        <p14:creationId xmlns:p14="http://schemas.microsoft.com/office/powerpoint/2010/main" val="369028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94EE230-1945-4739-ADA7-0004F3D1298E}"/>
              </a:ext>
            </a:extLst>
          </p:cNvPr>
          <p:cNvSpPr>
            <a:spLocks noGrp="1"/>
          </p:cNvSpPr>
          <p:nvPr>
            <p:ph type="dt" sz="half" idx="10"/>
          </p:nvPr>
        </p:nvSpPr>
        <p:spPr/>
        <p:txBody>
          <a:bodyPr/>
          <a:lstStyle>
            <a:lvl1pPr>
              <a:defRPr/>
            </a:lvl1pPr>
          </a:lstStyle>
          <a:p>
            <a:pPr>
              <a:defRPr/>
            </a:pPr>
            <a:fld id="{DB28FBA4-9AF4-4983-9283-5CAE1671CAD1}" type="datetimeFigureOut">
              <a:rPr lang="en-US"/>
              <a:pPr>
                <a:defRPr/>
              </a:pPr>
              <a:t>7/25/17</a:t>
            </a:fld>
            <a:endParaRPr lang="en-US" dirty="0"/>
          </a:p>
        </p:txBody>
      </p:sp>
      <p:sp>
        <p:nvSpPr>
          <p:cNvPr id="6" name="Footer Placeholder 4">
            <a:extLst>
              <a:ext uri="{FF2B5EF4-FFF2-40B4-BE49-F238E27FC236}">
                <a16:creationId xmlns:a16="http://schemas.microsoft.com/office/drawing/2014/main" xmlns="" id="{6D7577AB-FA43-4A5C-98DC-09F4E89A8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1738B41-9CB4-43E2-8A4A-E872A5AAFC1B}"/>
              </a:ext>
            </a:extLst>
          </p:cNvPr>
          <p:cNvSpPr>
            <a:spLocks noGrp="1"/>
          </p:cNvSpPr>
          <p:nvPr>
            <p:ph type="sldNum" sz="quarter" idx="12"/>
          </p:nvPr>
        </p:nvSpPr>
        <p:spPr/>
        <p:txBody>
          <a:bodyPr/>
          <a:lstStyle>
            <a:lvl1pPr>
              <a:defRPr/>
            </a:lvl1pPr>
          </a:lstStyle>
          <a:p>
            <a:pPr>
              <a:defRPr/>
            </a:pPr>
            <a:fld id="{D092F438-8651-405A-8A58-72D6124EC340}" type="slidenum">
              <a:rPr lang="en-US"/>
              <a:pPr>
                <a:defRPr/>
              </a:pPr>
              <a:t>‹#›</a:t>
            </a:fld>
            <a:endParaRPr lang="en-US" dirty="0"/>
          </a:p>
        </p:txBody>
      </p:sp>
    </p:spTree>
    <p:extLst>
      <p:ext uri="{BB962C8B-B14F-4D97-AF65-F5344CB8AC3E}">
        <p14:creationId xmlns:p14="http://schemas.microsoft.com/office/powerpoint/2010/main" val="394669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8DC21B98-448B-49B4-A4E0-1F0E26AE4C6E}"/>
              </a:ext>
            </a:extLst>
          </p:cNvPr>
          <p:cNvSpPr>
            <a:spLocks noGrp="1"/>
          </p:cNvSpPr>
          <p:nvPr>
            <p:ph type="dt" sz="half" idx="10"/>
          </p:nvPr>
        </p:nvSpPr>
        <p:spPr/>
        <p:txBody>
          <a:bodyPr/>
          <a:lstStyle>
            <a:lvl1pPr>
              <a:defRPr/>
            </a:lvl1pPr>
          </a:lstStyle>
          <a:p>
            <a:pPr>
              <a:defRPr/>
            </a:pPr>
            <a:fld id="{CF9929EA-ACB3-436A-941C-6EBA7BDCEF63}" type="datetimeFigureOut">
              <a:rPr lang="en-US"/>
              <a:pPr>
                <a:defRPr/>
              </a:pPr>
              <a:t>7/25/17</a:t>
            </a:fld>
            <a:endParaRPr lang="en-US" dirty="0"/>
          </a:p>
        </p:txBody>
      </p:sp>
      <p:sp>
        <p:nvSpPr>
          <p:cNvPr id="8" name="Footer Placeholder 4">
            <a:extLst>
              <a:ext uri="{FF2B5EF4-FFF2-40B4-BE49-F238E27FC236}">
                <a16:creationId xmlns:a16="http://schemas.microsoft.com/office/drawing/2014/main" xmlns="" id="{3B88057A-51EC-411C-81C1-C33E73B1222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5C525B7-60DA-423A-8323-F1DAF1D5A01B}"/>
              </a:ext>
            </a:extLst>
          </p:cNvPr>
          <p:cNvSpPr>
            <a:spLocks noGrp="1"/>
          </p:cNvSpPr>
          <p:nvPr>
            <p:ph type="sldNum" sz="quarter" idx="12"/>
          </p:nvPr>
        </p:nvSpPr>
        <p:spPr/>
        <p:txBody>
          <a:bodyPr/>
          <a:lstStyle>
            <a:lvl1pPr>
              <a:defRPr/>
            </a:lvl1pPr>
          </a:lstStyle>
          <a:p>
            <a:pPr>
              <a:defRPr/>
            </a:pPr>
            <a:fld id="{8076D525-062E-4F2D-BA3D-CC61E15D2B42}" type="slidenum">
              <a:rPr lang="en-US"/>
              <a:pPr>
                <a:defRPr/>
              </a:pPr>
              <a:t>‹#›</a:t>
            </a:fld>
            <a:endParaRPr lang="en-US" dirty="0"/>
          </a:p>
        </p:txBody>
      </p:sp>
    </p:spTree>
    <p:extLst>
      <p:ext uri="{BB962C8B-B14F-4D97-AF65-F5344CB8AC3E}">
        <p14:creationId xmlns:p14="http://schemas.microsoft.com/office/powerpoint/2010/main" val="303783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FB9724E-6BE2-455B-9BAF-53A509E76DF3}"/>
              </a:ext>
            </a:extLst>
          </p:cNvPr>
          <p:cNvSpPr>
            <a:spLocks noGrp="1"/>
          </p:cNvSpPr>
          <p:nvPr>
            <p:ph type="dt" sz="half" idx="10"/>
          </p:nvPr>
        </p:nvSpPr>
        <p:spPr/>
        <p:txBody>
          <a:bodyPr/>
          <a:lstStyle>
            <a:lvl1pPr>
              <a:defRPr/>
            </a:lvl1pPr>
          </a:lstStyle>
          <a:p>
            <a:pPr>
              <a:defRPr/>
            </a:pPr>
            <a:fld id="{D3AE583D-E201-4AE7-8E2E-BCA85DD7C032}" type="datetimeFigureOut">
              <a:rPr lang="en-US"/>
              <a:pPr>
                <a:defRPr/>
              </a:pPr>
              <a:t>7/25/17</a:t>
            </a:fld>
            <a:endParaRPr lang="en-US" dirty="0"/>
          </a:p>
        </p:txBody>
      </p:sp>
      <p:sp>
        <p:nvSpPr>
          <p:cNvPr id="4" name="Footer Placeholder 4">
            <a:extLst>
              <a:ext uri="{FF2B5EF4-FFF2-40B4-BE49-F238E27FC236}">
                <a16:creationId xmlns:a16="http://schemas.microsoft.com/office/drawing/2014/main" xmlns="" id="{C26764ED-1121-4E18-9582-7328FF2338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85D4DAC-52BD-473A-93CB-68A99E37AD92}"/>
              </a:ext>
            </a:extLst>
          </p:cNvPr>
          <p:cNvSpPr>
            <a:spLocks noGrp="1"/>
          </p:cNvSpPr>
          <p:nvPr>
            <p:ph type="sldNum" sz="quarter" idx="12"/>
          </p:nvPr>
        </p:nvSpPr>
        <p:spPr/>
        <p:txBody>
          <a:bodyPr/>
          <a:lstStyle>
            <a:lvl1pPr>
              <a:defRPr/>
            </a:lvl1pPr>
          </a:lstStyle>
          <a:p>
            <a:pPr>
              <a:defRPr/>
            </a:pPr>
            <a:fld id="{769AC287-E8D4-4655-8154-3F439604ADFF}" type="slidenum">
              <a:rPr lang="en-US"/>
              <a:pPr>
                <a:defRPr/>
              </a:pPr>
              <a:t>‹#›</a:t>
            </a:fld>
            <a:endParaRPr lang="en-US" dirty="0"/>
          </a:p>
        </p:txBody>
      </p:sp>
    </p:spTree>
    <p:extLst>
      <p:ext uri="{BB962C8B-B14F-4D97-AF65-F5344CB8AC3E}">
        <p14:creationId xmlns:p14="http://schemas.microsoft.com/office/powerpoint/2010/main" val="1944093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8D45159-EA8B-4234-B6CF-56B8ADDAABF5}"/>
              </a:ext>
            </a:extLst>
          </p:cNvPr>
          <p:cNvSpPr>
            <a:spLocks noGrp="1"/>
          </p:cNvSpPr>
          <p:nvPr>
            <p:ph type="dt" sz="half" idx="10"/>
          </p:nvPr>
        </p:nvSpPr>
        <p:spPr/>
        <p:txBody>
          <a:bodyPr/>
          <a:lstStyle>
            <a:lvl1pPr>
              <a:defRPr/>
            </a:lvl1pPr>
          </a:lstStyle>
          <a:p>
            <a:pPr>
              <a:defRPr/>
            </a:pPr>
            <a:fld id="{C2E03385-BB1D-4389-AEAB-4AFB7A6ECC26}" type="datetimeFigureOut">
              <a:rPr lang="en-US"/>
              <a:pPr>
                <a:defRPr/>
              </a:pPr>
              <a:t>7/25/17</a:t>
            </a:fld>
            <a:endParaRPr lang="en-US" dirty="0"/>
          </a:p>
        </p:txBody>
      </p:sp>
      <p:sp>
        <p:nvSpPr>
          <p:cNvPr id="3" name="Footer Placeholder 4">
            <a:extLst>
              <a:ext uri="{FF2B5EF4-FFF2-40B4-BE49-F238E27FC236}">
                <a16:creationId xmlns:a16="http://schemas.microsoft.com/office/drawing/2014/main" xmlns="" id="{00A4726C-F7ED-405D-91EA-84223FF319C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5CACC39B-24EA-45E3-AFBB-D8E75855D787}"/>
              </a:ext>
            </a:extLst>
          </p:cNvPr>
          <p:cNvSpPr>
            <a:spLocks noGrp="1"/>
          </p:cNvSpPr>
          <p:nvPr>
            <p:ph type="sldNum" sz="quarter" idx="12"/>
          </p:nvPr>
        </p:nvSpPr>
        <p:spPr/>
        <p:txBody>
          <a:bodyPr/>
          <a:lstStyle>
            <a:lvl1pPr>
              <a:defRPr/>
            </a:lvl1pPr>
          </a:lstStyle>
          <a:p>
            <a:pPr>
              <a:defRPr/>
            </a:pPr>
            <a:fld id="{294A18C1-64EE-4FEA-953B-D5459EF7E7D0}" type="slidenum">
              <a:rPr lang="en-US"/>
              <a:pPr>
                <a:defRPr/>
              </a:pPr>
              <a:t>‹#›</a:t>
            </a:fld>
            <a:endParaRPr lang="en-US" dirty="0"/>
          </a:p>
        </p:txBody>
      </p:sp>
    </p:spTree>
    <p:extLst>
      <p:ext uri="{BB962C8B-B14F-4D97-AF65-F5344CB8AC3E}">
        <p14:creationId xmlns:p14="http://schemas.microsoft.com/office/powerpoint/2010/main" val="2006115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A36942D2-1B8C-40C4-A549-9258615BDD03}"/>
              </a:ext>
            </a:extLst>
          </p:cNvPr>
          <p:cNvSpPr>
            <a:spLocks noGrp="1"/>
          </p:cNvSpPr>
          <p:nvPr>
            <p:ph type="dt" sz="half" idx="10"/>
          </p:nvPr>
        </p:nvSpPr>
        <p:spPr/>
        <p:txBody>
          <a:bodyPr/>
          <a:lstStyle>
            <a:lvl1pPr>
              <a:defRPr/>
            </a:lvl1pPr>
          </a:lstStyle>
          <a:p>
            <a:pPr>
              <a:defRPr/>
            </a:pPr>
            <a:fld id="{E9193447-109A-4995-B0C1-00ADA24A5D0E}" type="datetimeFigureOut">
              <a:rPr lang="en-US"/>
              <a:pPr>
                <a:defRPr/>
              </a:pPr>
              <a:t>7/25/17</a:t>
            </a:fld>
            <a:endParaRPr lang="en-US" dirty="0"/>
          </a:p>
        </p:txBody>
      </p:sp>
      <p:sp>
        <p:nvSpPr>
          <p:cNvPr id="6" name="Footer Placeholder 4">
            <a:extLst>
              <a:ext uri="{FF2B5EF4-FFF2-40B4-BE49-F238E27FC236}">
                <a16:creationId xmlns:a16="http://schemas.microsoft.com/office/drawing/2014/main" xmlns="" id="{0FDE5A7A-7FAA-4EB0-8F44-E8DC79034F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0A72E9B-3D55-415A-BBFC-C61702DA92A5}"/>
              </a:ext>
            </a:extLst>
          </p:cNvPr>
          <p:cNvSpPr>
            <a:spLocks noGrp="1"/>
          </p:cNvSpPr>
          <p:nvPr>
            <p:ph type="sldNum" sz="quarter" idx="12"/>
          </p:nvPr>
        </p:nvSpPr>
        <p:spPr/>
        <p:txBody>
          <a:bodyPr/>
          <a:lstStyle>
            <a:lvl1pPr>
              <a:defRPr/>
            </a:lvl1pPr>
          </a:lstStyle>
          <a:p>
            <a:pPr>
              <a:defRPr/>
            </a:pPr>
            <a:fld id="{25763480-3F91-46D4-92FC-211863B294BF}" type="slidenum">
              <a:rPr lang="en-US"/>
              <a:pPr>
                <a:defRPr/>
              </a:pPr>
              <a:t>‹#›</a:t>
            </a:fld>
            <a:endParaRPr lang="en-US" dirty="0"/>
          </a:p>
        </p:txBody>
      </p:sp>
    </p:spTree>
    <p:extLst>
      <p:ext uri="{BB962C8B-B14F-4D97-AF65-F5344CB8AC3E}">
        <p14:creationId xmlns:p14="http://schemas.microsoft.com/office/powerpoint/2010/main" val="813418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D2E37F5C-8DF0-44F7-A88F-6AC8C5C14307}"/>
              </a:ext>
            </a:extLst>
          </p:cNvPr>
          <p:cNvSpPr>
            <a:spLocks noGrp="1"/>
          </p:cNvSpPr>
          <p:nvPr>
            <p:ph type="dt" sz="half" idx="10"/>
          </p:nvPr>
        </p:nvSpPr>
        <p:spPr/>
        <p:txBody>
          <a:bodyPr/>
          <a:lstStyle>
            <a:lvl1pPr>
              <a:defRPr/>
            </a:lvl1pPr>
          </a:lstStyle>
          <a:p>
            <a:pPr>
              <a:defRPr/>
            </a:pPr>
            <a:fld id="{56A921B2-24FC-43F6-98DF-00D3723AE7A2}" type="datetimeFigureOut">
              <a:rPr lang="en-US"/>
              <a:pPr>
                <a:defRPr/>
              </a:pPr>
              <a:t>7/25/17</a:t>
            </a:fld>
            <a:endParaRPr lang="en-US" dirty="0"/>
          </a:p>
        </p:txBody>
      </p:sp>
      <p:sp>
        <p:nvSpPr>
          <p:cNvPr id="6" name="Footer Placeholder 4">
            <a:extLst>
              <a:ext uri="{FF2B5EF4-FFF2-40B4-BE49-F238E27FC236}">
                <a16:creationId xmlns:a16="http://schemas.microsoft.com/office/drawing/2014/main" xmlns="" id="{090ECA67-30EE-4BE2-8CDA-2776CB488E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69C91C4-6764-45B2-80C5-47E61322A44E}"/>
              </a:ext>
            </a:extLst>
          </p:cNvPr>
          <p:cNvSpPr>
            <a:spLocks noGrp="1"/>
          </p:cNvSpPr>
          <p:nvPr>
            <p:ph type="sldNum" sz="quarter" idx="12"/>
          </p:nvPr>
        </p:nvSpPr>
        <p:spPr/>
        <p:txBody>
          <a:bodyPr/>
          <a:lstStyle>
            <a:lvl1pPr>
              <a:defRPr/>
            </a:lvl1pPr>
          </a:lstStyle>
          <a:p>
            <a:pPr>
              <a:defRPr/>
            </a:pPr>
            <a:fld id="{E82D4CAA-3295-431A-968F-F078730E26DF}" type="slidenum">
              <a:rPr lang="en-US"/>
              <a:pPr>
                <a:defRPr/>
              </a:pPr>
              <a:t>‹#›</a:t>
            </a:fld>
            <a:endParaRPr lang="en-US" dirty="0"/>
          </a:p>
        </p:txBody>
      </p:sp>
    </p:spTree>
    <p:extLst>
      <p:ext uri="{BB962C8B-B14F-4D97-AF65-F5344CB8AC3E}">
        <p14:creationId xmlns:p14="http://schemas.microsoft.com/office/powerpoint/2010/main" val="3092882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BCE6C6-655A-4118-9B11-7374F9FD395A}"/>
              </a:ext>
            </a:extLst>
          </p:cNvPr>
          <p:cNvSpPr>
            <a:spLocks noGrp="1"/>
          </p:cNvSpPr>
          <p:nvPr>
            <p:ph type="dt" sz="half" idx="10"/>
          </p:nvPr>
        </p:nvSpPr>
        <p:spPr/>
        <p:txBody>
          <a:bodyPr/>
          <a:lstStyle>
            <a:lvl1pPr>
              <a:defRPr/>
            </a:lvl1pPr>
          </a:lstStyle>
          <a:p>
            <a:pPr>
              <a:defRPr/>
            </a:pPr>
            <a:fld id="{848640D2-F09C-4242-8FFE-D0265F6A0885}"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730BE7B0-EBB8-4D1B-81A0-29C192558E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325E0EA-41CF-4362-9B07-ABDE4C9168CD}"/>
              </a:ext>
            </a:extLst>
          </p:cNvPr>
          <p:cNvSpPr>
            <a:spLocks noGrp="1"/>
          </p:cNvSpPr>
          <p:nvPr>
            <p:ph type="sldNum" sz="quarter" idx="12"/>
          </p:nvPr>
        </p:nvSpPr>
        <p:spPr/>
        <p:txBody>
          <a:bodyPr/>
          <a:lstStyle>
            <a:lvl1pPr>
              <a:defRPr/>
            </a:lvl1pPr>
          </a:lstStyle>
          <a:p>
            <a:pPr>
              <a:defRPr/>
            </a:pPr>
            <a:fld id="{A56E3B4F-0A9E-4C3C-8493-2B1E126FD024}" type="slidenum">
              <a:rPr lang="en-US"/>
              <a:pPr>
                <a:defRPr/>
              </a:pPr>
              <a:t>‹#›</a:t>
            </a:fld>
            <a:endParaRPr lang="en-US" dirty="0"/>
          </a:p>
        </p:txBody>
      </p:sp>
    </p:spTree>
    <p:extLst>
      <p:ext uri="{BB962C8B-B14F-4D97-AF65-F5344CB8AC3E}">
        <p14:creationId xmlns:p14="http://schemas.microsoft.com/office/powerpoint/2010/main" val="2310210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6969D8-6C02-43B1-B4DC-CC572DEAB34F}"/>
              </a:ext>
            </a:extLst>
          </p:cNvPr>
          <p:cNvSpPr>
            <a:spLocks noGrp="1"/>
          </p:cNvSpPr>
          <p:nvPr>
            <p:ph type="dt" sz="half" idx="10"/>
          </p:nvPr>
        </p:nvSpPr>
        <p:spPr/>
        <p:txBody>
          <a:bodyPr/>
          <a:lstStyle>
            <a:lvl1pPr>
              <a:defRPr/>
            </a:lvl1pPr>
          </a:lstStyle>
          <a:p>
            <a:pPr>
              <a:defRPr/>
            </a:pPr>
            <a:fld id="{7486FA71-291B-4CA9-AA6C-D61C6DDBA3BE}"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642A100A-0D38-4D69-8D1B-6FE6FA531E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3495A54-506B-405B-9FA3-F1A7B33F7FA7}"/>
              </a:ext>
            </a:extLst>
          </p:cNvPr>
          <p:cNvSpPr>
            <a:spLocks noGrp="1"/>
          </p:cNvSpPr>
          <p:nvPr>
            <p:ph type="sldNum" sz="quarter" idx="12"/>
          </p:nvPr>
        </p:nvSpPr>
        <p:spPr/>
        <p:txBody>
          <a:bodyPr/>
          <a:lstStyle>
            <a:lvl1pPr>
              <a:defRPr/>
            </a:lvl1pPr>
          </a:lstStyle>
          <a:p>
            <a:pPr>
              <a:defRPr/>
            </a:pPr>
            <a:fld id="{7F43C929-8183-4990-BFEC-AF9BE4DA6EE0}" type="slidenum">
              <a:rPr lang="en-US"/>
              <a:pPr>
                <a:defRPr/>
              </a:pPr>
              <a:t>‹#›</a:t>
            </a:fld>
            <a:endParaRPr lang="en-US" dirty="0"/>
          </a:p>
        </p:txBody>
      </p:sp>
    </p:spTree>
    <p:extLst>
      <p:ext uri="{BB962C8B-B14F-4D97-AF65-F5344CB8AC3E}">
        <p14:creationId xmlns:p14="http://schemas.microsoft.com/office/powerpoint/2010/main" val="3507935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ClipArt Placeholder 2"/>
          <p:cNvSpPr>
            <a:spLocks noGrp="1"/>
          </p:cNvSpPr>
          <p:nvPr>
            <p:ph type="clipArt" sz="half" idx="1"/>
          </p:nvPr>
        </p:nvSpPr>
        <p:spPr>
          <a:xfrm>
            <a:off x="685800" y="1981200"/>
            <a:ext cx="3810000" cy="4114800"/>
          </a:xfrm>
        </p:spPr>
        <p:txBody>
          <a:bodyPr/>
          <a:lstStyle/>
          <a:p>
            <a:pPr lvl="0"/>
            <a:endParaRPr lang="en-AU"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xmlns="" id="{A9C0FCCC-2D87-4257-8802-616472257C1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xmlns="" id="{593800E1-F4FC-4E84-BB08-5B8E143804C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xmlns="" id="{97DDCFA7-91B2-418C-B63D-DA706D705F51}"/>
              </a:ext>
            </a:extLst>
          </p:cNvPr>
          <p:cNvSpPr>
            <a:spLocks noGrp="1" noChangeArrowheads="1"/>
          </p:cNvSpPr>
          <p:nvPr>
            <p:ph type="sldNum" sz="quarter" idx="12"/>
          </p:nvPr>
        </p:nvSpPr>
        <p:spPr>
          <a:ln/>
        </p:spPr>
        <p:txBody>
          <a:bodyPr/>
          <a:lstStyle>
            <a:lvl1pPr>
              <a:defRPr/>
            </a:lvl1pPr>
          </a:lstStyle>
          <a:p>
            <a:fld id="{E5470202-E0B3-41B3-9A5B-5FB6451DC41F}" type="slidenum">
              <a:rPr lang="en-GB" altLang="en-US"/>
              <a:pPr/>
              <a:t>‹#›</a:t>
            </a:fld>
            <a:endParaRPr lang="en-GB" altLang="en-US"/>
          </a:p>
        </p:txBody>
      </p:sp>
    </p:spTree>
    <p:extLst>
      <p:ext uri="{BB962C8B-B14F-4D97-AF65-F5344CB8AC3E}">
        <p14:creationId xmlns:p14="http://schemas.microsoft.com/office/powerpoint/2010/main" val="3745110159"/>
      </p:ext>
    </p:extLst>
  </p:cSld>
  <p:clrMapOvr>
    <a:masterClrMapping/>
  </p:clrMapOvr>
  <p:transition advTm="1000"/>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685800" y="1981200"/>
            <a:ext cx="7772400" cy="4114800"/>
          </a:xfrm>
        </p:spPr>
        <p:txBody>
          <a:bodyPr/>
          <a:lstStyle/>
          <a:p>
            <a:pPr lvl="0"/>
            <a:endParaRPr lang="en-AU" noProof="0"/>
          </a:p>
        </p:txBody>
      </p:sp>
      <p:sp>
        <p:nvSpPr>
          <p:cNvPr id="4" name="Rectangle 4">
            <a:extLst>
              <a:ext uri="{FF2B5EF4-FFF2-40B4-BE49-F238E27FC236}">
                <a16:creationId xmlns:a16="http://schemas.microsoft.com/office/drawing/2014/main" xmlns="" id="{FED9EE90-047A-42ED-B961-56D19A0BCA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xmlns="" id="{3832F4F2-00B0-4737-8F49-CB9742E69FD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xmlns="" id="{32596C3D-897E-4DAC-ACA2-154081A63BF2}"/>
              </a:ext>
            </a:extLst>
          </p:cNvPr>
          <p:cNvSpPr>
            <a:spLocks noGrp="1" noChangeArrowheads="1"/>
          </p:cNvSpPr>
          <p:nvPr>
            <p:ph type="sldNum" sz="quarter" idx="12"/>
          </p:nvPr>
        </p:nvSpPr>
        <p:spPr>
          <a:ln/>
        </p:spPr>
        <p:txBody>
          <a:bodyPr/>
          <a:lstStyle>
            <a:lvl1pPr>
              <a:defRPr/>
            </a:lvl1pPr>
          </a:lstStyle>
          <a:p>
            <a:fld id="{755A842F-5AD5-4DAE-8399-3D8DDF9987CB}" type="slidenum">
              <a:rPr lang="en-GB" altLang="en-US"/>
              <a:pPr/>
              <a:t>‹#›</a:t>
            </a:fld>
            <a:endParaRPr lang="en-GB" altLang="en-US"/>
          </a:p>
        </p:txBody>
      </p:sp>
    </p:spTree>
    <p:extLst>
      <p:ext uri="{BB962C8B-B14F-4D97-AF65-F5344CB8AC3E}">
        <p14:creationId xmlns:p14="http://schemas.microsoft.com/office/powerpoint/2010/main" val="515975771"/>
      </p:ext>
    </p:extLst>
  </p:cSld>
  <p:clrMapOvr>
    <a:masterClrMapping/>
  </p:clrMapOvr>
  <p:transition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E0982-E4FB-4D3A-A494-0C4AF0FDC2A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010B42DF-D471-4C1B-903C-5E6D1A9E5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3222770-97C7-4549-B0B8-E4E0971BDC38}"/>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xmlns="" id="{754F7D3A-B692-4B61-966B-43D580B25725}"/>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xmlns="" id="{BBD9944D-2817-48C0-9BE4-5F2C7D5D84C1}"/>
              </a:ext>
            </a:extLst>
          </p:cNvPr>
          <p:cNvSpPr>
            <a:spLocks noGrp="1"/>
          </p:cNvSpPr>
          <p:nvPr>
            <p:ph type="sldNum" sz="quarter" idx="12"/>
          </p:nvPr>
        </p:nvSpPr>
        <p:spPr/>
        <p:txBody>
          <a:bodyPr/>
          <a:lstStyle/>
          <a:p>
            <a:fld id="{6842932B-7D6E-4CBC-935A-BDE5C72EDE65}" type="slidenum">
              <a:rPr lang="en-GB" altLang="en-US" smtClean="0"/>
              <a:pPr/>
              <a:t>‹#›</a:t>
            </a:fld>
            <a:endParaRPr lang="en-GB" altLang="en-US"/>
          </a:p>
        </p:txBody>
      </p:sp>
    </p:spTree>
    <p:extLst>
      <p:ext uri="{BB962C8B-B14F-4D97-AF65-F5344CB8AC3E}">
        <p14:creationId xmlns:p14="http://schemas.microsoft.com/office/powerpoint/2010/main" val="245353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01292-27ED-41BF-AC5A-ABE206FD4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F54617-BE84-4CB7-A60C-EEBCB092A10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8B459E6-EAF8-487C-BE88-F48605D227E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7D105BD-6DE1-47C4-A60C-C36029DF3F1F}"/>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xmlns="" id="{86F78E76-FAB7-44A2-BF9B-A1692FC52657}"/>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xmlns="" id="{9FEAFC5A-4F42-4A48-845B-54D93D443354}"/>
              </a:ext>
            </a:extLst>
          </p:cNvPr>
          <p:cNvSpPr>
            <a:spLocks noGrp="1"/>
          </p:cNvSpPr>
          <p:nvPr>
            <p:ph type="sldNum" sz="quarter" idx="12"/>
          </p:nvPr>
        </p:nvSpPr>
        <p:spPr/>
        <p:txBody>
          <a:bodyPr/>
          <a:lstStyle/>
          <a:p>
            <a:fld id="{C60262B3-765F-4851-AEB3-62A75DDF42C3}" type="slidenum">
              <a:rPr lang="en-GB" altLang="en-US" smtClean="0"/>
              <a:pPr/>
              <a:t>‹#›</a:t>
            </a:fld>
            <a:endParaRPr lang="en-GB" altLang="en-US"/>
          </a:p>
        </p:txBody>
      </p:sp>
    </p:spTree>
    <p:extLst>
      <p:ext uri="{BB962C8B-B14F-4D97-AF65-F5344CB8AC3E}">
        <p14:creationId xmlns:p14="http://schemas.microsoft.com/office/powerpoint/2010/main" val="409089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3D1E6-4090-4720-ACB4-6BD8A41C84B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787894-E83D-418D-AB1E-CC1A8762AA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465417B7-45D0-4DE2-88A4-9D9C4D75FFF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AF5D806-F1CE-40A9-83A7-0D7E7326118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35A1FB05-7F78-4714-8F53-32C982C096F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8E9E0BF-7FAC-48F0-8255-3E0ABE79E650}"/>
              </a:ext>
            </a:extLst>
          </p:cNvPr>
          <p:cNvSpPr>
            <a:spLocks noGrp="1"/>
          </p:cNvSpPr>
          <p:nvPr>
            <p:ph type="dt" sz="half" idx="10"/>
          </p:nvPr>
        </p:nvSpPr>
        <p:spPr/>
        <p:txBody>
          <a:bodyPr/>
          <a:lstStyle/>
          <a:p>
            <a:pPr>
              <a:defRPr/>
            </a:pPr>
            <a:endParaRPr lang="en-GB" altLang="en-US"/>
          </a:p>
        </p:txBody>
      </p:sp>
      <p:sp>
        <p:nvSpPr>
          <p:cNvPr id="8" name="Footer Placeholder 7">
            <a:extLst>
              <a:ext uri="{FF2B5EF4-FFF2-40B4-BE49-F238E27FC236}">
                <a16:creationId xmlns:a16="http://schemas.microsoft.com/office/drawing/2014/main" xmlns="" id="{ECE6D433-DEA8-42B4-9ADE-2ADF446878E5}"/>
              </a:ext>
            </a:extLst>
          </p:cNvPr>
          <p:cNvSpPr>
            <a:spLocks noGrp="1"/>
          </p:cNvSpPr>
          <p:nvPr>
            <p:ph type="ftr" sz="quarter" idx="11"/>
          </p:nvPr>
        </p:nvSpPr>
        <p:spPr/>
        <p:txBody>
          <a:bodyPr/>
          <a:lstStyle/>
          <a:p>
            <a:pPr>
              <a:defRPr/>
            </a:pPr>
            <a:endParaRPr lang="en-GB" altLang="en-US"/>
          </a:p>
        </p:txBody>
      </p:sp>
      <p:sp>
        <p:nvSpPr>
          <p:cNvPr id="9" name="Slide Number Placeholder 8">
            <a:extLst>
              <a:ext uri="{FF2B5EF4-FFF2-40B4-BE49-F238E27FC236}">
                <a16:creationId xmlns:a16="http://schemas.microsoft.com/office/drawing/2014/main" xmlns="" id="{2E99C7EF-5F2F-4DAF-9954-2AB924BA18BD}"/>
              </a:ext>
            </a:extLst>
          </p:cNvPr>
          <p:cNvSpPr>
            <a:spLocks noGrp="1"/>
          </p:cNvSpPr>
          <p:nvPr>
            <p:ph type="sldNum" sz="quarter" idx="12"/>
          </p:nvPr>
        </p:nvSpPr>
        <p:spPr/>
        <p:txBody>
          <a:bodyPr/>
          <a:lstStyle/>
          <a:p>
            <a:fld id="{0CB64470-F558-4C89-94E4-F873A51B559B}" type="slidenum">
              <a:rPr lang="en-GB" altLang="en-US" smtClean="0"/>
              <a:pPr/>
              <a:t>‹#›</a:t>
            </a:fld>
            <a:endParaRPr lang="en-GB" altLang="en-US"/>
          </a:p>
        </p:txBody>
      </p:sp>
    </p:spTree>
    <p:extLst>
      <p:ext uri="{BB962C8B-B14F-4D97-AF65-F5344CB8AC3E}">
        <p14:creationId xmlns:p14="http://schemas.microsoft.com/office/powerpoint/2010/main" val="316869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C8D89-4F20-4DF9-B730-AF33513B20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F0DA50-D902-4D55-8ED4-BED95F31A0B7}"/>
              </a:ext>
            </a:extLst>
          </p:cNvPr>
          <p:cNvSpPr>
            <a:spLocks noGrp="1"/>
          </p:cNvSpPr>
          <p:nvPr>
            <p:ph type="dt" sz="half" idx="10"/>
          </p:nvPr>
        </p:nvSpPr>
        <p:spPr/>
        <p:txBody>
          <a:bodyPr/>
          <a:lstStyle/>
          <a:p>
            <a:pPr>
              <a:defRPr/>
            </a:pPr>
            <a:endParaRPr lang="en-GB" altLang="en-US"/>
          </a:p>
        </p:txBody>
      </p:sp>
      <p:sp>
        <p:nvSpPr>
          <p:cNvPr id="4" name="Footer Placeholder 3">
            <a:extLst>
              <a:ext uri="{FF2B5EF4-FFF2-40B4-BE49-F238E27FC236}">
                <a16:creationId xmlns:a16="http://schemas.microsoft.com/office/drawing/2014/main" xmlns="" id="{4A65E6E5-1543-43AD-A1A3-2788C5CB4EBD}"/>
              </a:ext>
            </a:extLst>
          </p:cNvPr>
          <p:cNvSpPr>
            <a:spLocks noGrp="1"/>
          </p:cNvSpPr>
          <p:nvPr>
            <p:ph type="ftr" sz="quarter" idx="11"/>
          </p:nvPr>
        </p:nvSpPr>
        <p:spPr/>
        <p:txBody>
          <a:bodyPr/>
          <a:lstStyle/>
          <a:p>
            <a:pPr>
              <a:defRPr/>
            </a:pPr>
            <a:endParaRPr lang="en-GB" altLang="en-US"/>
          </a:p>
        </p:txBody>
      </p:sp>
      <p:sp>
        <p:nvSpPr>
          <p:cNvPr id="5" name="Slide Number Placeholder 4">
            <a:extLst>
              <a:ext uri="{FF2B5EF4-FFF2-40B4-BE49-F238E27FC236}">
                <a16:creationId xmlns:a16="http://schemas.microsoft.com/office/drawing/2014/main" xmlns="" id="{805A3A1D-1B81-4FD8-B5CA-440F802C3316}"/>
              </a:ext>
            </a:extLst>
          </p:cNvPr>
          <p:cNvSpPr>
            <a:spLocks noGrp="1"/>
          </p:cNvSpPr>
          <p:nvPr>
            <p:ph type="sldNum" sz="quarter" idx="12"/>
          </p:nvPr>
        </p:nvSpPr>
        <p:spPr/>
        <p:txBody>
          <a:bodyPr/>
          <a:lstStyle/>
          <a:p>
            <a:fld id="{D4052CE4-F08F-45C9-96F4-0AFDE1D2A2CA}" type="slidenum">
              <a:rPr lang="en-GB" altLang="en-US" smtClean="0"/>
              <a:pPr/>
              <a:t>‹#›</a:t>
            </a:fld>
            <a:endParaRPr lang="en-GB" altLang="en-US"/>
          </a:p>
        </p:txBody>
      </p:sp>
    </p:spTree>
    <p:extLst>
      <p:ext uri="{BB962C8B-B14F-4D97-AF65-F5344CB8AC3E}">
        <p14:creationId xmlns:p14="http://schemas.microsoft.com/office/powerpoint/2010/main" val="254855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E49162-0A9F-40B6-91C0-DF41CD56742C}"/>
              </a:ext>
            </a:extLst>
          </p:cNvPr>
          <p:cNvSpPr>
            <a:spLocks noGrp="1"/>
          </p:cNvSpPr>
          <p:nvPr>
            <p:ph type="dt" sz="half" idx="10"/>
          </p:nvPr>
        </p:nvSpPr>
        <p:spPr/>
        <p:txBody>
          <a:bodyPr/>
          <a:lstStyle/>
          <a:p>
            <a:pPr>
              <a:defRPr/>
            </a:pPr>
            <a:endParaRPr lang="en-GB" altLang="en-US"/>
          </a:p>
        </p:txBody>
      </p:sp>
      <p:sp>
        <p:nvSpPr>
          <p:cNvPr id="3" name="Footer Placeholder 2">
            <a:extLst>
              <a:ext uri="{FF2B5EF4-FFF2-40B4-BE49-F238E27FC236}">
                <a16:creationId xmlns:a16="http://schemas.microsoft.com/office/drawing/2014/main" xmlns="" id="{42BC4E51-6B8B-4D97-98CD-E07E48A2CBEB}"/>
              </a:ext>
            </a:extLst>
          </p:cNvPr>
          <p:cNvSpPr>
            <a:spLocks noGrp="1"/>
          </p:cNvSpPr>
          <p:nvPr>
            <p:ph type="ftr" sz="quarter" idx="11"/>
          </p:nvPr>
        </p:nvSpPr>
        <p:spPr/>
        <p:txBody>
          <a:bodyPr/>
          <a:lstStyle/>
          <a:p>
            <a:pPr>
              <a:defRPr/>
            </a:pPr>
            <a:endParaRPr lang="en-GB" altLang="en-US"/>
          </a:p>
        </p:txBody>
      </p:sp>
      <p:sp>
        <p:nvSpPr>
          <p:cNvPr id="4" name="Slide Number Placeholder 3">
            <a:extLst>
              <a:ext uri="{FF2B5EF4-FFF2-40B4-BE49-F238E27FC236}">
                <a16:creationId xmlns:a16="http://schemas.microsoft.com/office/drawing/2014/main" xmlns="" id="{05A734B7-9620-4D00-8390-58BF1BC216CF}"/>
              </a:ext>
            </a:extLst>
          </p:cNvPr>
          <p:cNvSpPr>
            <a:spLocks noGrp="1"/>
          </p:cNvSpPr>
          <p:nvPr>
            <p:ph type="sldNum" sz="quarter" idx="12"/>
          </p:nvPr>
        </p:nvSpPr>
        <p:spPr/>
        <p:txBody>
          <a:bodyPr/>
          <a:lstStyle/>
          <a:p>
            <a:fld id="{5A5CC958-588E-4E1D-951F-6FB017C2EB75}" type="slidenum">
              <a:rPr lang="en-GB" altLang="en-US" smtClean="0"/>
              <a:pPr/>
              <a:t>‹#›</a:t>
            </a:fld>
            <a:endParaRPr lang="en-GB" altLang="en-US"/>
          </a:p>
        </p:txBody>
      </p:sp>
    </p:spTree>
    <p:extLst>
      <p:ext uri="{BB962C8B-B14F-4D97-AF65-F5344CB8AC3E}">
        <p14:creationId xmlns:p14="http://schemas.microsoft.com/office/powerpoint/2010/main" val="422379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1C7CD-620A-495F-A074-17D54856E2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94FE8AAE-C5A3-4948-AFB1-2507736D96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67F004E-C008-4CB7-B346-0CBCEF689F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2CF4833-5DB6-4915-8C0C-DCC1F19DEEFA}"/>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xmlns="" id="{D830738F-5B88-44A4-990B-E9CF6455772A}"/>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xmlns="" id="{9EBAB34E-239A-4E48-BE31-7AED5A50C4AE}"/>
              </a:ext>
            </a:extLst>
          </p:cNvPr>
          <p:cNvSpPr>
            <a:spLocks noGrp="1"/>
          </p:cNvSpPr>
          <p:nvPr>
            <p:ph type="sldNum" sz="quarter" idx="12"/>
          </p:nvPr>
        </p:nvSpPr>
        <p:spPr/>
        <p:txBody>
          <a:bodyPr/>
          <a:lstStyle/>
          <a:p>
            <a:fld id="{AC1DC940-C3CB-4F58-9304-DAD2DC84BBEA}" type="slidenum">
              <a:rPr lang="en-GB" altLang="en-US" smtClean="0"/>
              <a:pPr/>
              <a:t>‹#›</a:t>
            </a:fld>
            <a:endParaRPr lang="en-GB" altLang="en-US"/>
          </a:p>
        </p:txBody>
      </p:sp>
    </p:spTree>
    <p:extLst>
      <p:ext uri="{BB962C8B-B14F-4D97-AF65-F5344CB8AC3E}">
        <p14:creationId xmlns:p14="http://schemas.microsoft.com/office/powerpoint/2010/main" val="248009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51138-E6A5-45EA-A46C-904937A200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5B3AA3D-CFC0-4AA6-86B7-9EF388F1C82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BEE9B55-CD38-480D-8D28-9537E3D2E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CC57E55-2F86-4684-99E6-6397C216496A}"/>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xmlns="" id="{1B27BEC9-7C82-42E7-BB7C-44E1F94394DE}"/>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xmlns="" id="{63190729-B949-49A8-8128-3D86D284D649}"/>
              </a:ext>
            </a:extLst>
          </p:cNvPr>
          <p:cNvSpPr>
            <a:spLocks noGrp="1"/>
          </p:cNvSpPr>
          <p:nvPr>
            <p:ph type="sldNum" sz="quarter" idx="12"/>
          </p:nvPr>
        </p:nvSpPr>
        <p:spPr/>
        <p:txBody>
          <a:bodyPr/>
          <a:lstStyle/>
          <a:p>
            <a:fld id="{7F049D00-BCFF-40C7-AD9A-AA8F827F4CBF}" type="slidenum">
              <a:rPr lang="en-GB" altLang="en-US" smtClean="0"/>
              <a:pPr/>
              <a:t>‹#›</a:t>
            </a:fld>
            <a:endParaRPr lang="en-GB" altLang="en-US"/>
          </a:p>
        </p:txBody>
      </p:sp>
    </p:spTree>
    <p:extLst>
      <p:ext uri="{BB962C8B-B14F-4D97-AF65-F5344CB8AC3E}">
        <p14:creationId xmlns:p14="http://schemas.microsoft.com/office/powerpoint/2010/main" val="17058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theme" Target="../theme/theme3.xml"/><Relationship Id="rId15"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18E5D3E-D2AC-4AE6-8668-5C444934C9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330C35D-50C5-4FBD-99E5-76055C95E9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410C0F-50B9-4B16-B2A2-0C989C1424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xmlns="" id="{A9511A42-6F32-49A0-AEE0-063763CB286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xmlns="" id="{00A52C79-05FC-492C-8958-A9185A4932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035B7-BA96-488B-9C31-C0DB01641EE7}" type="slidenum">
              <a:rPr lang="en-GB" altLang="en-US" smtClean="0"/>
              <a:pPr/>
              <a:t>‹#›</a:t>
            </a:fld>
            <a:endParaRPr lang="en-GB" altLang="en-US"/>
          </a:p>
        </p:txBody>
      </p:sp>
    </p:spTree>
    <p:extLst>
      <p:ext uri="{BB962C8B-B14F-4D97-AF65-F5344CB8AC3E}">
        <p14:creationId xmlns:p14="http://schemas.microsoft.com/office/powerpoint/2010/main" val="14250475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7799433D-A613-4D88-A260-4E14DBD251D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685A0833-F8F5-4CB8-BEE7-5A37344B831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F9328EDB-7114-46B5-83C1-4CE3D0C4454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351D59A-0651-44C2-B812-52D8051DF4B8}"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2A8A8DD9-A383-434C-833E-F3E61F9EB11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DC8386A7-C040-46E0-AB5E-B29BF6FC824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870F07C-E98B-4FEC-AD71-77F5E1768BB1}" type="slidenum">
              <a:rPr lang="en-US"/>
              <a:pPr>
                <a:defRPr/>
              </a:pPr>
              <a:t>‹#›</a:t>
            </a:fld>
            <a:endParaRPr lang="en-US" dirty="0"/>
          </a:p>
        </p:txBody>
      </p:sp>
      <p:pic>
        <p:nvPicPr>
          <p:cNvPr id="1031" name="Picture 8">
            <a:extLst>
              <a:ext uri="{FF2B5EF4-FFF2-40B4-BE49-F238E27FC236}">
                <a16:creationId xmlns:a16="http://schemas.microsoft.com/office/drawing/2014/main" xmlns="" id="{A9F3CB85-ED02-4046-9737-367701EA33F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103188"/>
            <a:ext cx="9144000"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17046"/>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3A510802-C067-46B4-A74A-5A6867A93E5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167AE52A-450E-446A-909B-FF86D1B1E3B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323BBAB-F8E0-49C0-B187-85388D9D73F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38DC5C8-13BA-4661-ABB4-A343C290A42B}" type="datetimeFigureOut">
              <a:rPr lang="en-US"/>
              <a:pPr>
                <a:defRPr/>
              </a:pPr>
              <a:t>7/25/17</a:t>
            </a:fld>
            <a:endParaRPr lang="en-US" dirty="0"/>
          </a:p>
        </p:txBody>
      </p:sp>
      <p:sp>
        <p:nvSpPr>
          <p:cNvPr id="5" name="Footer Placeholder 4">
            <a:extLst>
              <a:ext uri="{FF2B5EF4-FFF2-40B4-BE49-F238E27FC236}">
                <a16:creationId xmlns:a16="http://schemas.microsoft.com/office/drawing/2014/main" xmlns="" id="{07B6400C-A356-40F5-9ADD-3219FE2A4C1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4306A578-2734-4F89-B281-C03B3F26FF4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95AD1A7-202D-4134-9ED0-19D5CE3F044B}" type="slidenum">
              <a:rPr lang="en-US"/>
              <a:pPr>
                <a:defRPr/>
              </a:pPr>
              <a:t>‹#›</a:t>
            </a:fld>
            <a:endParaRPr lang="en-US" dirty="0"/>
          </a:p>
        </p:txBody>
      </p:sp>
      <p:pic>
        <p:nvPicPr>
          <p:cNvPr id="2055" name="Picture 7">
            <a:extLst>
              <a:ext uri="{FF2B5EF4-FFF2-40B4-BE49-F238E27FC236}">
                <a16:creationId xmlns:a16="http://schemas.microsoft.com/office/drawing/2014/main" xmlns="" id="{2353D1A1-4EF9-4960-87BA-3AD56AD4A78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31763"/>
            <a:ext cx="9180513" cy="70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8844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5.emf"/><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amp;esrc=s&amp;source=images&amp;cd=&amp;cad=rja&amp;uact=8&amp;ved=0ahUKEwit3qzs9q_UAhWDnpQKHRDBAgoQjRwIBw&amp;url=http://www.economist.com/blogs/dailychart/2010/11/japans_population&amp;psig=AFQjCNFUFKqLWa_n9yDt5XWmy8IRvpE5ww&amp;ust=1497068910508207" TargetMode="Externa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au/url?sa=i&amp;rct=j&amp;q=&amp;esrc=s&amp;source=images&amp;cd=&amp;cad=rja&amp;uact=8&amp;ved=0ahUKEwj3x4Pp5q_UAhUE2LwKHfzHB0UQjRwIBw&amp;url=http://www.helpage.org/global-agewatch/population-ageing-data/population-ageing-map/&amp;psig=AFQjCNGnfjaqGQWUduWAKoO9zuQ6I__D-Q&amp;ust=1497064686236300" TargetMode="Externa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a:extLst>
              <a:ext uri="{FF2B5EF4-FFF2-40B4-BE49-F238E27FC236}">
                <a16:creationId xmlns:a16="http://schemas.microsoft.com/office/drawing/2014/main" xmlns="" id="{94651CDA-9C59-4564-8A83-1E702243DACC}"/>
              </a:ext>
            </a:extLst>
          </p:cNvPr>
          <p:cNvSpPr txBox="1">
            <a:spLocks noChangeArrowheads="1"/>
          </p:cNvSpPr>
          <p:nvPr/>
        </p:nvSpPr>
        <p:spPr bwMode="auto">
          <a:xfrm>
            <a:off x="0" y="46069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Name, Title  |  Session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40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3F28B-4A54-433D-A2E4-B34E9D85ADAD}"/>
              </a:ext>
            </a:extLst>
          </p:cNvPr>
          <p:cNvSpPr>
            <a:spLocks noGrp="1"/>
          </p:cNvSpPr>
          <p:nvPr>
            <p:ph type="title"/>
          </p:nvPr>
        </p:nvSpPr>
        <p:spPr>
          <a:xfrm>
            <a:off x="468313" y="260350"/>
            <a:ext cx="6983412" cy="865188"/>
          </a:xfrm>
          <a:solidFill>
            <a:schemeClr val="bg1"/>
          </a:solidFill>
        </p:spPr>
        <p:txBody>
          <a:bodyPr>
            <a:normAutofit/>
          </a:bodyPr>
          <a:lstStyle/>
          <a:p>
            <a:pPr eaLnBrk="1" hangingPunct="1">
              <a:defRPr/>
            </a:pPr>
            <a:r>
              <a:rPr lang="en-AU" sz="2500" dirty="0">
                <a:solidFill>
                  <a:schemeClr val="tx1"/>
                </a:solidFill>
              </a:rPr>
              <a:t>Prevalence of Pain in Nursing Home Residents</a:t>
            </a:r>
            <a:br>
              <a:rPr lang="en-AU" sz="2500" dirty="0">
                <a:solidFill>
                  <a:schemeClr val="tx1"/>
                </a:solidFill>
              </a:rPr>
            </a:br>
            <a:r>
              <a:rPr lang="en-AU" sz="1600" dirty="0">
                <a:solidFill>
                  <a:schemeClr val="tx1"/>
                </a:solidFill>
              </a:rPr>
              <a:t>Adapted from  </a:t>
            </a:r>
            <a:r>
              <a:rPr lang="en-AU" sz="1600" dirty="0" err="1">
                <a:solidFill>
                  <a:schemeClr val="tx1"/>
                </a:solidFill>
              </a:rPr>
              <a:t>Takai</a:t>
            </a:r>
            <a:r>
              <a:rPr lang="en-AU" sz="1600" dirty="0">
                <a:solidFill>
                  <a:schemeClr val="tx1"/>
                </a:solidFill>
              </a:rPr>
              <a:t> et al, Pain Management Nursing 2010 </a:t>
            </a:r>
            <a:r>
              <a:rPr lang="en-AU" sz="1400" dirty="0">
                <a:solidFill>
                  <a:srgbClr val="7F7F7F"/>
                </a:solidFill>
              </a:rPr>
              <a:t/>
            </a:r>
            <a:br>
              <a:rPr lang="en-AU" sz="1400" dirty="0">
                <a:solidFill>
                  <a:srgbClr val="7F7F7F"/>
                </a:solidFill>
              </a:rPr>
            </a:br>
            <a:endParaRPr lang="en-AU" sz="1400" dirty="0">
              <a:solidFill>
                <a:srgbClr val="7F7F7F"/>
              </a:solidFill>
            </a:endParaRPr>
          </a:p>
        </p:txBody>
      </p:sp>
      <p:graphicFrame>
        <p:nvGraphicFramePr>
          <p:cNvPr id="8195" name="Object 3">
            <a:extLst>
              <a:ext uri="{FF2B5EF4-FFF2-40B4-BE49-F238E27FC236}">
                <a16:creationId xmlns:a16="http://schemas.microsoft.com/office/drawing/2014/main" xmlns="" id="{B5066F5F-F458-4AB8-ABDF-53A1E54D907C}"/>
              </a:ext>
            </a:extLst>
          </p:cNvPr>
          <p:cNvGraphicFramePr>
            <a:graphicFrameLocks noChangeAspect="1"/>
          </p:cNvGraphicFramePr>
          <p:nvPr>
            <p:extLst>
              <p:ext uri="{D42A27DB-BD31-4B8C-83A1-F6EECF244321}">
                <p14:modId xmlns:p14="http://schemas.microsoft.com/office/powerpoint/2010/main" val="851275546"/>
              </p:ext>
            </p:extLst>
          </p:nvPr>
        </p:nvGraphicFramePr>
        <p:xfrm>
          <a:off x="468313" y="1428750"/>
          <a:ext cx="13034654" cy="8047781"/>
        </p:xfrm>
        <a:graphic>
          <a:graphicData uri="http://schemas.openxmlformats.org/presentationml/2006/ole">
            <mc:AlternateContent xmlns:mc="http://schemas.openxmlformats.org/markup-compatibility/2006">
              <mc:Choice xmlns:v="urn:schemas-microsoft-com:vml" Requires="v">
                <p:oleObj spid="_x0000_s8254" name="Chart" r:id="rId4" imgW="14187507" imgH="8515142" progId="MSGraph.Chart.8">
                  <p:embed followColorScheme="full"/>
                </p:oleObj>
              </mc:Choice>
              <mc:Fallback>
                <p:oleObj name="Chart" r:id="rId4" imgW="14187507" imgH="8515142" progId="MSGraph.Chart.8">
                  <p:embed followColorScheme="full"/>
                  <p:pic>
                    <p:nvPicPr>
                      <p:cNvPr id="0" name="Object 3"/>
                      <p:cNvPicPr>
                        <a:picLocks noChangeAspect="1" noChangeArrowheads="1"/>
                      </p:cNvPicPr>
                      <p:nvPr/>
                    </p:nvPicPr>
                    <p:blipFill>
                      <a:blip r:embed="rId5"/>
                      <a:srcRect/>
                      <a:stretch>
                        <a:fillRect/>
                      </a:stretch>
                    </p:blipFill>
                    <p:spPr bwMode="auto">
                      <a:xfrm>
                        <a:off x="468313" y="1428750"/>
                        <a:ext cx="13034654" cy="8047781"/>
                      </a:xfrm>
                      <a:prstGeom prst="rect">
                        <a:avLst/>
                      </a:prstGeom>
                      <a:noFill/>
                      <a:ln>
                        <a:noFill/>
                      </a:ln>
                      <a:extLst/>
                    </p:spPr>
                  </p:pic>
                </p:oleObj>
              </mc:Fallback>
            </mc:AlternateContent>
          </a:graphicData>
        </a:graphic>
      </p:graphicFrame>
      <p:sp>
        <p:nvSpPr>
          <p:cNvPr id="5" name="TextBox 4">
            <a:extLst>
              <a:ext uri="{FF2B5EF4-FFF2-40B4-BE49-F238E27FC236}">
                <a16:creationId xmlns:a16="http://schemas.microsoft.com/office/drawing/2014/main" xmlns="" id="{FA8681BB-A953-47A9-B374-FC8731673181}"/>
              </a:ext>
            </a:extLst>
          </p:cNvPr>
          <p:cNvSpPr txBox="1"/>
          <p:nvPr/>
        </p:nvSpPr>
        <p:spPr>
          <a:xfrm>
            <a:off x="5643563" y="1428750"/>
            <a:ext cx="3286125" cy="923925"/>
          </a:xfrm>
          <a:prstGeom prst="rect">
            <a:avLst/>
          </a:prstGeom>
          <a:solidFill>
            <a:schemeClr val="accent5">
              <a:lumMod val="20000"/>
              <a:lumOff val="80000"/>
            </a:schemeClr>
          </a:solidFill>
          <a:ln>
            <a:solidFill>
              <a:srgbClr val="0070C0"/>
            </a:solidFill>
          </a:ln>
        </p:spPr>
        <p:txBody>
          <a:bodyPr>
            <a:spAutoFit/>
          </a:bodyPr>
          <a:lstStyle/>
          <a:p>
            <a:pPr eaLnBrk="1" fontAlgn="auto" hangingPunct="1">
              <a:spcBef>
                <a:spcPts val="0"/>
              </a:spcBef>
              <a:spcAft>
                <a:spcPts val="0"/>
              </a:spcAft>
              <a:defRPr/>
            </a:pPr>
            <a:r>
              <a:rPr lang="en-AU" sz="1800" dirty="0">
                <a:solidFill>
                  <a:prstClr val="black"/>
                </a:solidFill>
                <a:latin typeface="Calibri"/>
                <a:cs typeface="Arial" pitchFamily="34" charset="0"/>
              </a:rPr>
              <a:t>Studies = 27</a:t>
            </a:r>
          </a:p>
          <a:p>
            <a:pPr eaLnBrk="1" fontAlgn="auto" hangingPunct="1">
              <a:spcBef>
                <a:spcPts val="0"/>
              </a:spcBef>
              <a:spcAft>
                <a:spcPts val="0"/>
              </a:spcAft>
              <a:defRPr/>
            </a:pPr>
            <a:r>
              <a:rPr lang="en-AU" sz="1800" dirty="0">
                <a:solidFill>
                  <a:prstClr val="black"/>
                </a:solidFill>
                <a:latin typeface="Calibri"/>
                <a:cs typeface="Arial" pitchFamily="34" charset="0"/>
              </a:rPr>
              <a:t>Median size =  341</a:t>
            </a:r>
          </a:p>
          <a:p>
            <a:pPr eaLnBrk="1" fontAlgn="auto" hangingPunct="1">
              <a:spcBef>
                <a:spcPts val="0"/>
              </a:spcBef>
              <a:spcAft>
                <a:spcPts val="0"/>
              </a:spcAft>
              <a:defRPr/>
            </a:pPr>
            <a:r>
              <a:rPr lang="en-AU" sz="1800" dirty="0">
                <a:solidFill>
                  <a:prstClr val="black"/>
                </a:solidFill>
                <a:latin typeface="Calibri"/>
                <a:cs typeface="Arial" pitchFamily="34" charset="0"/>
              </a:rPr>
              <a:t>Total Residents = 2,249,882</a:t>
            </a:r>
          </a:p>
        </p:txBody>
      </p:sp>
      <p:sp>
        <p:nvSpPr>
          <p:cNvPr id="8197" name="TextBox 5">
            <a:extLst>
              <a:ext uri="{FF2B5EF4-FFF2-40B4-BE49-F238E27FC236}">
                <a16:creationId xmlns:a16="http://schemas.microsoft.com/office/drawing/2014/main" xmlns="" id="{0E2F1857-7D37-4CDF-A71B-21FD75BFD925}"/>
              </a:ext>
            </a:extLst>
          </p:cNvPr>
          <p:cNvSpPr txBox="1">
            <a:spLocks noChangeArrowheads="1"/>
          </p:cNvSpPr>
          <p:nvPr/>
        </p:nvSpPr>
        <p:spPr bwMode="auto">
          <a:xfrm>
            <a:off x="7286625" y="6858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AU" altLang="en-US" sz="1800">
              <a:solidFill>
                <a:srgbClr val="000000"/>
              </a:solidFill>
              <a:latin typeface="Calibri" panose="020F0502020204030204" pitchFamily="34" charset="0"/>
              <a:cs typeface="Arial" panose="020B0604020202020204" pitchFamily="34" charset="0"/>
            </a:endParaRPr>
          </a:p>
        </p:txBody>
      </p:sp>
      <p:grpSp>
        <p:nvGrpSpPr>
          <p:cNvPr id="4" name="Group 7">
            <a:extLst>
              <a:ext uri="{FF2B5EF4-FFF2-40B4-BE49-F238E27FC236}">
                <a16:creationId xmlns:a16="http://schemas.microsoft.com/office/drawing/2014/main" xmlns="" id="{ED24543B-4637-405E-8AEE-4D34748B2C65}"/>
              </a:ext>
            </a:extLst>
          </p:cNvPr>
          <p:cNvGrpSpPr>
            <a:grpSpLocks/>
          </p:cNvGrpSpPr>
          <p:nvPr/>
        </p:nvGrpSpPr>
        <p:grpSpPr bwMode="auto">
          <a:xfrm>
            <a:off x="1476375" y="1428750"/>
            <a:ext cx="3816350" cy="1639888"/>
            <a:chOff x="1475656" y="1428736"/>
            <a:chExt cx="3816424" cy="1640224"/>
          </a:xfrm>
        </p:grpSpPr>
        <p:sp>
          <p:nvSpPr>
            <p:cNvPr id="3" name="Rounded Rectangular Callout 2">
              <a:extLst>
                <a:ext uri="{FF2B5EF4-FFF2-40B4-BE49-F238E27FC236}">
                  <a16:creationId xmlns:a16="http://schemas.microsoft.com/office/drawing/2014/main" xmlns="" id="{3EEB1181-0BC5-4499-9282-C2AEDC95A052}"/>
                </a:ext>
              </a:extLst>
            </p:cNvPr>
            <p:cNvSpPr/>
            <p:nvPr/>
          </p:nvSpPr>
          <p:spPr>
            <a:xfrm>
              <a:off x="1475656" y="1428736"/>
              <a:ext cx="3816424" cy="16402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8200" name="TextBox 6">
              <a:extLst>
                <a:ext uri="{FF2B5EF4-FFF2-40B4-BE49-F238E27FC236}">
                  <a16:creationId xmlns:a16="http://schemas.microsoft.com/office/drawing/2014/main" xmlns="" id="{DF4AF097-07E2-4280-AEF1-26F612F3AF89}"/>
                </a:ext>
              </a:extLst>
            </p:cNvPr>
            <p:cNvSpPr txBox="1">
              <a:spLocks noChangeArrowheads="1"/>
            </p:cNvSpPr>
            <p:nvPr/>
          </p:nvSpPr>
          <p:spPr bwMode="auto">
            <a:xfrm>
              <a:off x="1691560" y="1773295"/>
              <a:ext cx="3456055" cy="46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000000"/>
                  </a:solidFill>
                  <a:cs typeface="Arial" panose="020B0604020202020204" pitchFamily="34" charset="0"/>
                </a:rPr>
                <a:t>Median prevalence = 52%</a:t>
              </a:r>
              <a:endParaRPr lang="en-AU" altLang="en-US" sz="2400">
                <a:solidFill>
                  <a:srgbClr val="000000"/>
                </a:solidFill>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1A278180-79AC-405F-BB5F-A7CCA13ECCE6}"/>
              </a:ext>
            </a:extLst>
          </p:cNvPr>
          <p:cNvSpPr>
            <a:spLocks noGrp="1" noChangeArrowheads="1"/>
          </p:cNvSpPr>
          <p:nvPr>
            <p:ph type="title"/>
          </p:nvPr>
        </p:nvSpPr>
        <p:spPr>
          <a:xfrm>
            <a:off x="609600" y="304800"/>
            <a:ext cx="79248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sz="2800" dirty="0"/>
              <a:t> </a:t>
            </a:r>
            <a:r>
              <a:rPr lang="en-GB" altLang="en-US" dirty="0"/>
              <a:t>Chronic Pain Prevalence by Age</a:t>
            </a:r>
            <a:endParaRPr lang="en-GB" altLang="en-US" sz="2800" dirty="0"/>
          </a:p>
        </p:txBody>
      </p:sp>
      <p:sp>
        <p:nvSpPr>
          <p:cNvPr id="64515" name="Rectangle 3">
            <a:extLst>
              <a:ext uri="{FF2B5EF4-FFF2-40B4-BE49-F238E27FC236}">
                <a16:creationId xmlns:a16="http://schemas.microsoft.com/office/drawing/2014/main" xmlns="" id="{8899AF9C-CEF3-41F6-9D73-EEE576702AF2}"/>
              </a:ext>
            </a:extLst>
          </p:cNvPr>
          <p:cNvSpPr>
            <a:spLocks noGrp="1" noChangeArrowheads="1"/>
          </p:cNvSpPr>
          <p:nvPr>
            <p:ph idx="1"/>
          </p:nvPr>
        </p:nvSpPr>
        <p:spPr>
          <a:xfrm>
            <a:off x="179512" y="1676400"/>
            <a:ext cx="8856984" cy="398484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a:buFontTx/>
              <a:buNone/>
            </a:pPr>
            <a:r>
              <a:rPr lang="en-GB" altLang="en-US" b="1" dirty="0"/>
              <a:t>            </a:t>
            </a:r>
            <a:r>
              <a:rPr lang="en-GB" altLang="en-US" sz="3600" dirty="0"/>
              <a:t>Reasons for variability</a:t>
            </a:r>
            <a:r>
              <a:rPr lang="en-GB" altLang="en-US" sz="2400" b="1" dirty="0">
                <a:solidFill>
                  <a:schemeClr val="tx2"/>
                </a:solidFill>
              </a:rPr>
              <a:t>  </a:t>
            </a:r>
            <a:endParaRPr lang="en-GB" altLang="en-US" sz="1600" b="1" dirty="0"/>
          </a:p>
          <a:p>
            <a:pPr>
              <a:buFontTx/>
              <a:buNone/>
            </a:pPr>
            <a:r>
              <a:rPr lang="en-GB" altLang="en-US" sz="1600" b="1" dirty="0"/>
              <a:t>                                           </a:t>
            </a:r>
            <a:endParaRPr lang="en-GB" altLang="en-US" sz="1600" dirty="0"/>
          </a:p>
          <a:p>
            <a:pPr marL="819150" lvl="1">
              <a:buFontTx/>
              <a:buNone/>
            </a:pPr>
            <a:r>
              <a:rPr lang="en-GB" altLang="en-US" dirty="0"/>
              <a:t>   </a:t>
            </a:r>
            <a:r>
              <a:rPr lang="en-GB" altLang="en-US" sz="3200" dirty="0"/>
              <a:t>Sample  frame.              Pain window.</a:t>
            </a:r>
          </a:p>
          <a:p>
            <a:pPr marL="819150" lvl="1">
              <a:buFontTx/>
              <a:buNone/>
            </a:pPr>
            <a:endParaRPr lang="en-GB" altLang="en-US" sz="900" dirty="0"/>
          </a:p>
          <a:p>
            <a:pPr marL="819150" lvl="1">
              <a:buFontTx/>
              <a:buNone/>
            </a:pPr>
            <a:r>
              <a:rPr lang="en-GB" altLang="en-US" sz="3200" dirty="0"/>
              <a:t>  Response rates.             Pain duration.</a:t>
            </a:r>
          </a:p>
          <a:p>
            <a:pPr marL="819150" lvl="1">
              <a:buFontTx/>
              <a:buNone/>
            </a:pPr>
            <a:endParaRPr lang="en-GB" altLang="en-US" sz="900" dirty="0"/>
          </a:p>
          <a:p>
            <a:pPr marL="819150" lvl="1">
              <a:buFontTx/>
              <a:buNone/>
            </a:pPr>
            <a:r>
              <a:rPr lang="en-GB" altLang="en-US" sz="3200" dirty="0"/>
              <a:t>	Method.			   </a:t>
            </a:r>
            <a:r>
              <a:rPr lang="en-GB" altLang="en-US" sz="3200" b="1" dirty="0"/>
              <a:t>Individual differences.</a:t>
            </a:r>
            <a:endParaRPr lang="en-GB" altLang="en-US" sz="900" b="1" dirty="0"/>
          </a:p>
          <a:p>
            <a:pPr marL="819150" lvl="1">
              <a:buFontTx/>
              <a:buNone/>
            </a:pPr>
            <a:r>
              <a:rPr lang="en-GB" altLang="en-US" sz="900" b="1" dirty="0"/>
              <a:t> </a:t>
            </a:r>
          </a:p>
          <a:p>
            <a:pPr marL="819150" lvl="1">
              <a:buFontTx/>
              <a:buNone/>
            </a:pPr>
            <a:r>
              <a:rPr lang="en-GB" altLang="en-US" sz="3200" dirty="0"/>
              <a:t>	  - interview 		</a:t>
            </a:r>
            <a:r>
              <a:rPr lang="en-GB" altLang="en-US" sz="3200" b="1" dirty="0"/>
              <a:t>          </a:t>
            </a:r>
            <a:r>
              <a:rPr lang="en-GB" altLang="en-US" sz="3200" dirty="0"/>
              <a:t>Questions asked:</a:t>
            </a:r>
          </a:p>
          <a:p>
            <a:pPr marL="819150" lvl="1">
              <a:buFontTx/>
              <a:buNone/>
            </a:pPr>
            <a:r>
              <a:rPr lang="en-GB" altLang="en-US" sz="3200" dirty="0"/>
              <a:t>	  - postal			   - site(s)*</a:t>
            </a:r>
          </a:p>
          <a:p>
            <a:pPr marL="819150" lvl="1">
              <a:buFontTx/>
              <a:buNone/>
            </a:pPr>
            <a:r>
              <a:rPr lang="en-GB" altLang="en-US" sz="3200" dirty="0"/>
              <a:t>	  - telephone                   - severity and impact*</a:t>
            </a:r>
            <a:endParaRPr lang="en-GB" altLang="en-US" dirty="0"/>
          </a:p>
          <a:p>
            <a:pPr marL="819150" lvl="1">
              <a:buFontTx/>
              <a:buNone/>
            </a:pPr>
            <a:r>
              <a:rPr lang="en-GB" altLang="en-US" dirty="0"/>
              <a:t>						</a:t>
            </a:r>
          </a:p>
        </p:txBody>
      </p:sp>
      <p:sp>
        <p:nvSpPr>
          <p:cNvPr id="64516" name="Line 4">
            <a:extLst>
              <a:ext uri="{FF2B5EF4-FFF2-40B4-BE49-F238E27FC236}">
                <a16:creationId xmlns:a16="http://schemas.microsoft.com/office/drawing/2014/main" xmlns="" id="{1774DEC7-2796-4436-86FB-67C616775E96}"/>
              </a:ext>
            </a:extLst>
          </p:cNvPr>
          <p:cNvSpPr>
            <a:spLocks noChangeShapeType="1"/>
          </p:cNvSpPr>
          <p:nvPr/>
        </p:nvSpPr>
        <p:spPr bwMode="auto">
          <a:xfrm>
            <a:off x="1219200" y="2362200"/>
            <a:ext cx="708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034092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C279FC2B-0F7D-4A91-918E-01C10FBD4F28}"/>
              </a:ext>
            </a:extLst>
          </p:cNvPr>
          <p:cNvSpPr>
            <a:spLocks noGrp="1"/>
          </p:cNvSpPr>
          <p:nvPr>
            <p:ph type="title"/>
          </p:nvPr>
        </p:nvSpPr>
        <p:spPr>
          <a:xfrm>
            <a:off x="684213" y="274638"/>
            <a:ext cx="6983412" cy="1143000"/>
          </a:xfrm>
          <a:solidFill>
            <a:schemeClr val="bg1"/>
          </a:solidFill>
        </p:spPr>
        <p:txBody>
          <a:bodyPr/>
          <a:lstStyle/>
          <a:p>
            <a:r>
              <a:rPr lang="en-AU" altLang="en-US" dirty="0"/>
              <a:t>Individual differences?</a:t>
            </a:r>
          </a:p>
        </p:txBody>
      </p:sp>
      <p:pic>
        <p:nvPicPr>
          <p:cNvPr id="11267" name="Picture 3" descr="lighting-a-cigarette-off-a-100-candle-funny-old-la1">
            <a:extLst>
              <a:ext uri="{FF2B5EF4-FFF2-40B4-BE49-F238E27FC236}">
                <a16:creationId xmlns:a16="http://schemas.microsoft.com/office/drawing/2014/main" xmlns="" id="{E3D67E93-4F06-4E70-9080-248280F51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66850"/>
            <a:ext cx="6119812"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E5228C51-190A-43FC-9FCF-81525A6A4C36}"/>
              </a:ext>
            </a:extLst>
          </p:cNvPr>
          <p:cNvSpPr>
            <a:spLocks noGrp="1"/>
          </p:cNvSpPr>
          <p:nvPr>
            <p:ph type="title"/>
          </p:nvPr>
        </p:nvSpPr>
        <p:spPr>
          <a:xfrm>
            <a:off x="0" y="188913"/>
            <a:ext cx="9036050" cy="1143000"/>
          </a:xfrm>
          <a:solidFill>
            <a:schemeClr val="bg1"/>
          </a:solidFill>
        </p:spPr>
        <p:txBody>
          <a:bodyPr/>
          <a:lstStyle/>
          <a:p>
            <a:r>
              <a:rPr lang="en-AU" altLang="en-US"/>
              <a:t>Heterogeneity in older populations</a:t>
            </a:r>
          </a:p>
        </p:txBody>
      </p:sp>
      <p:pic>
        <p:nvPicPr>
          <p:cNvPr id="10243" name="Picture 2">
            <a:extLst>
              <a:ext uri="{FF2B5EF4-FFF2-40B4-BE49-F238E27FC236}">
                <a16:creationId xmlns:a16="http://schemas.microsoft.com/office/drawing/2014/main" xmlns="" id="{B8ED459D-4C3B-4EBE-8904-19E73AEB0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131"/>
          <a:stretch>
            <a:fillRect/>
          </a:stretch>
        </p:blipFill>
        <p:spPr bwMode="auto">
          <a:xfrm>
            <a:off x="63500" y="2133600"/>
            <a:ext cx="8748713"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TextBox 2">
            <a:extLst>
              <a:ext uri="{FF2B5EF4-FFF2-40B4-BE49-F238E27FC236}">
                <a16:creationId xmlns:a16="http://schemas.microsoft.com/office/drawing/2014/main" xmlns="" id="{1B5BF693-3923-4DF9-A714-DBD70BA57D8B}"/>
              </a:ext>
            </a:extLst>
          </p:cNvPr>
          <p:cNvSpPr txBox="1">
            <a:spLocks noChangeArrowheads="1"/>
          </p:cNvSpPr>
          <p:nvPr/>
        </p:nvSpPr>
        <p:spPr bwMode="auto">
          <a:xfrm>
            <a:off x="34925" y="1412875"/>
            <a:ext cx="550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a:t>Lowwsky et al.  J Gerontol. 1-10, 2013.</a:t>
            </a:r>
          </a:p>
        </p:txBody>
      </p:sp>
      <p:sp>
        <p:nvSpPr>
          <p:cNvPr id="10245" name="TextBox 4">
            <a:extLst>
              <a:ext uri="{FF2B5EF4-FFF2-40B4-BE49-F238E27FC236}">
                <a16:creationId xmlns:a16="http://schemas.microsoft.com/office/drawing/2014/main" xmlns="" id="{02BBA5E5-2E18-43C8-BE47-412A3B9C7122}"/>
              </a:ext>
            </a:extLst>
          </p:cNvPr>
          <p:cNvSpPr txBox="1">
            <a:spLocks noChangeArrowheads="1"/>
          </p:cNvSpPr>
          <p:nvPr/>
        </p:nvSpPr>
        <p:spPr bwMode="auto">
          <a:xfrm>
            <a:off x="1443038" y="5056188"/>
            <a:ext cx="7461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a:t>Health QofL: mobility, self care, activity, pain, anx/dep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600443" y="5356633"/>
            <a:ext cx="4374881" cy="7168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title"/>
          </p:nvPr>
        </p:nvSpPr>
        <p:spPr/>
        <p:txBody>
          <a:bodyPr/>
          <a:lstStyle/>
          <a:p>
            <a:r>
              <a:rPr lang="en-AU" dirty="0"/>
              <a:t>LIFESPAN FACTORS IN PAIN</a:t>
            </a:r>
          </a:p>
        </p:txBody>
      </p:sp>
      <p:sp>
        <p:nvSpPr>
          <p:cNvPr id="3" name="Content Placeholder 2"/>
          <p:cNvSpPr>
            <a:spLocks noGrp="1"/>
          </p:cNvSpPr>
          <p:nvPr>
            <p:ph sz="half" idx="1"/>
          </p:nvPr>
        </p:nvSpPr>
        <p:spPr>
          <a:xfrm>
            <a:off x="457199" y="1231260"/>
            <a:ext cx="8518125" cy="4525963"/>
          </a:xfrm>
        </p:spPr>
        <p:txBody>
          <a:bodyPr/>
          <a:lstStyle/>
          <a:p>
            <a:pPr marL="0" indent="0">
              <a:buNone/>
            </a:pPr>
            <a:r>
              <a:rPr lang="en-AU" sz="2000" dirty="0"/>
              <a:t>What impacts on pain vulnerability over the lifespan?</a:t>
            </a:r>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p:txBody>
      </p:sp>
      <p:sp>
        <p:nvSpPr>
          <p:cNvPr id="5" name="Rectangle 4"/>
          <p:cNvSpPr/>
          <p:nvPr/>
        </p:nvSpPr>
        <p:spPr>
          <a:xfrm>
            <a:off x="6133998" y="6197262"/>
            <a:ext cx="2937407" cy="276999"/>
          </a:xfrm>
          <a:prstGeom prst="rect">
            <a:avLst/>
          </a:prstGeom>
        </p:spPr>
        <p:txBody>
          <a:bodyPr wrap="none">
            <a:spAutoFit/>
          </a:bodyPr>
          <a:lstStyle/>
          <a:p>
            <a:r>
              <a:rPr lang="en-AU" sz="1200" dirty="0"/>
              <a:t>Valentin et al. (2016) BMJ Open; 6: e007616</a:t>
            </a:r>
            <a:endParaRPr lang="en-AU" sz="1200" dirty="0">
              <a:solidFill>
                <a:srgbClr val="FF0000"/>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909940" y="1908031"/>
            <a:ext cx="7381007" cy="1839574"/>
          </a:xfrm>
          <a:prstGeom prst="rect">
            <a:avLst/>
          </a:prstGeom>
        </p:spPr>
      </p:pic>
      <p:sp>
        <p:nvSpPr>
          <p:cNvPr id="7" name="TextBox 6"/>
          <p:cNvSpPr txBox="1"/>
          <p:nvPr/>
        </p:nvSpPr>
        <p:spPr>
          <a:xfrm rot="13706715">
            <a:off x="1658896" y="3540908"/>
            <a:ext cx="923330" cy="1767834"/>
          </a:xfrm>
          <a:prstGeom prst="rect">
            <a:avLst/>
          </a:prstGeom>
          <a:noFill/>
        </p:spPr>
        <p:txBody>
          <a:bodyPr vert="eaVert" wrap="square" rtlCol="0">
            <a:spAutoFit/>
          </a:bodyPr>
          <a:lstStyle/>
          <a:p>
            <a:pPr algn="ctr"/>
            <a:r>
              <a:rPr lang="en-AU" sz="1200" dirty="0"/>
              <a:t>Early life trauma </a:t>
            </a:r>
          </a:p>
          <a:p>
            <a:pPr algn="ctr"/>
            <a:r>
              <a:rPr lang="en-AU" sz="1200" dirty="0"/>
              <a:t>(e.g., prematurity, illness, bullying, neglect </a:t>
            </a:r>
          </a:p>
          <a:p>
            <a:pPr algn="ctr"/>
            <a:r>
              <a:rPr lang="en-AU" sz="1200" dirty="0"/>
              <a:t>and abuse)</a:t>
            </a:r>
          </a:p>
        </p:txBody>
      </p:sp>
      <p:sp>
        <p:nvSpPr>
          <p:cNvPr id="8" name="TextBox 7"/>
          <p:cNvSpPr txBox="1"/>
          <p:nvPr/>
        </p:nvSpPr>
        <p:spPr>
          <a:xfrm rot="16200000">
            <a:off x="8071323" y="5235538"/>
            <a:ext cx="369332" cy="1306576"/>
          </a:xfrm>
          <a:prstGeom prst="rect">
            <a:avLst/>
          </a:prstGeom>
          <a:noFill/>
        </p:spPr>
        <p:txBody>
          <a:bodyPr vert="eaVert" wrap="none" rtlCol="0">
            <a:spAutoFit/>
          </a:bodyPr>
          <a:lstStyle/>
          <a:p>
            <a:r>
              <a:rPr lang="en-AU" sz="1200" dirty="0">
                <a:solidFill>
                  <a:schemeClr val="bg1"/>
                </a:solidFill>
              </a:rPr>
              <a:t>Anxiety, depression</a:t>
            </a:r>
          </a:p>
        </p:txBody>
      </p:sp>
      <p:sp>
        <p:nvSpPr>
          <p:cNvPr id="9" name="TextBox 8"/>
          <p:cNvSpPr txBox="1"/>
          <p:nvPr/>
        </p:nvSpPr>
        <p:spPr>
          <a:xfrm rot="13706715">
            <a:off x="4677359" y="3634562"/>
            <a:ext cx="369332" cy="1579628"/>
          </a:xfrm>
          <a:prstGeom prst="rect">
            <a:avLst/>
          </a:prstGeom>
          <a:noFill/>
        </p:spPr>
        <p:txBody>
          <a:bodyPr vert="eaVert" wrap="square" rtlCol="0">
            <a:spAutoFit/>
          </a:bodyPr>
          <a:lstStyle/>
          <a:p>
            <a:pPr algn="r"/>
            <a:r>
              <a:rPr lang="en-AU" sz="1200" dirty="0"/>
              <a:t>Occupational demands</a:t>
            </a:r>
          </a:p>
        </p:txBody>
      </p:sp>
      <p:sp>
        <p:nvSpPr>
          <p:cNvPr id="10" name="TextBox 9"/>
          <p:cNvSpPr txBox="1"/>
          <p:nvPr/>
        </p:nvSpPr>
        <p:spPr>
          <a:xfrm rot="13706715">
            <a:off x="5471963" y="3484455"/>
            <a:ext cx="553998" cy="2237780"/>
          </a:xfrm>
          <a:prstGeom prst="rect">
            <a:avLst/>
          </a:prstGeom>
          <a:noFill/>
        </p:spPr>
        <p:txBody>
          <a:bodyPr vert="eaVert" wrap="square" rtlCol="0">
            <a:spAutoFit/>
          </a:bodyPr>
          <a:lstStyle/>
          <a:p>
            <a:pPr algn="r"/>
            <a:r>
              <a:rPr lang="en-AU" sz="1200" dirty="0"/>
              <a:t>Illness – e.g., CVD, hypertension, arthritis, kidney, diabetes</a:t>
            </a:r>
          </a:p>
        </p:txBody>
      </p:sp>
      <p:sp>
        <p:nvSpPr>
          <p:cNvPr id="11" name="TextBox 10"/>
          <p:cNvSpPr txBox="1"/>
          <p:nvPr/>
        </p:nvSpPr>
        <p:spPr>
          <a:xfrm rot="13706715">
            <a:off x="3143991" y="3919790"/>
            <a:ext cx="369332" cy="1105550"/>
          </a:xfrm>
          <a:prstGeom prst="rect">
            <a:avLst/>
          </a:prstGeom>
          <a:noFill/>
        </p:spPr>
        <p:txBody>
          <a:bodyPr vert="eaVert" wrap="square" rtlCol="0">
            <a:spAutoFit/>
          </a:bodyPr>
          <a:lstStyle/>
          <a:p>
            <a:pPr algn="r"/>
            <a:r>
              <a:rPr lang="en-AU" sz="1200" dirty="0"/>
              <a:t>Sexual assault</a:t>
            </a:r>
          </a:p>
        </p:txBody>
      </p:sp>
      <p:sp>
        <p:nvSpPr>
          <p:cNvPr id="12" name="TextBox 11"/>
          <p:cNvSpPr txBox="1"/>
          <p:nvPr/>
        </p:nvSpPr>
        <p:spPr>
          <a:xfrm rot="13706715">
            <a:off x="6828091" y="3697077"/>
            <a:ext cx="369332" cy="1148145"/>
          </a:xfrm>
          <a:prstGeom prst="rect">
            <a:avLst/>
          </a:prstGeom>
          <a:noFill/>
        </p:spPr>
        <p:txBody>
          <a:bodyPr vert="eaVert" wrap="square" rtlCol="0">
            <a:spAutoFit/>
          </a:bodyPr>
          <a:lstStyle/>
          <a:p>
            <a:pPr algn="r"/>
            <a:r>
              <a:rPr lang="en-AU" sz="1200" dirty="0"/>
              <a:t>Social isolation</a:t>
            </a:r>
          </a:p>
        </p:txBody>
      </p:sp>
      <p:sp>
        <p:nvSpPr>
          <p:cNvPr id="13" name="TextBox 12"/>
          <p:cNvSpPr txBox="1"/>
          <p:nvPr/>
        </p:nvSpPr>
        <p:spPr>
          <a:xfrm rot="16200000">
            <a:off x="5172635" y="5249923"/>
            <a:ext cx="369332" cy="1310230"/>
          </a:xfrm>
          <a:prstGeom prst="rect">
            <a:avLst/>
          </a:prstGeom>
          <a:noFill/>
        </p:spPr>
        <p:txBody>
          <a:bodyPr vert="eaVert" wrap="none" rtlCol="0">
            <a:spAutoFit/>
          </a:bodyPr>
          <a:lstStyle/>
          <a:p>
            <a:r>
              <a:rPr lang="en-AU" sz="1200" dirty="0">
                <a:solidFill>
                  <a:schemeClr val="bg1"/>
                </a:solidFill>
              </a:rPr>
              <a:t>Social disadvantage</a:t>
            </a:r>
          </a:p>
        </p:txBody>
      </p:sp>
      <p:sp>
        <p:nvSpPr>
          <p:cNvPr id="15" name="TextBox 14"/>
          <p:cNvSpPr txBox="1"/>
          <p:nvPr/>
        </p:nvSpPr>
        <p:spPr>
          <a:xfrm rot="13706715">
            <a:off x="868119" y="3816681"/>
            <a:ext cx="369332" cy="609590"/>
          </a:xfrm>
          <a:prstGeom prst="rect">
            <a:avLst/>
          </a:prstGeom>
          <a:noFill/>
        </p:spPr>
        <p:txBody>
          <a:bodyPr vert="eaVert" wrap="none" rtlCol="0">
            <a:spAutoFit/>
          </a:bodyPr>
          <a:lstStyle/>
          <a:p>
            <a:r>
              <a:rPr lang="en-AU" sz="1200" dirty="0"/>
              <a:t>genetics</a:t>
            </a:r>
          </a:p>
        </p:txBody>
      </p:sp>
      <p:sp>
        <p:nvSpPr>
          <p:cNvPr id="17" name="TextBox 16"/>
          <p:cNvSpPr txBox="1"/>
          <p:nvPr/>
        </p:nvSpPr>
        <p:spPr>
          <a:xfrm rot="16200000">
            <a:off x="6543435" y="5107928"/>
            <a:ext cx="369332" cy="1579628"/>
          </a:xfrm>
          <a:prstGeom prst="rect">
            <a:avLst/>
          </a:prstGeom>
          <a:noFill/>
        </p:spPr>
        <p:txBody>
          <a:bodyPr vert="eaVert" wrap="square" rtlCol="0">
            <a:spAutoFit/>
          </a:bodyPr>
          <a:lstStyle/>
          <a:p>
            <a:pPr algn="r"/>
            <a:r>
              <a:rPr lang="en-AU" sz="1200" dirty="0">
                <a:solidFill>
                  <a:schemeClr val="bg1"/>
                </a:solidFill>
              </a:rPr>
              <a:t>Excessive body weight</a:t>
            </a:r>
          </a:p>
        </p:txBody>
      </p:sp>
      <p:sp>
        <p:nvSpPr>
          <p:cNvPr id="18" name="TextBox 17"/>
          <p:cNvSpPr txBox="1"/>
          <p:nvPr/>
        </p:nvSpPr>
        <p:spPr>
          <a:xfrm rot="13706715">
            <a:off x="3965651" y="3653392"/>
            <a:ext cx="369332" cy="1579628"/>
          </a:xfrm>
          <a:prstGeom prst="rect">
            <a:avLst/>
          </a:prstGeom>
          <a:noFill/>
        </p:spPr>
        <p:txBody>
          <a:bodyPr vert="eaVert" wrap="square" rtlCol="0">
            <a:spAutoFit/>
          </a:bodyPr>
          <a:lstStyle/>
          <a:p>
            <a:pPr algn="r"/>
            <a:r>
              <a:rPr lang="en-AU" sz="1200" dirty="0"/>
              <a:t>Work / transport injury</a:t>
            </a:r>
          </a:p>
        </p:txBody>
      </p:sp>
      <p:sp>
        <p:nvSpPr>
          <p:cNvPr id="19" name="TextBox 18"/>
          <p:cNvSpPr txBox="1"/>
          <p:nvPr/>
        </p:nvSpPr>
        <p:spPr>
          <a:xfrm rot="16200000">
            <a:off x="6638187" y="5180960"/>
            <a:ext cx="369332" cy="661400"/>
          </a:xfrm>
          <a:prstGeom prst="rect">
            <a:avLst/>
          </a:prstGeom>
          <a:noFill/>
        </p:spPr>
        <p:txBody>
          <a:bodyPr vert="eaVert" wrap="none" rtlCol="0">
            <a:spAutoFit/>
          </a:bodyPr>
          <a:lstStyle/>
          <a:p>
            <a:r>
              <a:rPr lang="en-AU" sz="1200" dirty="0">
                <a:solidFill>
                  <a:schemeClr val="bg1"/>
                </a:solidFill>
              </a:rPr>
              <a:t>Inactivity</a:t>
            </a:r>
          </a:p>
        </p:txBody>
      </p:sp>
      <p:sp>
        <p:nvSpPr>
          <p:cNvPr id="4" name="Rectangle 3"/>
          <p:cNvSpPr/>
          <p:nvPr/>
        </p:nvSpPr>
        <p:spPr>
          <a:xfrm>
            <a:off x="7858652" y="5396390"/>
            <a:ext cx="556114" cy="276999"/>
          </a:xfrm>
          <a:prstGeom prst="rect">
            <a:avLst/>
          </a:prstGeom>
        </p:spPr>
        <p:txBody>
          <a:bodyPr wrap="none">
            <a:spAutoFit/>
          </a:bodyPr>
          <a:lstStyle/>
          <a:p>
            <a:r>
              <a:rPr lang="en-AU" sz="1200" dirty="0">
                <a:solidFill>
                  <a:schemeClr val="bg1"/>
                </a:solidFill>
              </a:rPr>
              <a:t>Stress</a:t>
            </a:r>
          </a:p>
        </p:txBody>
      </p:sp>
      <p:sp>
        <p:nvSpPr>
          <p:cNvPr id="20" name="TextBox 19"/>
          <p:cNvSpPr txBox="1"/>
          <p:nvPr/>
        </p:nvSpPr>
        <p:spPr>
          <a:xfrm rot="16200000">
            <a:off x="5084700" y="5272539"/>
            <a:ext cx="369332" cy="546945"/>
          </a:xfrm>
          <a:prstGeom prst="rect">
            <a:avLst/>
          </a:prstGeom>
          <a:noFill/>
        </p:spPr>
        <p:txBody>
          <a:bodyPr vert="eaVert" wrap="none" rtlCol="0">
            <a:spAutoFit/>
          </a:bodyPr>
          <a:lstStyle/>
          <a:p>
            <a:r>
              <a:rPr lang="en-AU" sz="1200" dirty="0">
                <a:solidFill>
                  <a:schemeClr val="bg1"/>
                </a:solidFill>
              </a:rPr>
              <a:t>Female</a:t>
            </a:r>
          </a:p>
        </p:txBody>
      </p:sp>
      <p:sp>
        <p:nvSpPr>
          <p:cNvPr id="16" name="Oval 15">
            <a:extLst>
              <a:ext uri="{FF2B5EF4-FFF2-40B4-BE49-F238E27FC236}">
                <a16:creationId xmlns:a16="http://schemas.microsoft.com/office/drawing/2014/main" xmlns="" id="{27F4F76E-24D9-443E-9F9F-C563F1BF5DC7}"/>
              </a:ext>
            </a:extLst>
          </p:cNvPr>
          <p:cNvSpPr/>
          <p:nvPr/>
        </p:nvSpPr>
        <p:spPr>
          <a:xfrm>
            <a:off x="1403366" y="2348880"/>
            <a:ext cx="2461441" cy="20162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4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1E715-124D-47DC-807D-634FBC14C64F}"/>
              </a:ext>
            </a:extLst>
          </p:cNvPr>
          <p:cNvSpPr>
            <a:spLocks noGrp="1"/>
          </p:cNvSpPr>
          <p:nvPr>
            <p:ph type="title"/>
          </p:nvPr>
        </p:nvSpPr>
        <p:spPr/>
        <p:txBody>
          <a:bodyPr/>
          <a:lstStyle/>
          <a:p>
            <a:r>
              <a:rPr lang="en-US" sz="2800" dirty="0"/>
              <a:t>Childhood risk factors for subsequent widespread adult pain</a:t>
            </a:r>
          </a:p>
        </p:txBody>
      </p:sp>
      <p:pic>
        <p:nvPicPr>
          <p:cNvPr id="5" name="Content Placeholder 4">
            <a:extLst>
              <a:ext uri="{FF2B5EF4-FFF2-40B4-BE49-F238E27FC236}">
                <a16:creationId xmlns:a16="http://schemas.microsoft.com/office/drawing/2014/main" xmlns="" id="{DB9455DE-3DEF-4AC7-BED6-66E7E694F1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2" y="1484784"/>
            <a:ext cx="9219519" cy="4248473"/>
          </a:xfrm>
        </p:spPr>
      </p:pic>
      <p:sp>
        <p:nvSpPr>
          <p:cNvPr id="6" name="Rectangle 5">
            <a:extLst>
              <a:ext uri="{FF2B5EF4-FFF2-40B4-BE49-F238E27FC236}">
                <a16:creationId xmlns:a16="http://schemas.microsoft.com/office/drawing/2014/main" xmlns="" id="{39D0FC2D-B512-4E67-8781-5A3E961009D5}"/>
              </a:ext>
            </a:extLst>
          </p:cNvPr>
          <p:cNvSpPr/>
          <p:nvPr/>
        </p:nvSpPr>
        <p:spPr bwMode="auto">
          <a:xfrm>
            <a:off x="179512" y="3356992"/>
            <a:ext cx="8856984" cy="6480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xmlns="" id="{C18E5C24-D6AF-4583-B82D-55B6ACD1BAD2}"/>
              </a:ext>
            </a:extLst>
          </p:cNvPr>
          <p:cNvSpPr txBox="1"/>
          <p:nvPr/>
        </p:nvSpPr>
        <p:spPr>
          <a:xfrm>
            <a:off x="971600" y="6093296"/>
            <a:ext cx="8211863" cy="369332"/>
          </a:xfrm>
          <a:prstGeom prst="rect">
            <a:avLst/>
          </a:prstGeom>
          <a:noFill/>
        </p:spPr>
        <p:txBody>
          <a:bodyPr wrap="none" rtlCol="0">
            <a:spAutoFit/>
          </a:bodyPr>
          <a:lstStyle/>
          <a:p>
            <a:r>
              <a:rPr lang="en-US" dirty="0"/>
              <a:t>Jones et al. Pain; 2009; 143 (1-2): 92-96.       risk at age 7 compared to pain at 45 years</a:t>
            </a:r>
          </a:p>
        </p:txBody>
      </p:sp>
    </p:spTree>
    <p:extLst>
      <p:ext uri="{BB962C8B-B14F-4D97-AF65-F5344CB8AC3E}">
        <p14:creationId xmlns:p14="http://schemas.microsoft.com/office/powerpoint/2010/main" val="375702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EE5A8-81DB-484A-9B15-7BA6AB9D7102}"/>
              </a:ext>
            </a:extLst>
          </p:cNvPr>
          <p:cNvSpPr>
            <a:spLocks noGrp="1"/>
          </p:cNvSpPr>
          <p:nvPr>
            <p:ph type="title"/>
          </p:nvPr>
        </p:nvSpPr>
        <p:spPr/>
        <p:txBody>
          <a:bodyPr/>
          <a:lstStyle/>
          <a:p>
            <a:r>
              <a:rPr lang="en-US" sz="2800" dirty="0"/>
              <a:t>Childhood risk factors for subsequent widespread adult pain</a:t>
            </a:r>
          </a:p>
        </p:txBody>
      </p:sp>
      <p:pic>
        <p:nvPicPr>
          <p:cNvPr id="5" name="Content Placeholder 4">
            <a:extLst>
              <a:ext uri="{FF2B5EF4-FFF2-40B4-BE49-F238E27FC236}">
                <a16:creationId xmlns:a16="http://schemas.microsoft.com/office/drawing/2014/main" xmlns="" id="{0064F3DC-3FC6-440E-9EEF-A5A243F1438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763" y="764704"/>
            <a:ext cx="9053237" cy="5268992"/>
          </a:xfrm>
        </p:spPr>
      </p:pic>
      <p:sp>
        <p:nvSpPr>
          <p:cNvPr id="11" name="TextBox 10">
            <a:extLst>
              <a:ext uri="{FF2B5EF4-FFF2-40B4-BE49-F238E27FC236}">
                <a16:creationId xmlns:a16="http://schemas.microsoft.com/office/drawing/2014/main" xmlns="" id="{A9987C6C-D0EB-4AA9-A00B-DE898B854B02}"/>
              </a:ext>
            </a:extLst>
          </p:cNvPr>
          <p:cNvSpPr txBox="1"/>
          <p:nvPr/>
        </p:nvSpPr>
        <p:spPr>
          <a:xfrm>
            <a:off x="3820003" y="6135687"/>
            <a:ext cx="5216493" cy="461665"/>
          </a:xfrm>
          <a:prstGeom prst="rect">
            <a:avLst/>
          </a:prstGeom>
          <a:noFill/>
        </p:spPr>
        <p:txBody>
          <a:bodyPr wrap="none" rtlCol="0">
            <a:spAutoFit/>
          </a:bodyPr>
          <a:lstStyle/>
          <a:p>
            <a:r>
              <a:rPr lang="en-US" dirty="0"/>
              <a:t>Jones et al. Pain; 2009; 143 (1-2): 92-96.</a:t>
            </a:r>
          </a:p>
        </p:txBody>
      </p:sp>
    </p:spTree>
    <p:extLst>
      <p:ext uri="{BB962C8B-B14F-4D97-AF65-F5344CB8AC3E}">
        <p14:creationId xmlns:p14="http://schemas.microsoft.com/office/powerpoint/2010/main" val="124262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600443" y="5356633"/>
            <a:ext cx="4374881" cy="7168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title"/>
          </p:nvPr>
        </p:nvSpPr>
        <p:spPr/>
        <p:txBody>
          <a:bodyPr/>
          <a:lstStyle/>
          <a:p>
            <a:r>
              <a:rPr lang="en-AU" dirty="0"/>
              <a:t>LIFESPAN FACTORS IN PAIN</a:t>
            </a:r>
          </a:p>
        </p:txBody>
      </p:sp>
      <p:sp>
        <p:nvSpPr>
          <p:cNvPr id="3" name="Content Placeholder 2"/>
          <p:cNvSpPr>
            <a:spLocks noGrp="1"/>
          </p:cNvSpPr>
          <p:nvPr>
            <p:ph sz="half" idx="1"/>
          </p:nvPr>
        </p:nvSpPr>
        <p:spPr>
          <a:xfrm>
            <a:off x="457199" y="1231260"/>
            <a:ext cx="8518125" cy="4525963"/>
          </a:xfrm>
        </p:spPr>
        <p:txBody>
          <a:bodyPr/>
          <a:lstStyle/>
          <a:p>
            <a:pPr marL="0" indent="0">
              <a:buNone/>
            </a:pPr>
            <a:r>
              <a:rPr lang="en-AU" sz="2000" dirty="0"/>
              <a:t>What impacts on pain vulnerability over the lifespan?</a:t>
            </a:r>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p:txBody>
      </p:sp>
      <p:sp>
        <p:nvSpPr>
          <p:cNvPr id="5" name="Rectangle 4"/>
          <p:cNvSpPr/>
          <p:nvPr/>
        </p:nvSpPr>
        <p:spPr>
          <a:xfrm>
            <a:off x="6133998" y="6197262"/>
            <a:ext cx="2937407" cy="276999"/>
          </a:xfrm>
          <a:prstGeom prst="rect">
            <a:avLst/>
          </a:prstGeom>
        </p:spPr>
        <p:txBody>
          <a:bodyPr wrap="none">
            <a:spAutoFit/>
          </a:bodyPr>
          <a:lstStyle/>
          <a:p>
            <a:r>
              <a:rPr lang="en-AU" sz="1200" dirty="0"/>
              <a:t>Valentin et al. (2016) BMJ Open; 6: e007616</a:t>
            </a:r>
            <a:endParaRPr lang="en-AU" sz="1200" dirty="0">
              <a:solidFill>
                <a:srgbClr val="FF0000"/>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909940" y="1908031"/>
            <a:ext cx="7381007" cy="1839574"/>
          </a:xfrm>
          <a:prstGeom prst="rect">
            <a:avLst/>
          </a:prstGeom>
        </p:spPr>
      </p:pic>
      <p:sp>
        <p:nvSpPr>
          <p:cNvPr id="7" name="TextBox 6"/>
          <p:cNvSpPr txBox="1"/>
          <p:nvPr/>
        </p:nvSpPr>
        <p:spPr>
          <a:xfrm rot="13706715">
            <a:off x="1658896" y="3540908"/>
            <a:ext cx="923330" cy="1767834"/>
          </a:xfrm>
          <a:prstGeom prst="rect">
            <a:avLst/>
          </a:prstGeom>
          <a:noFill/>
        </p:spPr>
        <p:txBody>
          <a:bodyPr vert="eaVert" wrap="square" rtlCol="0">
            <a:spAutoFit/>
          </a:bodyPr>
          <a:lstStyle/>
          <a:p>
            <a:pPr algn="ctr"/>
            <a:r>
              <a:rPr lang="en-AU" sz="1200" dirty="0"/>
              <a:t>Early life trauma </a:t>
            </a:r>
          </a:p>
          <a:p>
            <a:pPr algn="ctr"/>
            <a:r>
              <a:rPr lang="en-AU" sz="1200" dirty="0"/>
              <a:t>(e.g., prematurity, illness, bullying, neglect </a:t>
            </a:r>
          </a:p>
          <a:p>
            <a:pPr algn="ctr"/>
            <a:r>
              <a:rPr lang="en-AU" sz="1200" dirty="0"/>
              <a:t>and abuse)</a:t>
            </a:r>
          </a:p>
        </p:txBody>
      </p:sp>
      <p:sp>
        <p:nvSpPr>
          <p:cNvPr id="8" name="TextBox 7"/>
          <p:cNvSpPr txBox="1"/>
          <p:nvPr/>
        </p:nvSpPr>
        <p:spPr>
          <a:xfrm rot="16200000">
            <a:off x="8071323" y="5235538"/>
            <a:ext cx="369332" cy="1306576"/>
          </a:xfrm>
          <a:prstGeom prst="rect">
            <a:avLst/>
          </a:prstGeom>
          <a:noFill/>
        </p:spPr>
        <p:txBody>
          <a:bodyPr vert="eaVert" wrap="none" rtlCol="0">
            <a:spAutoFit/>
          </a:bodyPr>
          <a:lstStyle/>
          <a:p>
            <a:r>
              <a:rPr lang="en-AU" sz="1200" dirty="0">
                <a:solidFill>
                  <a:schemeClr val="bg1"/>
                </a:solidFill>
              </a:rPr>
              <a:t>Anxiety, depression</a:t>
            </a:r>
          </a:p>
        </p:txBody>
      </p:sp>
      <p:sp>
        <p:nvSpPr>
          <p:cNvPr id="9" name="TextBox 8"/>
          <p:cNvSpPr txBox="1"/>
          <p:nvPr/>
        </p:nvSpPr>
        <p:spPr>
          <a:xfrm rot="13706715">
            <a:off x="4677359" y="3634562"/>
            <a:ext cx="369332" cy="1579628"/>
          </a:xfrm>
          <a:prstGeom prst="rect">
            <a:avLst/>
          </a:prstGeom>
          <a:noFill/>
        </p:spPr>
        <p:txBody>
          <a:bodyPr vert="eaVert" wrap="square" rtlCol="0">
            <a:spAutoFit/>
          </a:bodyPr>
          <a:lstStyle/>
          <a:p>
            <a:pPr algn="r"/>
            <a:r>
              <a:rPr lang="en-AU" sz="1200" dirty="0"/>
              <a:t>Occupational demands</a:t>
            </a:r>
          </a:p>
        </p:txBody>
      </p:sp>
      <p:sp>
        <p:nvSpPr>
          <p:cNvPr id="10" name="TextBox 9"/>
          <p:cNvSpPr txBox="1"/>
          <p:nvPr/>
        </p:nvSpPr>
        <p:spPr>
          <a:xfrm rot="13706715">
            <a:off x="5471963" y="3484455"/>
            <a:ext cx="553998" cy="2237780"/>
          </a:xfrm>
          <a:prstGeom prst="rect">
            <a:avLst/>
          </a:prstGeom>
          <a:noFill/>
        </p:spPr>
        <p:txBody>
          <a:bodyPr vert="eaVert" wrap="square" rtlCol="0">
            <a:spAutoFit/>
          </a:bodyPr>
          <a:lstStyle/>
          <a:p>
            <a:pPr algn="r"/>
            <a:r>
              <a:rPr lang="en-AU" sz="1200" dirty="0"/>
              <a:t>Illness – e.g., CVD, hypertension, arthritis, kidney, diabetes</a:t>
            </a:r>
          </a:p>
        </p:txBody>
      </p:sp>
      <p:sp>
        <p:nvSpPr>
          <p:cNvPr id="11" name="TextBox 10"/>
          <p:cNvSpPr txBox="1"/>
          <p:nvPr/>
        </p:nvSpPr>
        <p:spPr>
          <a:xfrm rot="13706715">
            <a:off x="3143991" y="3919790"/>
            <a:ext cx="369332" cy="1105550"/>
          </a:xfrm>
          <a:prstGeom prst="rect">
            <a:avLst/>
          </a:prstGeom>
          <a:noFill/>
        </p:spPr>
        <p:txBody>
          <a:bodyPr vert="eaVert" wrap="square" rtlCol="0">
            <a:spAutoFit/>
          </a:bodyPr>
          <a:lstStyle/>
          <a:p>
            <a:pPr algn="r"/>
            <a:r>
              <a:rPr lang="en-AU" sz="1200" dirty="0"/>
              <a:t>Sexual assault</a:t>
            </a:r>
          </a:p>
        </p:txBody>
      </p:sp>
      <p:sp>
        <p:nvSpPr>
          <p:cNvPr id="12" name="TextBox 11"/>
          <p:cNvSpPr txBox="1"/>
          <p:nvPr/>
        </p:nvSpPr>
        <p:spPr>
          <a:xfrm rot="13706715">
            <a:off x="6828091" y="3697077"/>
            <a:ext cx="369332" cy="1148145"/>
          </a:xfrm>
          <a:prstGeom prst="rect">
            <a:avLst/>
          </a:prstGeom>
          <a:noFill/>
        </p:spPr>
        <p:txBody>
          <a:bodyPr vert="eaVert" wrap="square" rtlCol="0">
            <a:spAutoFit/>
          </a:bodyPr>
          <a:lstStyle/>
          <a:p>
            <a:pPr algn="r"/>
            <a:r>
              <a:rPr lang="en-AU" sz="1200" dirty="0"/>
              <a:t>Social isolation</a:t>
            </a:r>
          </a:p>
        </p:txBody>
      </p:sp>
      <p:sp>
        <p:nvSpPr>
          <p:cNvPr id="13" name="TextBox 12"/>
          <p:cNvSpPr txBox="1"/>
          <p:nvPr/>
        </p:nvSpPr>
        <p:spPr>
          <a:xfrm rot="16200000">
            <a:off x="5172635" y="5249923"/>
            <a:ext cx="369332" cy="1310230"/>
          </a:xfrm>
          <a:prstGeom prst="rect">
            <a:avLst/>
          </a:prstGeom>
          <a:noFill/>
        </p:spPr>
        <p:txBody>
          <a:bodyPr vert="eaVert" wrap="none" rtlCol="0">
            <a:spAutoFit/>
          </a:bodyPr>
          <a:lstStyle/>
          <a:p>
            <a:r>
              <a:rPr lang="en-AU" sz="1200" dirty="0">
                <a:solidFill>
                  <a:schemeClr val="bg1"/>
                </a:solidFill>
              </a:rPr>
              <a:t>Social disadvantage</a:t>
            </a:r>
          </a:p>
        </p:txBody>
      </p:sp>
      <p:sp>
        <p:nvSpPr>
          <p:cNvPr id="15" name="TextBox 14"/>
          <p:cNvSpPr txBox="1"/>
          <p:nvPr/>
        </p:nvSpPr>
        <p:spPr>
          <a:xfrm rot="13706715">
            <a:off x="868119" y="3816681"/>
            <a:ext cx="369332" cy="609590"/>
          </a:xfrm>
          <a:prstGeom prst="rect">
            <a:avLst/>
          </a:prstGeom>
          <a:noFill/>
        </p:spPr>
        <p:txBody>
          <a:bodyPr vert="eaVert" wrap="none" rtlCol="0">
            <a:spAutoFit/>
          </a:bodyPr>
          <a:lstStyle/>
          <a:p>
            <a:r>
              <a:rPr lang="en-AU" sz="1200" dirty="0"/>
              <a:t>genetics</a:t>
            </a:r>
          </a:p>
        </p:txBody>
      </p:sp>
      <p:sp>
        <p:nvSpPr>
          <p:cNvPr id="17" name="TextBox 16"/>
          <p:cNvSpPr txBox="1"/>
          <p:nvPr/>
        </p:nvSpPr>
        <p:spPr>
          <a:xfrm rot="16200000">
            <a:off x="6543435" y="5107928"/>
            <a:ext cx="369332" cy="1579628"/>
          </a:xfrm>
          <a:prstGeom prst="rect">
            <a:avLst/>
          </a:prstGeom>
          <a:noFill/>
        </p:spPr>
        <p:txBody>
          <a:bodyPr vert="eaVert" wrap="square" rtlCol="0">
            <a:spAutoFit/>
          </a:bodyPr>
          <a:lstStyle/>
          <a:p>
            <a:pPr algn="r"/>
            <a:r>
              <a:rPr lang="en-AU" sz="1200" dirty="0">
                <a:solidFill>
                  <a:schemeClr val="bg1"/>
                </a:solidFill>
              </a:rPr>
              <a:t>Excessive body weight</a:t>
            </a:r>
          </a:p>
        </p:txBody>
      </p:sp>
      <p:sp>
        <p:nvSpPr>
          <p:cNvPr id="18" name="TextBox 17"/>
          <p:cNvSpPr txBox="1"/>
          <p:nvPr/>
        </p:nvSpPr>
        <p:spPr>
          <a:xfrm rot="13706715">
            <a:off x="3965651" y="3653392"/>
            <a:ext cx="369332" cy="1579628"/>
          </a:xfrm>
          <a:prstGeom prst="rect">
            <a:avLst/>
          </a:prstGeom>
          <a:noFill/>
        </p:spPr>
        <p:txBody>
          <a:bodyPr vert="eaVert" wrap="square" rtlCol="0">
            <a:spAutoFit/>
          </a:bodyPr>
          <a:lstStyle/>
          <a:p>
            <a:pPr algn="r"/>
            <a:r>
              <a:rPr lang="en-AU" sz="1200" dirty="0"/>
              <a:t>Work / transport injury</a:t>
            </a:r>
          </a:p>
        </p:txBody>
      </p:sp>
      <p:sp>
        <p:nvSpPr>
          <p:cNvPr id="19" name="TextBox 18"/>
          <p:cNvSpPr txBox="1"/>
          <p:nvPr/>
        </p:nvSpPr>
        <p:spPr>
          <a:xfrm rot="16200000">
            <a:off x="6638187" y="5180960"/>
            <a:ext cx="369332" cy="661400"/>
          </a:xfrm>
          <a:prstGeom prst="rect">
            <a:avLst/>
          </a:prstGeom>
          <a:noFill/>
        </p:spPr>
        <p:txBody>
          <a:bodyPr vert="eaVert" wrap="none" rtlCol="0">
            <a:spAutoFit/>
          </a:bodyPr>
          <a:lstStyle/>
          <a:p>
            <a:r>
              <a:rPr lang="en-AU" sz="1200" dirty="0">
                <a:solidFill>
                  <a:schemeClr val="bg1"/>
                </a:solidFill>
              </a:rPr>
              <a:t>Inactivity</a:t>
            </a:r>
          </a:p>
        </p:txBody>
      </p:sp>
      <p:sp>
        <p:nvSpPr>
          <p:cNvPr id="4" name="Rectangle 3"/>
          <p:cNvSpPr/>
          <p:nvPr/>
        </p:nvSpPr>
        <p:spPr>
          <a:xfrm>
            <a:off x="7858652" y="5396390"/>
            <a:ext cx="556114" cy="276999"/>
          </a:xfrm>
          <a:prstGeom prst="rect">
            <a:avLst/>
          </a:prstGeom>
        </p:spPr>
        <p:txBody>
          <a:bodyPr wrap="none">
            <a:spAutoFit/>
          </a:bodyPr>
          <a:lstStyle/>
          <a:p>
            <a:r>
              <a:rPr lang="en-AU" sz="1200" dirty="0">
                <a:solidFill>
                  <a:schemeClr val="bg1"/>
                </a:solidFill>
              </a:rPr>
              <a:t>Stress</a:t>
            </a:r>
          </a:p>
        </p:txBody>
      </p:sp>
      <p:sp>
        <p:nvSpPr>
          <p:cNvPr id="20" name="TextBox 19"/>
          <p:cNvSpPr txBox="1"/>
          <p:nvPr/>
        </p:nvSpPr>
        <p:spPr>
          <a:xfrm rot="16200000">
            <a:off x="5084700" y="5272539"/>
            <a:ext cx="369332" cy="546945"/>
          </a:xfrm>
          <a:prstGeom prst="rect">
            <a:avLst/>
          </a:prstGeom>
          <a:noFill/>
        </p:spPr>
        <p:txBody>
          <a:bodyPr vert="eaVert" wrap="none" rtlCol="0">
            <a:spAutoFit/>
          </a:bodyPr>
          <a:lstStyle/>
          <a:p>
            <a:r>
              <a:rPr lang="en-AU" sz="1200" dirty="0">
                <a:solidFill>
                  <a:schemeClr val="bg1"/>
                </a:solidFill>
              </a:rPr>
              <a:t>Female</a:t>
            </a:r>
          </a:p>
        </p:txBody>
      </p:sp>
      <p:sp>
        <p:nvSpPr>
          <p:cNvPr id="21" name="Oval 20">
            <a:extLst>
              <a:ext uri="{FF2B5EF4-FFF2-40B4-BE49-F238E27FC236}">
                <a16:creationId xmlns:a16="http://schemas.microsoft.com/office/drawing/2014/main" xmlns="" id="{92FA7226-BE73-4EA1-A742-40E4897224BD}"/>
              </a:ext>
            </a:extLst>
          </p:cNvPr>
          <p:cNvSpPr/>
          <p:nvPr/>
        </p:nvSpPr>
        <p:spPr>
          <a:xfrm>
            <a:off x="5268377" y="1908031"/>
            <a:ext cx="2976031" cy="24570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8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6139A9DF-D651-4EA6-AF33-BBE251B68077}"/>
              </a:ext>
            </a:extLst>
          </p:cNvPr>
          <p:cNvSpPr>
            <a:spLocks noGrp="1" noChangeArrowheads="1"/>
          </p:cNvSpPr>
          <p:nvPr>
            <p:ph type="title"/>
          </p:nvPr>
        </p:nvSpPr>
        <p:spPr>
          <a:xfrm>
            <a:off x="846138" y="381000"/>
            <a:ext cx="7383462" cy="685800"/>
          </a:xfrm>
          <a:noFill/>
        </p:spPr>
        <p:txBody>
          <a:bodyPr lIns="92075" tIns="46038" rIns="92075" bIns="46038"/>
          <a:lstStyle/>
          <a:p>
            <a:r>
              <a:rPr lang="en-GB" altLang="en-US" sz="4000" b="1"/>
              <a:t>Prevalence of Radiographic OA</a:t>
            </a:r>
            <a:endParaRPr lang="en-GB" altLang="en-US" sz="4000"/>
          </a:p>
        </p:txBody>
      </p:sp>
      <p:sp>
        <p:nvSpPr>
          <p:cNvPr id="65539" name="Line 3">
            <a:extLst>
              <a:ext uri="{FF2B5EF4-FFF2-40B4-BE49-F238E27FC236}">
                <a16:creationId xmlns:a16="http://schemas.microsoft.com/office/drawing/2014/main" xmlns="" id="{92629E03-4542-4304-B3D5-10F5B2FD860D}"/>
              </a:ext>
            </a:extLst>
          </p:cNvPr>
          <p:cNvSpPr>
            <a:spLocks noChangeShapeType="1"/>
          </p:cNvSpPr>
          <p:nvPr/>
        </p:nvSpPr>
        <p:spPr bwMode="auto">
          <a:xfrm>
            <a:off x="2617788" y="5583238"/>
            <a:ext cx="92075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0" name="Line 4">
            <a:extLst>
              <a:ext uri="{FF2B5EF4-FFF2-40B4-BE49-F238E27FC236}">
                <a16:creationId xmlns:a16="http://schemas.microsoft.com/office/drawing/2014/main" xmlns="" id="{D05009D4-7A26-45CC-92A8-E2780CAF51E3}"/>
              </a:ext>
            </a:extLst>
          </p:cNvPr>
          <p:cNvSpPr>
            <a:spLocks noChangeShapeType="1"/>
          </p:cNvSpPr>
          <p:nvPr/>
        </p:nvSpPr>
        <p:spPr bwMode="auto">
          <a:xfrm flipV="1">
            <a:off x="3538538" y="5522913"/>
            <a:ext cx="919162" cy="603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Line 5">
            <a:extLst>
              <a:ext uri="{FF2B5EF4-FFF2-40B4-BE49-F238E27FC236}">
                <a16:creationId xmlns:a16="http://schemas.microsoft.com/office/drawing/2014/main" xmlns="" id="{946BD021-5C01-4B36-89E0-705355590E7A}"/>
              </a:ext>
            </a:extLst>
          </p:cNvPr>
          <p:cNvSpPr>
            <a:spLocks noChangeShapeType="1"/>
          </p:cNvSpPr>
          <p:nvPr/>
        </p:nvSpPr>
        <p:spPr bwMode="auto">
          <a:xfrm flipV="1">
            <a:off x="4457700" y="5468938"/>
            <a:ext cx="920750" cy="539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2" name="Line 6">
            <a:extLst>
              <a:ext uri="{FF2B5EF4-FFF2-40B4-BE49-F238E27FC236}">
                <a16:creationId xmlns:a16="http://schemas.microsoft.com/office/drawing/2014/main" xmlns="" id="{A510CF6F-F175-4F4A-896B-EFBA1B388260}"/>
              </a:ext>
            </a:extLst>
          </p:cNvPr>
          <p:cNvSpPr>
            <a:spLocks noChangeShapeType="1"/>
          </p:cNvSpPr>
          <p:nvPr/>
        </p:nvSpPr>
        <p:spPr bwMode="auto">
          <a:xfrm flipV="1">
            <a:off x="5378450" y="5367338"/>
            <a:ext cx="920750" cy="1016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Line 7">
            <a:extLst>
              <a:ext uri="{FF2B5EF4-FFF2-40B4-BE49-F238E27FC236}">
                <a16:creationId xmlns:a16="http://schemas.microsoft.com/office/drawing/2014/main" xmlns="" id="{7CF9FC30-109E-42B3-B8DD-B2BFBC2C1041}"/>
              </a:ext>
            </a:extLst>
          </p:cNvPr>
          <p:cNvSpPr>
            <a:spLocks noChangeShapeType="1"/>
          </p:cNvSpPr>
          <p:nvPr/>
        </p:nvSpPr>
        <p:spPr bwMode="auto">
          <a:xfrm flipV="1">
            <a:off x="6299200" y="5060950"/>
            <a:ext cx="919163" cy="306388"/>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Freeform 8">
            <a:extLst>
              <a:ext uri="{FF2B5EF4-FFF2-40B4-BE49-F238E27FC236}">
                <a16:creationId xmlns:a16="http://schemas.microsoft.com/office/drawing/2014/main" xmlns="" id="{D4FA5831-8156-483D-855A-8BE359C1BA72}"/>
              </a:ext>
            </a:extLst>
          </p:cNvPr>
          <p:cNvSpPr>
            <a:spLocks/>
          </p:cNvSpPr>
          <p:nvPr/>
        </p:nvSpPr>
        <p:spPr bwMode="auto">
          <a:xfrm>
            <a:off x="2522538" y="5487988"/>
            <a:ext cx="192087" cy="192087"/>
          </a:xfrm>
          <a:custGeom>
            <a:avLst/>
            <a:gdLst>
              <a:gd name="T0" fmla="*/ 151208981 w 121"/>
              <a:gd name="T1" fmla="*/ 0 h 121"/>
              <a:gd name="T2" fmla="*/ 302417963 w 121"/>
              <a:gd name="T3" fmla="*/ 151208981 h 121"/>
              <a:gd name="T4" fmla="*/ 151208981 w 121"/>
              <a:gd name="T5" fmla="*/ 302417963 h 121"/>
              <a:gd name="T6" fmla="*/ 0 w 121"/>
              <a:gd name="T7" fmla="*/ 151208981 h 121"/>
              <a:gd name="T8" fmla="*/ 151208981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5" name="Freeform 9">
            <a:extLst>
              <a:ext uri="{FF2B5EF4-FFF2-40B4-BE49-F238E27FC236}">
                <a16:creationId xmlns:a16="http://schemas.microsoft.com/office/drawing/2014/main" xmlns="" id="{EC42EB8D-8162-4635-AE71-11395CA04D9B}"/>
              </a:ext>
            </a:extLst>
          </p:cNvPr>
          <p:cNvSpPr>
            <a:spLocks/>
          </p:cNvSpPr>
          <p:nvPr/>
        </p:nvSpPr>
        <p:spPr bwMode="auto">
          <a:xfrm>
            <a:off x="3443288" y="5487988"/>
            <a:ext cx="192087" cy="192087"/>
          </a:xfrm>
          <a:custGeom>
            <a:avLst/>
            <a:gdLst>
              <a:gd name="T0" fmla="*/ 151208981 w 121"/>
              <a:gd name="T1" fmla="*/ 0 h 121"/>
              <a:gd name="T2" fmla="*/ 302417963 w 121"/>
              <a:gd name="T3" fmla="*/ 151208981 h 121"/>
              <a:gd name="T4" fmla="*/ 151208981 w 121"/>
              <a:gd name="T5" fmla="*/ 302417963 h 121"/>
              <a:gd name="T6" fmla="*/ 0 w 121"/>
              <a:gd name="T7" fmla="*/ 151208981 h 121"/>
              <a:gd name="T8" fmla="*/ 151208981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6" name="Freeform 10">
            <a:extLst>
              <a:ext uri="{FF2B5EF4-FFF2-40B4-BE49-F238E27FC236}">
                <a16:creationId xmlns:a16="http://schemas.microsoft.com/office/drawing/2014/main" xmlns="" id="{0489741F-9CA8-4B68-8E74-96A3415F168F}"/>
              </a:ext>
            </a:extLst>
          </p:cNvPr>
          <p:cNvSpPr>
            <a:spLocks/>
          </p:cNvSpPr>
          <p:nvPr/>
        </p:nvSpPr>
        <p:spPr bwMode="auto">
          <a:xfrm>
            <a:off x="4362450" y="5427663"/>
            <a:ext cx="192088" cy="192087"/>
          </a:xfrm>
          <a:custGeom>
            <a:avLst/>
            <a:gdLst>
              <a:gd name="T0" fmla="*/ 151209769 w 121"/>
              <a:gd name="T1" fmla="*/ 0 h 121"/>
              <a:gd name="T2" fmla="*/ 302419537 w 121"/>
              <a:gd name="T3" fmla="*/ 151208981 h 121"/>
              <a:gd name="T4" fmla="*/ 151209769 w 121"/>
              <a:gd name="T5" fmla="*/ 302417963 h 121"/>
              <a:gd name="T6" fmla="*/ 0 w 121"/>
              <a:gd name="T7" fmla="*/ 151208981 h 121"/>
              <a:gd name="T8" fmla="*/ 151209769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7" name="Freeform 11">
            <a:extLst>
              <a:ext uri="{FF2B5EF4-FFF2-40B4-BE49-F238E27FC236}">
                <a16:creationId xmlns:a16="http://schemas.microsoft.com/office/drawing/2014/main" xmlns="" id="{D7A46DDE-B1BB-4D20-9AAF-B77FEFC7AC9D}"/>
              </a:ext>
            </a:extLst>
          </p:cNvPr>
          <p:cNvSpPr>
            <a:spLocks/>
          </p:cNvSpPr>
          <p:nvPr/>
        </p:nvSpPr>
        <p:spPr bwMode="auto">
          <a:xfrm>
            <a:off x="5283200" y="5373688"/>
            <a:ext cx="192088" cy="192087"/>
          </a:xfrm>
          <a:custGeom>
            <a:avLst/>
            <a:gdLst>
              <a:gd name="T0" fmla="*/ 151209769 w 121"/>
              <a:gd name="T1" fmla="*/ 0 h 121"/>
              <a:gd name="T2" fmla="*/ 302419537 w 121"/>
              <a:gd name="T3" fmla="*/ 151208981 h 121"/>
              <a:gd name="T4" fmla="*/ 151209769 w 121"/>
              <a:gd name="T5" fmla="*/ 302417963 h 121"/>
              <a:gd name="T6" fmla="*/ 0 w 121"/>
              <a:gd name="T7" fmla="*/ 151208981 h 121"/>
              <a:gd name="T8" fmla="*/ 151209769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8" name="Freeform 12">
            <a:extLst>
              <a:ext uri="{FF2B5EF4-FFF2-40B4-BE49-F238E27FC236}">
                <a16:creationId xmlns:a16="http://schemas.microsoft.com/office/drawing/2014/main" xmlns="" id="{08A94DC6-185E-440F-B9E7-2756DDF0FA10}"/>
              </a:ext>
            </a:extLst>
          </p:cNvPr>
          <p:cNvSpPr>
            <a:spLocks/>
          </p:cNvSpPr>
          <p:nvPr/>
        </p:nvSpPr>
        <p:spPr bwMode="auto">
          <a:xfrm>
            <a:off x="6203950" y="5272088"/>
            <a:ext cx="192088" cy="192087"/>
          </a:xfrm>
          <a:custGeom>
            <a:avLst/>
            <a:gdLst>
              <a:gd name="T0" fmla="*/ 151209769 w 121"/>
              <a:gd name="T1" fmla="*/ 0 h 121"/>
              <a:gd name="T2" fmla="*/ 302419537 w 121"/>
              <a:gd name="T3" fmla="*/ 151208981 h 121"/>
              <a:gd name="T4" fmla="*/ 151209769 w 121"/>
              <a:gd name="T5" fmla="*/ 302417963 h 121"/>
              <a:gd name="T6" fmla="*/ 0 w 121"/>
              <a:gd name="T7" fmla="*/ 151208981 h 121"/>
              <a:gd name="T8" fmla="*/ 151209769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9" name="Freeform 13">
            <a:extLst>
              <a:ext uri="{FF2B5EF4-FFF2-40B4-BE49-F238E27FC236}">
                <a16:creationId xmlns:a16="http://schemas.microsoft.com/office/drawing/2014/main" xmlns="" id="{E6326ED4-7F0C-4E35-A99C-DE4F915368E6}"/>
              </a:ext>
            </a:extLst>
          </p:cNvPr>
          <p:cNvSpPr>
            <a:spLocks/>
          </p:cNvSpPr>
          <p:nvPr/>
        </p:nvSpPr>
        <p:spPr bwMode="auto">
          <a:xfrm>
            <a:off x="7123113" y="4965700"/>
            <a:ext cx="192087" cy="192088"/>
          </a:xfrm>
          <a:custGeom>
            <a:avLst/>
            <a:gdLst>
              <a:gd name="T0" fmla="*/ 151208981 w 121"/>
              <a:gd name="T1" fmla="*/ 0 h 121"/>
              <a:gd name="T2" fmla="*/ 302417963 w 121"/>
              <a:gd name="T3" fmla="*/ 151209769 h 121"/>
              <a:gd name="T4" fmla="*/ 151208981 w 121"/>
              <a:gd name="T5" fmla="*/ 302419537 h 121"/>
              <a:gd name="T6" fmla="*/ 0 w 121"/>
              <a:gd name="T7" fmla="*/ 151209769 h 121"/>
              <a:gd name="T8" fmla="*/ 151208981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4">
            <a:extLst>
              <a:ext uri="{FF2B5EF4-FFF2-40B4-BE49-F238E27FC236}">
                <a16:creationId xmlns:a16="http://schemas.microsoft.com/office/drawing/2014/main" xmlns="" id="{A2A45580-82AB-4633-A947-45F33D1EBBAB}"/>
              </a:ext>
            </a:extLst>
          </p:cNvPr>
          <p:cNvSpPr>
            <a:spLocks noChangeShapeType="1"/>
          </p:cNvSpPr>
          <p:nvPr/>
        </p:nvSpPr>
        <p:spPr bwMode="auto">
          <a:xfrm flipV="1">
            <a:off x="2617788" y="5316538"/>
            <a:ext cx="920750" cy="1619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1" name="Line 15">
            <a:extLst>
              <a:ext uri="{FF2B5EF4-FFF2-40B4-BE49-F238E27FC236}">
                <a16:creationId xmlns:a16="http://schemas.microsoft.com/office/drawing/2014/main" xmlns="" id="{684B4480-4C22-400D-9224-3EED286BEEA1}"/>
              </a:ext>
            </a:extLst>
          </p:cNvPr>
          <p:cNvSpPr>
            <a:spLocks noChangeShapeType="1"/>
          </p:cNvSpPr>
          <p:nvPr/>
        </p:nvSpPr>
        <p:spPr bwMode="auto">
          <a:xfrm flipV="1">
            <a:off x="3538538" y="5048250"/>
            <a:ext cx="919162" cy="268288"/>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2" name="Line 16">
            <a:extLst>
              <a:ext uri="{FF2B5EF4-FFF2-40B4-BE49-F238E27FC236}">
                <a16:creationId xmlns:a16="http://schemas.microsoft.com/office/drawing/2014/main" xmlns="" id="{B4E45483-9FE3-4772-B80D-7D934ADB6468}"/>
              </a:ext>
            </a:extLst>
          </p:cNvPr>
          <p:cNvSpPr>
            <a:spLocks noChangeShapeType="1"/>
          </p:cNvSpPr>
          <p:nvPr/>
        </p:nvSpPr>
        <p:spPr bwMode="auto">
          <a:xfrm flipV="1">
            <a:off x="4457700" y="4676775"/>
            <a:ext cx="920750" cy="3714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3" name="Line 17">
            <a:extLst>
              <a:ext uri="{FF2B5EF4-FFF2-40B4-BE49-F238E27FC236}">
                <a16:creationId xmlns:a16="http://schemas.microsoft.com/office/drawing/2014/main" xmlns="" id="{19E214C3-A9D7-4923-AAF8-8AF26FC77F7E}"/>
              </a:ext>
            </a:extLst>
          </p:cNvPr>
          <p:cNvSpPr>
            <a:spLocks noChangeShapeType="1"/>
          </p:cNvSpPr>
          <p:nvPr/>
        </p:nvSpPr>
        <p:spPr bwMode="auto">
          <a:xfrm flipV="1">
            <a:off x="5378450" y="4183063"/>
            <a:ext cx="920750" cy="49371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4" name="Line 18">
            <a:extLst>
              <a:ext uri="{FF2B5EF4-FFF2-40B4-BE49-F238E27FC236}">
                <a16:creationId xmlns:a16="http://schemas.microsoft.com/office/drawing/2014/main" xmlns="" id="{AC1807C0-B08C-491C-9555-CC89A8A5060A}"/>
              </a:ext>
            </a:extLst>
          </p:cNvPr>
          <p:cNvSpPr>
            <a:spLocks noChangeShapeType="1"/>
          </p:cNvSpPr>
          <p:nvPr/>
        </p:nvSpPr>
        <p:spPr bwMode="auto">
          <a:xfrm flipV="1">
            <a:off x="6299200" y="3903663"/>
            <a:ext cx="919163" cy="2794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5" name="Line 19">
            <a:extLst>
              <a:ext uri="{FF2B5EF4-FFF2-40B4-BE49-F238E27FC236}">
                <a16:creationId xmlns:a16="http://schemas.microsoft.com/office/drawing/2014/main" xmlns="" id="{23CA8793-F092-44DA-92E0-A3E36BC91385}"/>
              </a:ext>
            </a:extLst>
          </p:cNvPr>
          <p:cNvSpPr>
            <a:spLocks noChangeShapeType="1"/>
          </p:cNvSpPr>
          <p:nvPr/>
        </p:nvSpPr>
        <p:spPr bwMode="auto">
          <a:xfrm flipV="1">
            <a:off x="7218363" y="3633788"/>
            <a:ext cx="923925" cy="2698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6" name="Freeform 20">
            <a:extLst>
              <a:ext uri="{FF2B5EF4-FFF2-40B4-BE49-F238E27FC236}">
                <a16:creationId xmlns:a16="http://schemas.microsoft.com/office/drawing/2014/main" xmlns="" id="{FAEB353C-9D43-401D-BEC9-A8DFA8ECD24D}"/>
              </a:ext>
            </a:extLst>
          </p:cNvPr>
          <p:cNvSpPr>
            <a:spLocks/>
          </p:cNvSpPr>
          <p:nvPr/>
        </p:nvSpPr>
        <p:spPr bwMode="auto">
          <a:xfrm>
            <a:off x="2522538" y="5383213"/>
            <a:ext cx="192087" cy="192087"/>
          </a:xfrm>
          <a:custGeom>
            <a:avLst/>
            <a:gdLst>
              <a:gd name="T0" fmla="*/ 151208981 w 121"/>
              <a:gd name="T1" fmla="*/ 0 h 121"/>
              <a:gd name="T2" fmla="*/ 302417963 w 121"/>
              <a:gd name="T3" fmla="*/ 302417963 h 121"/>
              <a:gd name="T4" fmla="*/ 0 w 121"/>
              <a:gd name="T5" fmla="*/ 302417963 h 121"/>
              <a:gd name="T6" fmla="*/ 151208981 w 121"/>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1">
                <a:moveTo>
                  <a:pt x="60" y="0"/>
                </a:moveTo>
                <a:lnTo>
                  <a:pt x="120" y="120"/>
                </a:lnTo>
                <a:lnTo>
                  <a:pt x="0" y="120"/>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7" name="Freeform 21">
            <a:extLst>
              <a:ext uri="{FF2B5EF4-FFF2-40B4-BE49-F238E27FC236}">
                <a16:creationId xmlns:a16="http://schemas.microsoft.com/office/drawing/2014/main" xmlns="" id="{9A169622-A933-40B6-9000-AED2748B07AA}"/>
              </a:ext>
            </a:extLst>
          </p:cNvPr>
          <p:cNvSpPr>
            <a:spLocks/>
          </p:cNvSpPr>
          <p:nvPr/>
        </p:nvSpPr>
        <p:spPr bwMode="auto">
          <a:xfrm>
            <a:off x="3443288" y="5222875"/>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8" name="Freeform 22">
            <a:extLst>
              <a:ext uri="{FF2B5EF4-FFF2-40B4-BE49-F238E27FC236}">
                <a16:creationId xmlns:a16="http://schemas.microsoft.com/office/drawing/2014/main" xmlns="" id="{2EF0F357-A375-4040-A4B4-39A88166A021}"/>
              </a:ext>
            </a:extLst>
          </p:cNvPr>
          <p:cNvSpPr>
            <a:spLocks/>
          </p:cNvSpPr>
          <p:nvPr/>
        </p:nvSpPr>
        <p:spPr bwMode="auto">
          <a:xfrm>
            <a:off x="4362450" y="4953000"/>
            <a:ext cx="192088" cy="192088"/>
          </a:xfrm>
          <a:custGeom>
            <a:avLst/>
            <a:gdLst>
              <a:gd name="T0" fmla="*/ 151209769 w 121"/>
              <a:gd name="T1" fmla="*/ 0 h 121"/>
              <a:gd name="T2" fmla="*/ 302419537 w 121"/>
              <a:gd name="T3" fmla="*/ 302419537 h 121"/>
              <a:gd name="T4" fmla="*/ 0 w 121"/>
              <a:gd name="T5" fmla="*/ 302419537 h 121"/>
              <a:gd name="T6" fmla="*/ 151209769 w 121"/>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1">
                <a:moveTo>
                  <a:pt x="60" y="0"/>
                </a:moveTo>
                <a:lnTo>
                  <a:pt x="120" y="120"/>
                </a:lnTo>
                <a:lnTo>
                  <a:pt x="0" y="120"/>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9" name="Freeform 23">
            <a:extLst>
              <a:ext uri="{FF2B5EF4-FFF2-40B4-BE49-F238E27FC236}">
                <a16:creationId xmlns:a16="http://schemas.microsoft.com/office/drawing/2014/main" xmlns="" id="{BCA29A84-4270-466E-8B74-12C899735934}"/>
              </a:ext>
            </a:extLst>
          </p:cNvPr>
          <p:cNvSpPr>
            <a:spLocks/>
          </p:cNvSpPr>
          <p:nvPr/>
        </p:nvSpPr>
        <p:spPr bwMode="auto">
          <a:xfrm>
            <a:off x="5283200" y="4581525"/>
            <a:ext cx="192088" cy="192088"/>
          </a:xfrm>
          <a:custGeom>
            <a:avLst/>
            <a:gdLst>
              <a:gd name="T0" fmla="*/ 151209769 w 121"/>
              <a:gd name="T1" fmla="*/ 0 h 121"/>
              <a:gd name="T2" fmla="*/ 302419537 w 121"/>
              <a:gd name="T3" fmla="*/ 302419537 h 121"/>
              <a:gd name="T4" fmla="*/ 0 w 121"/>
              <a:gd name="T5" fmla="*/ 302419537 h 121"/>
              <a:gd name="T6" fmla="*/ 151209769 w 121"/>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1">
                <a:moveTo>
                  <a:pt x="60" y="0"/>
                </a:moveTo>
                <a:lnTo>
                  <a:pt x="120" y="120"/>
                </a:lnTo>
                <a:lnTo>
                  <a:pt x="0" y="120"/>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0" name="Freeform 24">
            <a:extLst>
              <a:ext uri="{FF2B5EF4-FFF2-40B4-BE49-F238E27FC236}">
                <a16:creationId xmlns:a16="http://schemas.microsoft.com/office/drawing/2014/main" xmlns="" id="{96F77C1D-520C-41F1-A542-6D8CB74D37BC}"/>
              </a:ext>
            </a:extLst>
          </p:cNvPr>
          <p:cNvSpPr>
            <a:spLocks/>
          </p:cNvSpPr>
          <p:nvPr/>
        </p:nvSpPr>
        <p:spPr bwMode="auto">
          <a:xfrm>
            <a:off x="6203950" y="4087813"/>
            <a:ext cx="192088" cy="192087"/>
          </a:xfrm>
          <a:custGeom>
            <a:avLst/>
            <a:gdLst>
              <a:gd name="T0" fmla="*/ 151209769 w 121"/>
              <a:gd name="T1" fmla="*/ 0 h 121"/>
              <a:gd name="T2" fmla="*/ 302419537 w 121"/>
              <a:gd name="T3" fmla="*/ 302417963 h 121"/>
              <a:gd name="T4" fmla="*/ 0 w 121"/>
              <a:gd name="T5" fmla="*/ 302417963 h 121"/>
              <a:gd name="T6" fmla="*/ 151209769 w 121"/>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1">
                <a:moveTo>
                  <a:pt x="60" y="0"/>
                </a:moveTo>
                <a:lnTo>
                  <a:pt x="120" y="120"/>
                </a:lnTo>
                <a:lnTo>
                  <a:pt x="0" y="120"/>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1" name="Freeform 25">
            <a:extLst>
              <a:ext uri="{FF2B5EF4-FFF2-40B4-BE49-F238E27FC236}">
                <a16:creationId xmlns:a16="http://schemas.microsoft.com/office/drawing/2014/main" xmlns="" id="{92F5B881-E112-4DC0-8451-1135BF50A183}"/>
              </a:ext>
            </a:extLst>
          </p:cNvPr>
          <p:cNvSpPr>
            <a:spLocks/>
          </p:cNvSpPr>
          <p:nvPr/>
        </p:nvSpPr>
        <p:spPr bwMode="auto">
          <a:xfrm>
            <a:off x="7123113" y="3808413"/>
            <a:ext cx="192087" cy="192087"/>
          </a:xfrm>
          <a:custGeom>
            <a:avLst/>
            <a:gdLst>
              <a:gd name="T0" fmla="*/ 151208981 w 121"/>
              <a:gd name="T1" fmla="*/ 0 h 121"/>
              <a:gd name="T2" fmla="*/ 302417963 w 121"/>
              <a:gd name="T3" fmla="*/ 302417963 h 121"/>
              <a:gd name="T4" fmla="*/ 0 w 121"/>
              <a:gd name="T5" fmla="*/ 302417963 h 121"/>
              <a:gd name="T6" fmla="*/ 151208981 w 121"/>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1">
                <a:moveTo>
                  <a:pt x="60" y="0"/>
                </a:moveTo>
                <a:lnTo>
                  <a:pt x="120" y="120"/>
                </a:lnTo>
                <a:lnTo>
                  <a:pt x="0" y="120"/>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Freeform 26">
            <a:extLst>
              <a:ext uri="{FF2B5EF4-FFF2-40B4-BE49-F238E27FC236}">
                <a16:creationId xmlns:a16="http://schemas.microsoft.com/office/drawing/2014/main" xmlns="" id="{7A8B5272-8C5B-420A-991A-F88B90271F94}"/>
              </a:ext>
            </a:extLst>
          </p:cNvPr>
          <p:cNvSpPr>
            <a:spLocks/>
          </p:cNvSpPr>
          <p:nvPr/>
        </p:nvSpPr>
        <p:spPr bwMode="auto">
          <a:xfrm>
            <a:off x="8047038" y="3540125"/>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Line 27">
            <a:extLst>
              <a:ext uri="{FF2B5EF4-FFF2-40B4-BE49-F238E27FC236}">
                <a16:creationId xmlns:a16="http://schemas.microsoft.com/office/drawing/2014/main" xmlns="" id="{FE6656CA-CD8F-4EA1-B23B-C3F01AFD54FD}"/>
              </a:ext>
            </a:extLst>
          </p:cNvPr>
          <p:cNvSpPr>
            <a:spLocks noChangeShapeType="1"/>
          </p:cNvSpPr>
          <p:nvPr/>
        </p:nvSpPr>
        <p:spPr bwMode="auto">
          <a:xfrm flipV="1">
            <a:off x="2617788" y="5456238"/>
            <a:ext cx="920750" cy="666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4" name="Line 28">
            <a:extLst>
              <a:ext uri="{FF2B5EF4-FFF2-40B4-BE49-F238E27FC236}">
                <a16:creationId xmlns:a16="http://schemas.microsoft.com/office/drawing/2014/main" xmlns="" id="{39461071-59F8-4F93-B088-A0C6AB7EE270}"/>
              </a:ext>
            </a:extLst>
          </p:cNvPr>
          <p:cNvSpPr>
            <a:spLocks noChangeShapeType="1"/>
          </p:cNvSpPr>
          <p:nvPr/>
        </p:nvSpPr>
        <p:spPr bwMode="auto">
          <a:xfrm flipV="1">
            <a:off x="3538538" y="5041900"/>
            <a:ext cx="919162" cy="414338"/>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5" name="Line 29">
            <a:extLst>
              <a:ext uri="{FF2B5EF4-FFF2-40B4-BE49-F238E27FC236}">
                <a16:creationId xmlns:a16="http://schemas.microsoft.com/office/drawing/2014/main" xmlns="" id="{2105BF71-26ED-4713-BE77-764B8B638F96}"/>
              </a:ext>
            </a:extLst>
          </p:cNvPr>
          <p:cNvSpPr>
            <a:spLocks noChangeShapeType="1"/>
          </p:cNvSpPr>
          <p:nvPr/>
        </p:nvSpPr>
        <p:spPr bwMode="auto">
          <a:xfrm flipV="1">
            <a:off x="4457700" y="4202113"/>
            <a:ext cx="920750" cy="839787"/>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6" name="Line 30">
            <a:extLst>
              <a:ext uri="{FF2B5EF4-FFF2-40B4-BE49-F238E27FC236}">
                <a16:creationId xmlns:a16="http://schemas.microsoft.com/office/drawing/2014/main" xmlns="" id="{DDF2D569-D3D6-4692-BE2B-22C4FBF964E0}"/>
              </a:ext>
            </a:extLst>
          </p:cNvPr>
          <p:cNvSpPr>
            <a:spLocks noChangeShapeType="1"/>
          </p:cNvSpPr>
          <p:nvPr/>
        </p:nvSpPr>
        <p:spPr bwMode="auto">
          <a:xfrm flipV="1">
            <a:off x="5378450" y="3187700"/>
            <a:ext cx="920750" cy="1014413"/>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7" name="Line 31">
            <a:extLst>
              <a:ext uri="{FF2B5EF4-FFF2-40B4-BE49-F238E27FC236}">
                <a16:creationId xmlns:a16="http://schemas.microsoft.com/office/drawing/2014/main" xmlns="" id="{10CCD8DC-6357-4A8D-A4B1-4D0FDB6130DD}"/>
              </a:ext>
            </a:extLst>
          </p:cNvPr>
          <p:cNvSpPr>
            <a:spLocks noChangeShapeType="1"/>
          </p:cNvSpPr>
          <p:nvPr/>
        </p:nvSpPr>
        <p:spPr bwMode="auto">
          <a:xfrm flipV="1">
            <a:off x="6299200" y="2749550"/>
            <a:ext cx="919163" cy="43815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Line 32">
            <a:extLst>
              <a:ext uri="{FF2B5EF4-FFF2-40B4-BE49-F238E27FC236}">
                <a16:creationId xmlns:a16="http://schemas.microsoft.com/office/drawing/2014/main" xmlns="" id="{0D453E91-4C62-4823-AC63-177DAB2D4D48}"/>
              </a:ext>
            </a:extLst>
          </p:cNvPr>
          <p:cNvSpPr>
            <a:spLocks noChangeShapeType="1"/>
          </p:cNvSpPr>
          <p:nvPr/>
        </p:nvSpPr>
        <p:spPr bwMode="auto">
          <a:xfrm flipV="1">
            <a:off x="7218363" y="2370138"/>
            <a:ext cx="923925" cy="37941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9" name="Rectangle 33">
            <a:extLst>
              <a:ext uri="{FF2B5EF4-FFF2-40B4-BE49-F238E27FC236}">
                <a16:creationId xmlns:a16="http://schemas.microsoft.com/office/drawing/2014/main" xmlns="" id="{709DF0E1-D828-4654-B8EA-52015A598256}"/>
              </a:ext>
            </a:extLst>
          </p:cNvPr>
          <p:cNvSpPr>
            <a:spLocks noChangeArrowheads="1"/>
          </p:cNvSpPr>
          <p:nvPr/>
        </p:nvSpPr>
        <p:spPr bwMode="auto">
          <a:xfrm>
            <a:off x="2528888" y="5434013"/>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70" name="Rectangle 34">
            <a:extLst>
              <a:ext uri="{FF2B5EF4-FFF2-40B4-BE49-F238E27FC236}">
                <a16:creationId xmlns:a16="http://schemas.microsoft.com/office/drawing/2014/main" xmlns="" id="{B177B965-5740-4CF7-AFC6-4D6CFE265FE5}"/>
              </a:ext>
            </a:extLst>
          </p:cNvPr>
          <p:cNvSpPr>
            <a:spLocks noChangeArrowheads="1"/>
          </p:cNvSpPr>
          <p:nvPr/>
        </p:nvSpPr>
        <p:spPr bwMode="auto">
          <a:xfrm>
            <a:off x="3449638" y="5367338"/>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71" name="Rectangle 35">
            <a:extLst>
              <a:ext uri="{FF2B5EF4-FFF2-40B4-BE49-F238E27FC236}">
                <a16:creationId xmlns:a16="http://schemas.microsoft.com/office/drawing/2014/main" xmlns="" id="{9C8B69F0-0717-4AA7-A214-BC2F6CC7BCDD}"/>
              </a:ext>
            </a:extLst>
          </p:cNvPr>
          <p:cNvSpPr>
            <a:spLocks noChangeArrowheads="1"/>
          </p:cNvSpPr>
          <p:nvPr/>
        </p:nvSpPr>
        <p:spPr bwMode="auto">
          <a:xfrm>
            <a:off x="4368800" y="495300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72" name="Rectangle 36">
            <a:extLst>
              <a:ext uri="{FF2B5EF4-FFF2-40B4-BE49-F238E27FC236}">
                <a16:creationId xmlns:a16="http://schemas.microsoft.com/office/drawing/2014/main" xmlns="" id="{537DE0CF-4C16-4A15-9039-49069A8E2ECC}"/>
              </a:ext>
            </a:extLst>
          </p:cNvPr>
          <p:cNvSpPr>
            <a:spLocks noChangeArrowheads="1"/>
          </p:cNvSpPr>
          <p:nvPr/>
        </p:nvSpPr>
        <p:spPr bwMode="auto">
          <a:xfrm>
            <a:off x="5289550" y="4113213"/>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73" name="Rectangle 37">
            <a:extLst>
              <a:ext uri="{FF2B5EF4-FFF2-40B4-BE49-F238E27FC236}">
                <a16:creationId xmlns:a16="http://schemas.microsoft.com/office/drawing/2014/main" xmlns="" id="{D6ABC477-D583-4A99-90D8-7C252B34869E}"/>
              </a:ext>
            </a:extLst>
          </p:cNvPr>
          <p:cNvSpPr>
            <a:spLocks noChangeArrowheads="1"/>
          </p:cNvSpPr>
          <p:nvPr/>
        </p:nvSpPr>
        <p:spPr bwMode="auto">
          <a:xfrm>
            <a:off x="6210300" y="309880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74" name="Rectangle 38">
            <a:extLst>
              <a:ext uri="{FF2B5EF4-FFF2-40B4-BE49-F238E27FC236}">
                <a16:creationId xmlns:a16="http://schemas.microsoft.com/office/drawing/2014/main" xmlns="" id="{07A1C664-92CF-43D8-841E-241A62B4ED56}"/>
              </a:ext>
            </a:extLst>
          </p:cNvPr>
          <p:cNvSpPr>
            <a:spLocks noChangeArrowheads="1"/>
          </p:cNvSpPr>
          <p:nvPr/>
        </p:nvSpPr>
        <p:spPr bwMode="auto">
          <a:xfrm>
            <a:off x="7129463" y="2662238"/>
            <a:ext cx="171450" cy="169862"/>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75" name="Rectangle 39">
            <a:extLst>
              <a:ext uri="{FF2B5EF4-FFF2-40B4-BE49-F238E27FC236}">
                <a16:creationId xmlns:a16="http://schemas.microsoft.com/office/drawing/2014/main" xmlns="" id="{A9B1CA99-7CC4-49E7-BACA-52DA46C3368E}"/>
              </a:ext>
            </a:extLst>
          </p:cNvPr>
          <p:cNvSpPr>
            <a:spLocks noChangeArrowheads="1"/>
          </p:cNvSpPr>
          <p:nvPr/>
        </p:nvSpPr>
        <p:spPr bwMode="auto">
          <a:xfrm>
            <a:off x="8053388" y="2281238"/>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76" name="Line 40">
            <a:extLst>
              <a:ext uri="{FF2B5EF4-FFF2-40B4-BE49-F238E27FC236}">
                <a16:creationId xmlns:a16="http://schemas.microsoft.com/office/drawing/2014/main" xmlns="" id="{A9A54259-50B7-4F68-8605-7AF11F07B21E}"/>
              </a:ext>
            </a:extLst>
          </p:cNvPr>
          <p:cNvSpPr>
            <a:spLocks noChangeShapeType="1"/>
          </p:cNvSpPr>
          <p:nvPr/>
        </p:nvSpPr>
        <p:spPr bwMode="auto">
          <a:xfrm>
            <a:off x="1698625" y="5583238"/>
            <a:ext cx="6443663"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7" name="Line 41">
            <a:extLst>
              <a:ext uri="{FF2B5EF4-FFF2-40B4-BE49-F238E27FC236}">
                <a16:creationId xmlns:a16="http://schemas.microsoft.com/office/drawing/2014/main" xmlns="" id="{51126D48-D0C2-4EA1-A793-B09DC596CCCA}"/>
              </a:ext>
            </a:extLst>
          </p:cNvPr>
          <p:cNvSpPr>
            <a:spLocks noChangeShapeType="1"/>
          </p:cNvSpPr>
          <p:nvPr/>
        </p:nvSpPr>
        <p:spPr bwMode="auto">
          <a:xfrm>
            <a:off x="1698625"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8" name="Line 42">
            <a:extLst>
              <a:ext uri="{FF2B5EF4-FFF2-40B4-BE49-F238E27FC236}">
                <a16:creationId xmlns:a16="http://schemas.microsoft.com/office/drawing/2014/main" xmlns="" id="{75E9C18E-75E1-4456-A9FA-F9C7A10ADA0C}"/>
              </a:ext>
            </a:extLst>
          </p:cNvPr>
          <p:cNvSpPr>
            <a:spLocks noChangeShapeType="1"/>
          </p:cNvSpPr>
          <p:nvPr/>
        </p:nvSpPr>
        <p:spPr bwMode="auto">
          <a:xfrm>
            <a:off x="2617788"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9" name="Line 43">
            <a:extLst>
              <a:ext uri="{FF2B5EF4-FFF2-40B4-BE49-F238E27FC236}">
                <a16:creationId xmlns:a16="http://schemas.microsoft.com/office/drawing/2014/main" xmlns="" id="{22350DC2-3542-4BB9-94CA-F43958372EF7}"/>
              </a:ext>
            </a:extLst>
          </p:cNvPr>
          <p:cNvSpPr>
            <a:spLocks noChangeShapeType="1"/>
          </p:cNvSpPr>
          <p:nvPr/>
        </p:nvSpPr>
        <p:spPr bwMode="auto">
          <a:xfrm>
            <a:off x="3538538"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0" name="Line 44">
            <a:extLst>
              <a:ext uri="{FF2B5EF4-FFF2-40B4-BE49-F238E27FC236}">
                <a16:creationId xmlns:a16="http://schemas.microsoft.com/office/drawing/2014/main" xmlns="" id="{51FC7D10-1D60-4895-BEF1-CE0925362A8B}"/>
              </a:ext>
            </a:extLst>
          </p:cNvPr>
          <p:cNvSpPr>
            <a:spLocks noChangeShapeType="1"/>
          </p:cNvSpPr>
          <p:nvPr/>
        </p:nvSpPr>
        <p:spPr bwMode="auto">
          <a:xfrm>
            <a:off x="445770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1" name="Line 45">
            <a:extLst>
              <a:ext uri="{FF2B5EF4-FFF2-40B4-BE49-F238E27FC236}">
                <a16:creationId xmlns:a16="http://schemas.microsoft.com/office/drawing/2014/main" xmlns="" id="{1D155A1B-B6A5-41D4-8D14-39B0145B4636}"/>
              </a:ext>
            </a:extLst>
          </p:cNvPr>
          <p:cNvSpPr>
            <a:spLocks noChangeShapeType="1"/>
          </p:cNvSpPr>
          <p:nvPr/>
        </p:nvSpPr>
        <p:spPr bwMode="auto">
          <a:xfrm>
            <a:off x="537845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2" name="Line 46">
            <a:extLst>
              <a:ext uri="{FF2B5EF4-FFF2-40B4-BE49-F238E27FC236}">
                <a16:creationId xmlns:a16="http://schemas.microsoft.com/office/drawing/2014/main" xmlns="" id="{CB77A4A3-2105-4659-BBD5-53527470C024}"/>
              </a:ext>
            </a:extLst>
          </p:cNvPr>
          <p:cNvSpPr>
            <a:spLocks noChangeShapeType="1"/>
          </p:cNvSpPr>
          <p:nvPr/>
        </p:nvSpPr>
        <p:spPr bwMode="auto">
          <a:xfrm>
            <a:off x="629920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3" name="Line 47">
            <a:extLst>
              <a:ext uri="{FF2B5EF4-FFF2-40B4-BE49-F238E27FC236}">
                <a16:creationId xmlns:a16="http://schemas.microsoft.com/office/drawing/2014/main" xmlns="" id="{B680B8D7-9EF6-4713-BBCF-AEC53B367B7F}"/>
              </a:ext>
            </a:extLst>
          </p:cNvPr>
          <p:cNvSpPr>
            <a:spLocks noChangeShapeType="1"/>
          </p:cNvSpPr>
          <p:nvPr/>
        </p:nvSpPr>
        <p:spPr bwMode="auto">
          <a:xfrm>
            <a:off x="7218363"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4" name="Line 48">
            <a:extLst>
              <a:ext uri="{FF2B5EF4-FFF2-40B4-BE49-F238E27FC236}">
                <a16:creationId xmlns:a16="http://schemas.microsoft.com/office/drawing/2014/main" xmlns="" id="{A68409CE-54AE-4135-B7F9-B2B8908A5F77}"/>
              </a:ext>
            </a:extLst>
          </p:cNvPr>
          <p:cNvSpPr>
            <a:spLocks noChangeShapeType="1"/>
          </p:cNvSpPr>
          <p:nvPr/>
        </p:nvSpPr>
        <p:spPr bwMode="auto">
          <a:xfrm>
            <a:off x="8139113"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5" name="Line 49">
            <a:extLst>
              <a:ext uri="{FF2B5EF4-FFF2-40B4-BE49-F238E27FC236}">
                <a16:creationId xmlns:a16="http://schemas.microsoft.com/office/drawing/2014/main" xmlns="" id="{84368742-6D04-408F-97B6-A5CB4C808DF2}"/>
              </a:ext>
            </a:extLst>
          </p:cNvPr>
          <p:cNvSpPr>
            <a:spLocks noChangeShapeType="1"/>
          </p:cNvSpPr>
          <p:nvPr/>
        </p:nvSpPr>
        <p:spPr bwMode="auto">
          <a:xfrm flipV="1">
            <a:off x="1698625" y="1781175"/>
            <a:ext cx="0" cy="3802063"/>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6" name="Line 50">
            <a:extLst>
              <a:ext uri="{FF2B5EF4-FFF2-40B4-BE49-F238E27FC236}">
                <a16:creationId xmlns:a16="http://schemas.microsoft.com/office/drawing/2014/main" xmlns="" id="{952B3E24-CB60-47E0-89FD-B4EAD9C602B1}"/>
              </a:ext>
            </a:extLst>
          </p:cNvPr>
          <p:cNvSpPr>
            <a:spLocks noChangeShapeType="1"/>
          </p:cNvSpPr>
          <p:nvPr/>
        </p:nvSpPr>
        <p:spPr bwMode="auto">
          <a:xfrm flipH="1">
            <a:off x="1593850" y="5583238"/>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7" name="Rectangle 51">
            <a:extLst>
              <a:ext uri="{FF2B5EF4-FFF2-40B4-BE49-F238E27FC236}">
                <a16:creationId xmlns:a16="http://schemas.microsoft.com/office/drawing/2014/main" xmlns="" id="{B47498FD-87EA-4573-B08C-15F198C8CB69}"/>
              </a:ext>
            </a:extLst>
          </p:cNvPr>
          <p:cNvSpPr>
            <a:spLocks noChangeArrowheads="1"/>
          </p:cNvSpPr>
          <p:nvPr/>
        </p:nvSpPr>
        <p:spPr bwMode="auto">
          <a:xfrm>
            <a:off x="1320800" y="5381625"/>
            <a:ext cx="3175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0</a:t>
            </a:r>
          </a:p>
        </p:txBody>
      </p:sp>
      <p:sp>
        <p:nvSpPr>
          <p:cNvPr id="65588" name="Line 52">
            <a:extLst>
              <a:ext uri="{FF2B5EF4-FFF2-40B4-BE49-F238E27FC236}">
                <a16:creationId xmlns:a16="http://schemas.microsoft.com/office/drawing/2014/main" xmlns="" id="{4CC8F914-350E-4647-BE76-1DE550C27A9F}"/>
              </a:ext>
            </a:extLst>
          </p:cNvPr>
          <p:cNvSpPr>
            <a:spLocks noChangeShapeType="1"/>
          </p:cNvSpPr>
          <p:nvPr/>
        </p:nvSpPr>
        <p:spPr bwMode="auto">
          <a:xfrm flipH="1">
            <a:off x="1593850" y="4632325"/>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9" name="Rectangle 53">
            <a:extLst>
              <a:ext uri="{FF2B5EF4-FFF2-40B4-BE49-F238E27FC236}">
                <a16:creationId xmlns:a16="http://schemas.microsoft.com/office/drawing/2014/main" xmlns="" id="{50688C25-B4FD-4663-8C77-2C8084A03E5F}"/>
              </a:ext>
            </a:extLst>
          </p:cNvPr>
          <p:cNvSpPr>
            <a:spLocks noChangeArrowheads="1"/>
          </p:cNvSpPr>
          <p:nvPr/>
        </p:nvSpPr>
        <p:spPr bwMode="auto">
          <a:xfrm>
            <a:off x="1187450" y="4430713"/>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25</a:t>
            </a:r>
          </a:p>
        </p:txBody>
      </p:sp>
      <p:sp>
        <p:nvSpPr>
          <p:cNvPr id="65590" name="Line 54">
            <a:extLst>
              <a:ext uri="{FF2B5EF4-FFF2-40B4-BE49-F238E27FC236}">
                <a16:creationId xmlns:a16="http://schemas.microsoft.com/office/drawing/2014/main" xmlns="" id="{7F120AC8-F7F3-4610-87AB-3BCB529E93E0}"/>
              </a:ext>
            </a:extLst>
          </p:cNvPr>
          <p:cNvSpPr>
            <a:spLocks noChangeShapeType="1"/>
          </p:cNvSpPr>
          <p:nvPr/>
        </p:nvSpPr>
        <p:spPr bwMode="auto">
          <a:xfrm flipH="1">
            <a:off x="1593850" y="3681413"/>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1" name="Rectangle 55">
            <a:extLst>
              <a:ext uri="{FF2B5EF4-FFF2-40B4-BE49-F238E27FC236}">
                <a16:creationId xmlns:a16="http://schemas.microsoft.com/office/drawing/2014/main" xmlns="" id="{5021FC06-5F2D-487F-B14D-9B0852F4B1A0}"/>
              </a:ext>
            </a:extLst>
          </p:cNvPr>
          <p:cNvSpPr>
            <a:spLocks noChangeArrowheads="1"/>
          </p:cNvSpPr>
          <p:nvPr/>
        </p:nvSpPr>
        <p:spPr bwMode="auto">
          <a:xfrm>
            <a:off x="1187450" y="3481388"/>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50</a:t>
            </a:r>
          </a:p>
        </p:txBody>
      </p:sp>
      <p:sp>
        <p:nvSpPr>
          <p:cNvPr id="65592" name="Line 56">
            <a:extLst>
              <a:ext uri="{FF2B5EF4-FFF2-40B4-BE49-F238E27FC236}">
                <a16:creationId xmlns:a16="http://schemas.microsoft.com/office/drawing/2014/main" xmlns="" id="{6FB68C8E-FF40-4C9C-9DF8-22F7D1D684D3}"/>
              </a:ext>
            </a:extLst>
          </p:cNvPr>
          <p:cNvSpPr>
            <a:spLocks noChangeShapeType="1"/>
          </p:cNvSpPr>
          <p:nvPr/>
        </p:nvSpPr>
        <p:spPr bwMode="auto">
          <a:xfrm flipH="1">
            <a:off x="1593850" y="2730500"/>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3" name="Rectangle 57">
            <a:extLst>
              <a:ext uri="{FF2B5EF4-FFF2-40B4-BE49-F238E27FC236}">
                <a16:creationId xmlns:a16="http://schemas.microsoft.com/office/drawing/2014/main" xmlns="" id="{D5C9CDA9-A386-472E-A995-C5FC25A8B052}"/>
              </a:ext>
            </a:extLst>
          </p:cNvPr>
          <p:cNvSpPr>
            <a:spLocks noChangeArrowheads="1"/>
          </p:cNvSpPr>
          <p:nvPr/>
        </p:nvSpPr>
        <p:spPr bwMode="auto">
          <a:xfrm>
            <a:off x="1187450" y="2530475"/>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75</a:t>
            </a:r>
          </a:p>
        </p:txBody>
      </p:sp>
      <p:sp>
        <p:nvSpPr>
          <p:cNvPr id="65594" name="Line 58">
            <a:extLst>
              <a:ext uri="{FF2B5EF4-FFF2-40B4-BE49-F238E27FC236}">
                <a16:creationId xmlns:a16="http://schemas.microsoft.com/office/drawing/2014/main" xmlns="" id="{76A7CA20-F221-484F-B414-62B1AFD56CD6}"/>
              </a:ext>
            </a:extLst>
          </p:cNvPr>
          <p:cNvSpPr>
            <a:spLocks noChangeShapeType="1"/>
          </p:cNvSpPr>
          <p:nvPr/>
        </p:nvSpPr>
        <p:spPr bwMode="auto">
          <a:xfrm flipH="1">
            <a:off x="1593850" y="1781175"/>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5" name="Rectangle 59">
            <a:extLst>
              <a:ext uri="{FF2B5EF4-FFF2-40B4-BE49-F238E27FC236}">
                <a16:creationId xmlns:a16="http://schemas.microsoft.com/office/drawing/2014/main" xmlns="" id="{CDD22CF9-7C51-48FF-8EBF-BA37C9DFAFFC}"/>
              </a:ext>
            </a:extLst>
          </p:cNvPr>
          <p:cNvSpPr>
            <a:spLocks noChangeArrowheads="1"/>
          </p:cNvSpPr>
          <p:nvPr/>
        </p:nvSpPr>
        <p:spPr bwMode="auto">
          <a:xfrm>
            <a:off x="1054100" y="1579563"/>
            <a:ext cx="584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100</a:t>
            </a:r>
          </a:p>
        </p:txBody>
      </p:sp>
      <p:sp>
        <p:nvSpPr>
          <p:cNvPr id="65596" name="Rectangle 60">
            <a:extLst>
              <a:ext uri="{FF2B5EF4-FFF2-40B4-BE49-F238E27FC236}">
                <a16:creationId xmlns:a16="http://schemas.microsoft.com/office/drawing/2014/main" xmlns="" id="{488961C1-700C-4980-BFCF-EDEACE90B21D}"/>
              </a:ext>
            </a:extLst>
          </p:cNvPr>
          <p:cNvSpPr>
            <a:spLocks noChangeArrowheads="1"/>
          </p:cNvSpPr>
          <p:nvPr/>
        </p:nvSpPr>
        <p:spPr bwMode="auto">
          <a:xfrm>
            <a:off x="3195638" y="2057400"/>
            <a:ext cx="1066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Hands</a:t>
            </a:r>
          </a:p>
        </p:txBody>
      </p:sp>
      <p:sp>
        <p:nvSpPr>
          <p:cNvPr id="65597" name="Line 61">
            <a:extLst>
              <a:ext uri="{FF2B5EF4-FFF2-40B4-BE49-F238E27FC236}">
                <a16:creationId xmlns:a16="http://schemas.microsoft.com/office/drawing/2014/main" xmlns="" id="{7EE87DF6-99F4-41A7-9737-1A728D9C3911}"/>
              </a:ext>
            </a:extLst>
          </p:cNvPr>
          <p:cNvSpPr>
            <a:spLocks noChangeShapeType="1"/>
          </p:cNvSpPr>
          <p:nvPr/>
        </p:nvSpPr>
        <p:spPr bwMode="auto">
          <a:xfrm>
            <a:off x="2643188" y="2284413"/>
            <a:ext cx="55880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8" name="Rectangle 62">
            <a:extLst>
              <a:ext uri="{FF2B5EF4-FFF2-40B4-BE49-F238E27FC236}">
                <a16:creationId xmlns:a16="http://schemas.microsoft.com/office/drawing/2014/main" xmlns="" id="{39DEB6F8-B330-4CA0-8EEA-1E800D869304}"/>
              </a:ext>
            </a:extLst>
          </p:cNvPr>
          <p:cNvSpPr>
            <a:spLocks noChangeArrowheads="1"/>
          </p:cNvSpPr>
          <p:nvPr/>
        </p:nvSpPr>
        <p:spPr bwMode="auto">
          <a:xfrm>
            <a:off x="2833688" y="2195513"/>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65599" name="Rectangle 63">
            <a:extLst>
              <a:ext uri="{FF2B5EF4-FFF2-40B4-BE49-F238E27FC236}">
                <a16:creationId xmlns:a16="http://schemas.microsoft.com/office/drawing/2014/main" xmlns="" id="{B1A9601A-B4B4-4767-ADA6-F8F6C9AF021C}"/>
              </a:ext>
            </a:extLst>
          </p:cNvPr>
          <p:cNvSpPr>
            <a:spLocks noChangeArrowheads="1"/>
          </p:cNvSpPr>
          <p:nvPr/>
        </p:nvSpPr>
        <p:spPr bwMode="auto">
          <a:xfrm>
            <a:off x="3195638" y="2493963"/>
            <a:ext cx="101441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Knees</a:t>
            </a:r>
          </a:p>
        </p:txBody>
      </p:sp>
      <p:sp>
        <p:nvSpPr>
          <p:cNvPr id="65600" name="Line 64">
            <a:extLst>
              <a:ext uri="{FF2B5EF4-FFF2-40B4-BE49-F238E27FC236}">
                <a16:creationId xmlns:a16="http://schemas.microsoft.com/office/drawing/2014/main" xmlns="" id="{5D110793-307C-44B4-B720-4FA32D92B37B}"/>
              </a:ext>
            </a:extLst>
          </p:cNvPr>
          <p:cNvSpPr>
            <a:spLocks noChangeShapeType="1"/>
          </p:cNvSpPr>
          <p:nvPr/>
        </p:nvSpPr>
        <p:spPr bwMode="auto">
          <a:xfrm>
            <a:off x="2643188" y="2720975"/>
            <a:ext cx="55880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1" name="Freeform 65">
            <a:extLst>
              <a:ext uri="{FF2B5EF4-FFF2-40B4-BE49-F238E27FC236}">
                <a16:creationId xmlns:a16="http://schemas.microsoft.com/office/drawing/2014/main" xmlns="" id="{9FFA6EB2-F335-4F9D-B91A-AF670A6EE8AA}"/>
              </a:ext>
            </a:extLst>
          </p:cNvPr>
          <p:cNvSpPr>
            <a:spLocks/>
          </p:cNvSpPr>
          <p:nvPr/>
        </p:nvSpPr>
        <p:spPr bwMode="auto">
          <a:xfrm>
            <a:off x="2827338" y="2627313"/>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2" name="Rectangle 66">
            <a:extLst>
              <a:ext uri="{FF2B5EF4-FFF2-40B4-BE49-F238E27FC236}">
                <a16:creationId xmlns:a16="http://schemas.microsoft.com/office/drawing/2014/main" xmlns="" id="{9F85EB49-2463-44F2-9DA8-3AF40A4B98EA}"/>
              </a:ext>
            </a:extLst>
          </p:cNvPr>
          <p:cNvSpPr>
            <a:spLocks noChangeArrowheads="1"/>
          </p:cNvSpPr>
          <p:nvPr/>
        </p:nvSpPr>
        <p:spPr bwMode="auto">
          <a:xfrm>
            <a:off x="3195638" y="2932113"/>
            <a:ext cx="76676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Feet</a:t>
            </a:r>
          </a:p>
        </p:txBody>
      </p:sp>
      <p:sp>
        <p:nvSpPr>
          <p:cNvPr id="65603" name="Line 67">
            <a:extLst>
              <a:ext uri="{FF2B5EF4-FFF2-40B4-BE49-F238E27FC236}">
                <a16:creationId xmlns:a16="http://schemas.microsoft.com/office/drawing/2014/main" xmlns="" id="{057B4CB1-3EC5-466C-997B-054D7D00E155}"/>
              </a:ext>
            </a:extLst>
          </p:cNvPr>
          <p:cNvSpPr>
            <a:spLocks noChangeShapeType="1"/>
          </p:cNvSpPr>
          <p:nvPr/>
        </p:nvSpPr>
        <p:spPr bwMode="auto">
          <a:xfrm>
            <a:off x="2643188" y="3159125"/>
            <a:ext cx="55880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4" name="Freeform 68">
            <a:extLst>
              <a:ext uri="{FF2B5EF4-FFF2-40B4-BE49-F238E27FC236}">
                <a16:creationId xmlns:a16="http://schemas.microsoft.com/office/drawing/2014/main" xmlns="" id="{341EAB91-5A7D-4E60-B22A-D9B6F704FBDF}"/>
              </a:ext>
            </a:extLst>
          </p:cNvPr>
          <p:cNvSpPr>
            <a:spLocks/>
          </p:cNvSpPr>
          <p:nvPr/>
        </p:nvSpPr>
        <p:spPr bwMode="auto">
          <a:xfrm>
            <a:off x="2827338" y="3063875"/>
            <a:ext cx="192087" cy="192088"/>
          </a:xfrm>
          <a:custGeom>
            <a:avLst/>
            <a:gdLst>
              <a:gd name="T0" fmla="*/ 151208981 w 121"/>
              <a:gd name="T1" fmla="*/ 0 h 121"/>
              <a:gd name="T2" fmla="*/ 302417963 w 121"/>
              <a:gd name="T3" fmla="*/ 151209769 h 121"/>
              <a:gd name="T4" fmla="*/ 151208981 w 121"/>
              <a:gd name="T5" fmla="*/ 302419537 h 121"/>
              <a:gd name="T6" fmla="*/ 0 w 121"/>
              <a:gd name="T7" fmla="*/ 151209769 h 121"/>
              <a:gd name="T8" fmla="*/ 151208981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5" name="Rectangle 69">
            <a:extLst>
              <a:ext uri="{FF2B5EF4-FFF2-40B4-BE49-F238E27FC236}">
                <a16:creationId xmlns:a16="http://schemas.microsoft.com/office/drawing/2014/main" xmlns="" id="{3F5EAA84-E21C-4E94-9676-A499D74D7FC2}"/>
              </a:ext>
            </a:extLst>
          </p:cNvPr>
          <p:cNvSpPr>
            <a:spLocks noChangeArrowheads="1"/>
          </p:cNvSpPr>
          <p:nvPr/>
        </p:nvSpPr>
        <p:spPr bwMode="auto">
          <a:xfrm rot="-5400000">
            <a:off x="-346074" y="3497262"/>
            <a:ext cx="2273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Prevalence (%)</a:t>
            </a:r>
          </a:p>
        </p:txBody>
      </p:sp>
      <p:sp>
        <p:nvSpPr>
          <p:cNvPr id="65606" name="Rectangle 70">
            <a:extLst>
              <a:ext uri="{FF2B5EF4-FFF2-40B4-BE49-F238E27FC236}">
                <a16:creationId xmlns:a16="http://schemas.microsoft.com/office/drawing/2014/main" xmlns="" id="{7FF266C5-E898-49F1-856A-FC96B15818F1}"/>
              </a:ext>
            </a:extLst>
          </p:cNvPr>
          <p:cNvSpPr>
            <a:spLocks noChangeArrowheads="1"/>
          </p:cNvSpPr>
          <p:nvPr/>
        </p:nvSpPr>
        <p:spPr bwMode="auto">
          <a:xfrm>
            <a:off x="22034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18-24</a:t>
            </a:r>
          </a:p>
        </p:txBody>
      </p:sp>
      <p:sp>
        <p:nvSpPr>
          <p:cNvPr id="65607" name="Rectangle 71">
            <a:extLst>
              <a:ext uri="{FF2B5EF4-FFF2-40B4-BE49-F238E27FC236}">
                <a16:creationId xmlns:a16="http://schemas.microsoft.com/office/drawing/2014/main" xmlns="" id="{D7E596EE-38B0-4D11-B03F-41C351FE9FAA}"/>
              </a:ext>
            </a:extLst>
          </p:cNvPr>
          <p:cNvSpPr>
            <a:spLocks noChangeArrowheads="1"/>
          </p:cNvSpPr>
          <p:nvPr/>
        </p:nvSpPr>
        <p:spPr bwMode="auto">
          <a:xfrm>
            <a:off x="31178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25-34</a:t>
            </a:r>
          </a:p>
        </p:txBody>
      </p:sp>
      <p:sp>
        <p:nvSpPr>
          <p:cNvPr id="65608" name="Rectangle 72">
            <a:extLst>
              <a:ext uri="{FF2B5EF4-FFF2-40B4-BE49-F238E27FC236}">
                <a16:creationId xmlns:a16="http://schemas.microsoft.com/office/drawing/2014/main" xmlns="" id="{2183DEDD-0B1E-42B6-B411-6699F471F9E0}"/>
              </a:ext>
            </a:extLst>
          </p:cNvPr>
          <p:cNvSpPr>
            <a:spLocks noChangeArrowheads="1"/>
          </p:cNvSpPr>
          <p:nvPr/>
        </p:nvSpPr>
        <p:spPr bwMode="auto">
          <a:xfrm>
            <a:off x="40322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35-44</a:t>
            </a:r>
          </a:p>
        </p:txBody>
      </p:sp>
      <p:sp>
        <p:nvSpPr>
          <p:cNvPr id="65609" name="Rectangle 73">
            <a:extLst>
              <a:ext uri="{FF2B5EF4-FFF2-40B4-BE49-F238E27FC236}">
                <a16:creationId xmlns:a16="http://schemas.microsoft.com/office/drawing/2014/main" xmlns="" id="{D4A74B4C-8A01-4BE2-9677-C4A51A3448EC}"/>
              </a:ext>
            </a:extLst>
          </p:cNvPr>
          <p:cNvSpPr>
            <a:spLocks noChangeArrowheads="1"/>
          </p:cNvSpPr>
          <p:nvPr/>
        </p:nvSpPr>
        <p:spPr bwMode="auto">
          <a:xfrm>
            <a:off x="49466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45-54</a:t>
            </a:r>
          </a:p>
        </p:txBody>
      </p:sp>
      <p:sp>
        <p:nvSpPr>
          <p:cNvPr id="65610" name="Rectangle 74">
            <a:extLst>
              <a:ext uri="{FF2B5EF4-FFF2-40B4-BE49-F238E27FC236}">
                <a16:creationId xmlns:a16="http://schemas.microsoft.com/office/drawing/2014/main" xmlns="" id="{7AB26594-EA63-487A-9033-7081422E5B77}"/>
              </a:ext>
            </a:extLst>
          </p:cNvPr>
          <p:cNvSpPr>
            <a:spLocks noChangeArrowheads="1"/>
          </p:cNvSpPr>
          <p:nvPr/>
        </p:nvSpPr>
        <p:spPr bwMode="auto">
          <a:xfrm>
            <a:off x="59372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55-64</a:t>
            </a:r>
          </a:p>
        </p:txBody>
      </p:sp>
      <p:sp>
        <p:nvSpPr>
          <p:cNvPr id="65611" name="Rectangle 75">
            <a:extLst>
              <a:ext uri="{FF2B5EF4-FFF2-40B4-BE49-F238E27FC236}">
                <a16:creationId xmlns:a16="http://schemas.microsoft.com/office/drawing/2014/main" xmlns="" id="{44BA02E6-3CE5-4310-A8C6-A947758478A1}"/>
              </a:ext>
            </a:extLst>
          </p:cNvPr>
          <p:cNvSpPr>
            <a:spLocks noChangeArrowheads="1"/>
          </p:cNvSpPr>
          <p:nvPr/>
        </p:nvSpPr>
        <p:spPr bwMode="auto">
          <a:xfrm>
            <a:off x="68516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65-74</a:t>
            </a:r>
          </a:p>
        </p:txBody>
      </p:sp>
      <p:sp>
        <p:nvSpPr>
          <p:cNvPr id="65612" name="Rectangle 76">
            <a:extLst>
              <a:ext uri="{FF2B5EF4-FFF2-40B4-BE49-F238E27FC236}">
                <a16:creationId xmlns:a16="http://schemas.microsoft.com/office/drawing/2014/main" xmlns="" id="{B162FD6B-C18E-498B-B6CE-04214DE1C21D}"/>
              </a:ext>
            </a:extLst>
          </p:cNvPr>
          <p:cNvSpPr>
            <a:spLocks noChangeArrowheads="1"/>
          </p:cNvSpPr>
          <p:nvPr/>
        </p:nvSpPr>
        <p:spPr bwMode="auto">
          <a:xfrm>
            <a:off x="77660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75-79</a:t>
            </a:r>
          </a:p>
        </p:txBody>
      </p:sp>
      <p:sp>
        <p:nvSpPr>
          <p:cNvPr id="65613" name="Rectangle 77">
            <a:extLst>
              <a:ext uri="{FF2B5EF4-FFF2-40B4-BE49-F238E27FC236}">
                <a16:creationId xmlns:a16="http://schemas.microsoft.com/office/drawing/2014/main" xmlns="" id="{A423BB40-AC6A-4AFC-BA20-153995AA8F67}"/>
              </a:ext>
            </a:extLst>
          </p:cNvPr>
          <p:cNvSpPr>
            <a:spLocks noChangeArrowheads="1"/>
          </p:cNvSpPr>
          <p:nvPr/>
        </p:nvSpPr>
        <p:spPr bwMode="auto">
          <a:xfrm>
            <a:off x="3724275" y="6003925"/>
            <a:ext cx="5343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b="1"/>
              <a:t>Age Range (years)</a:t>
            </a:r>
          </a:p>
          <a:p>
            <a:pPr>
              <a:spcBef>
                <a:spcPct val="0"/>
              </a:spcBef>
              <a:buFontTx/>
              <a:buNone/>
            </a:pPr>
            <a:r>
              <a:rPr lang="en-GB" altLang="en-US" sz="2400" b="1"/>
              <a:t>                               NHANES Study 1993</a:t>
            </a:r>
          </a:p>
        </p:txBody>
      </p:sp>
      <p:sp>
        <p:nvSpPr>
          <p:cNvPr id="65614" name="Freeform 78">
            <a:extLst>
              <a:ext uri="{FF2B5EF4-FFF2-40B4-BE49-F238E27FC236}">
                <a16:creationId xmlns:a16="http://schemas.microsoft.com/office/drawing/2014/main" xmlns="" id="{C5EE8C75-8B33-45EC-902B-9F8F55C02439}"/>
              </a:ext>
            </a:extLst>
          </p:cNvPr>
          <p:cNvSpPr>
            <a:spLocks/>
          </p:cNvSpPr>
          <p:nvPr/>
        </p:nvSpPr>
        <p:spPr bwMode="auto">
          <a:xfrm>
            <a:off x="8037513" y="4343400"/>
            <a:ext cx="192087" cy="192088"/>
          </a:xfrm>
          <a:custGeom>
            <a:avLst/>
            <a:gdLst>
              <a:gd name="T0" fmla="*/ 151208981 w 121"/>
              <a:gd name="T1" fmla="*/ 0 h 121"/>
              <a:gd name="T2" fmla="*/ 302417963 w 121"/>
              <a:gd name="T3" fmla="*/ 151209769 h 121"/>
              <a:gd name="T4" fmla="*/ 151208981 w 121"/>
              <a:gd name="T5" fmla="*/ 302419537 h 121"/>
              <a:gd name="T6" fmla="*/ 0 w 121"/>
              <a:gd name="T7" fmla="*/ 151209769 h 121"/>
              <a:gd name="T8" fmla="*/ 151208981 w 121"/>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60" y="0"/>
                </a:moveTo>
                <a:lnTo>
                  <a:pt x="120" y="60"/>
                </a:lnTo>
                <a:lnTo>
                  <a:pt x="60" y="120"/>
                </a:lnTo>
                <a:lnTo>
                  <a:pt x="0" y="60"/>
                </a:lnTo>
                <a:lnTo>
                  <a:pt x="60" y="0"/>
                </a:lnTo>
              </a:path>
            </a:pathLst>
          </a:custGeom>
          <a:solidFill>
            <a:srgbClr val="FF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5" name="Line 79">
            <a:extLst>
              <a:ext uri="{FF2B5EF4-FFF2-40B4-BE49-F238E27FC236}">
                <a16:creationId xmlns:a16="http://schemas.microsoft.com/office/drawing/2014/main" xmlns="" id="{825D6883-0A50-42E0-8A6F-63C7922ED1B5}"/>
              </a:ext>
            </a:extLst>
          </p:cNvPr>
          <p:cNvSpPr>
            <a:spLocks noChangeShapeType="1"/>
          </p:cNvSpPr>
          <p:nvPr/>
        </p:nvSpPr>
        <p:spPr bwMode="auto">
          <a:xfrm flipV="1">
            <a:off x="7239000" y="4495800"/>
            <a:ext cx="838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105481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1A278180-79AC-405F-BB5F-A7CCA13ECCE6}"/>
              </a:ext>
            </a:extLst>
          </p:cNvPr>
          <p:cNvSpPr>
            <a:spLocks noGrp="1" noChangeArrowheads="1"/>
          </p:cNvSpPr>
          <p:nvPr>
            <p:ph type="title"/>
          </p:nvPr>
        </p:nvSpPr>
        <p:spPr>
          <a:xfrm>
            <a:off x="609600" y="304800"/>
            <a:ext cx="79248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sz="2800" dirty="0"/>
              <a:t> </a:t>
            </a:r>
            <a:r>
              <a:rPr lang="en-GB" altLang="en-US" dirty="0"/>
              <a:t>Chronic Pain Prevalence by Age</a:t>
            </a:r>
            <a:endParaRPr lang="en-GB" altLang="en-US" sz="2800" dirty="0"/>
          </a:p>
        </p:txBody>
      </p:sp>
      <p:sp>
        <p:nvSpPr>
          <p:cNvPr id="64515" name="Rectangle 3">
            <a:extLst>
              <a:ext uri="{FF2B5EF4-FFF2-40B4-BE49-F238E27FC236}">
                <a16:creationId xmlns:a16="http://schemas.microsoft.com/office/drawing/2014/main" xmlns="" id="{8899AF9C-CEF3-41F6-9D73-EEE576702AF2}"/>
              </a:ext>
            </a:extLst>
          </p:cNvPr>
          <p:cNvSpPr>
            <a:spLocks noGrp="1" noChangeArrowheads="1"/>
          </p:cNvSpPr>
          <p:nvPr>
            <p:ph idx="1"/>
          </p:nvPr>
        </p:nvSpPr>
        <p:spPr>
          <a:xfrm>
            <a:off x="179512" y="1676400"/>
            <a:ext cx="8856984" cy="398484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a:buFontTx/>
              <a:buNone/>
            </a:pPr>
            <a:r>
              <a:rPr lang="en-GB" altLang="en-US" b="1" dirty="0"/>
              <a:t>            </a:t>
            </a:r>
            <a:r>
              <a:rPr lang="en-GB" altLang="en-US" sz="3600" dirty="0"/>
              <a:t>Reasons for variability</a:t>
            </a:r>
            <a:r>
              <a:rPr lang="en-GB" altLang="en-US" sz="2400" b="1" dirty="0">
                <a:solidFill>
                  <a:schemeClr val="tx2"/>
                </a:solidFill>
              </a:rPr>
              <a:t>  </a:t>
            </a:r>
            <a:endParaRPr lang="en-GB" altLang="en-US" sz="1600" b="1" dirty="0"/>
          </a:p>
          <a:p>
            <a:pPr>
              <a:buFontTx/>
              <a:buNone/>
            </a:pPr>
            <a:r>
              <a:rPr lang="en-GB" altLang="en-US" sz="1600" b="1" dirty="0"/>
              <a:t>                                           </a:t>
            </a:r>
            <a:endParaRPr lang="en-GB" altLang="en-US" sz="1600" dirty="0"/>
          </a:p>
          <a:p>
            <a:pPr marL="819150" lvl="1">
              <a:buFontTx/>
              <a:buNone/>
            </a:pPr>
            <a:r>
              <a:rPr lang="en-GB" altLang="en-US" dirty="0"/>
              <a:t>   </a:t>
            </a:r>
            <a:r>
              <a:rPr lang="en-GB" altLang="en-US" sz="3200" dirty="0"/>
              <a:t>Sample  frame.              Pain window.</a:t>
            </a:r>
          </a:p>
          <a:p>
            <a:pPr marL="819150" lvl="1">
              <a:buFontTx/>
              <a:buNone/>
            </a:pPr>
            <a:endParaRPr lang="en-GB" altLang="en-US" sz="900" dirty="0"/>
          </a:p>
          <a:p>
            <a:pPr marL="819150" lvl="1">
              <a:buFontTx/>
              <a:buNone/>
            </a:pPr>
            <a:r>
              <a:rPr lang="en-GB" altLang="en-US" sz="3200" dirty="0"/>
              <a:t>  Response rates.             Pain duration.</a:t>
            </a:r>
          </a:p>
          <a:p>
            <a:pPr marL="819150" lvl="1">
              <a:buFontTx/>
              <a:buNone/>
            </a:pPr>
            <a:endParaRPr lang="en-GB" altLang="en-US" sz="900" dirty="0"/>
          </a:p>
          <a:p>
            <a:pPr marL="819150" lvl="1">
              <a:buFontTx/>
              <a:buNone/>
            </a:pPr>
            <a:r>
              <a:rPr lang="en-GB" altLang="en-US" sz="3200" dirty="0"/>
              <a:t>	Method.			   Individual differences.</a:t>
            </a:r>
            <a:endParaRPr lang="en-GB" altLang="en-US" sz="900" dirty="0"/>
          </a:p>
          <a:p>
            <a:pPr marL="819150" lvl="1">
              <a:buFontTx/>
              <a:buNone/>
            </a:pPr>
            <a:r>
              <a:rPr lang="en-GB" altLang="en-US" sz="900" b="1" dirty="0"/>
              <a:t> </a:t>
            </a:r>
          </a:p>
          <a:p>
            <a:pPr marL="819150" lvl="1">
              <a:buFontTx/>
              <a:buNone/>
            </a:pPr>
            <a:r>
              <a:rPr lang="en-GB" altLang="en-US" sz="3200" dirty="0"/>
              <a:t>	  - interview 		</a:t>
            </a:r>
            <a:r>
              <a:rPr lang="en-GB" altLang="en-US" sz="3200" b="1" dirty="0"/>
              <a:t>          Questions asked:</a:t>
            </a:r>
          </a:p>
          <a:p>
            <a:pPr marL="819150" lvl="1">
              <a:buFontTx/>
              <a:buNone/>
            </a:pPr>
            <a:r>
              <a:rPr lang="en-GB" altLang="en-US" sz="3200" dirty="0"/>
              <a:t>	  - postal			   </a:t>
            </a:r>
            <a:r>
              <a:rPr lang="en-GB" altLang="en-US" sz="3200" b="1" dirty="0"/>
              <a:t>- site(s)*</a:t>
            </a:r>
          </a:p>
          <a:p>
            <a:pPr marL="819150" lvl="1">
              <a:buFontTx/>
              <a:buNone/>
            </a:pPr>
            <a:r>
              <a:rPr lang="en-GB" altLang="en-US" sz="3200" dirty="0"/>
              <a:t>	  - telephone                   - severity and impact*</a:t>
            </a:r>
            <a:endParaRPr lang="en-GB" altLang="en-US" dirty="0"/>
          </a:p>
          <a:p>
            <a:pPr marL="819150" lvl="1">
              <a:buFontTx/>
              <a:buNone/>
            </a:pPr>
            <a:r>
              <a:rPr lang="en-GB" altLang="en-US" dirty="0"/>
              <a:t>						</a:t>
            </a:r>
          </a:p>
        </p:txBody>
      </p:sp>
      <p:sp>
        <p:nvSpPr>
          <p:cNvPr id="64516" name="Line 4">
            <a:extLst>
              <a:ext uri="{FF2B5EF4-FFF2-40B4-BE49-F238E27FC236}">
                <a16:creationId xmlns:a16="http://schemas.microsoft.com/office/drawing/2014/main" xmlns="" id="{1774DEC7-2796-4436-86FB-67C616775E96}"/>
              </a:ext>
            </a:extLst>
          </p:cNvPr>
          <p:cNvSpPr>
            <a:spLocks noChangeShapeType="1"/>
          </p:cNvSpPr>
          <p:nvPr/>
        </p:nvSpPr>
        <p:spPr bwMode="auto">
          <a:xfrm>
            <a:off x="1219200" y="2362200"/>
            <a:ext cx="708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867747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767A57-079D-4B83-BF7B-210813FACE40}"/>
              </a:ext>
            </a:extLst>
          </p:cNvPr>
          <p:cNvSpPr/>
          <p:nvPr/>
        </p:nvSpPr>
        <p:spPr>
          <a:xfrm>
            <a:off x="-60325" y="1470025"/>
            <a:ext cx="9264650" cy="585788"/>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8ECB"/>
                </a:solidFill>
                <a:effectLst/>
                <a:uLnTx/>
                <a:uFillTx/>
                <a:latin typeface="Arial" panose="020B0604020202020204" pitchFamily="34" charset="0"/>
                <a:ea typeface="+mn-ea"/>
                <a:cs typeface="Arial" panose="020B0604020202020204" pitchFamily="34" charset="0"/>
              </a:rPr>
              <a:t>DISCLOSURE</a:t>
            </a:r>
            <a:endParaRPr kumimoji="0" lang="en-US" sz="3200" b="0" i="0" u="none" strike="noStrike" kern="1200" cap="none" spc="0" normalizeH="0" baseline="0" noProof="0" dirty="0">
              <a:ln>
                <a:noFill/>
              </a:ln>
              <a:solidFill>
                <a:srgbClr val="008ECB"/>
              </a:solidFill>
              <a:effectLst/>
              <a:uLnTx/>
              <a:uFillTx/>
              <a:latin typeface="Arial" panose="020B0604020202020204" pitchFamily="34" charset="0"/>
              <a:ea typeface="+mn-ea"/>
              <a:cs typeface="Arial" panose="020B0604020202020204" pitchFamily="34" charset="0"/>
            </a:endParaRPr>
          </a:p>
        </p:txBody>
      </p:sp>
      <p:sp>
        <p:nvSpPr>
          <p:cNvPr id="8195" name="Rectangle 7">
            <a:extLst>
              <a:ext uri="{FF2B5EF4-FFF2-40B4-BE49-F238E27FC236}">
                <a16:creationId xmlns:a16="http://schemas.microsoft.com/office/drawing/2014/main" xmlns="" id="{FD964BA6-EE71-43C0-BA1B-C6FCB78AF7AE}"/>
              </a:ext>
            </a:extLst>
          </p:cNvPr>
          <p:cNvSpPr>
            <a:spLocks noChangeArrowheads="1"/>
          </p:cNvSpPr>
          <p:nvPr/>
        </p:nvSpPr>
        <p:spPr bwMode="auto">
          <a:xfrm>
            <a:off x="365125" y="1958975"/>
            <a:ext cx="855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5B9BD5"/>
              </a:solidFill>
              <a:effectLst/>
              <a:uLnTx/>
              <a:uFillTx/>
              <a:latin typeface="Calibri" panose="020F0502020204030204" pitchFamily="34" charset="0"/>
              <a:ea typeface="+mn-ea"/>
              <a:cs typeface="+mn-cs"/>
            </a:endParaRPr>
          </a:p>
        </p:txBody>
      </p:sp>
      <p:sp>
        <p:nvSpPr>
          <p:cNvPr id="8196" name="TextBox 4">
            <a:extLst>
              <a:ext uri="{FF2B5EF4-FFF2-40B4-BE49-F238E27FC236}">
                <a16:creationId xmlns:a16="http://schemas.microsoft.com/office/drawing/2014/main" xmlns="" id="{99B736D1-153A-4945-9750-6C8CF5656E57}"/>
              </a:ext>
            </a:extLst>
          </p:cNvPr>
          <p:cNvSpPr txBox="1">
            <a:spLocks noChangeArrowheads="1"/>
          </p:cNvSpPr>
          <p:nvPr/>
        </p:nvSpPr>
        <p:spPr bwMode="auto">
          <a:xfrm>
            <a:off x="-60325" y="3105150"/>
            <a:ext cx="9264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636C76"/>
                </a:solidFill>
                <a:effectLst/>
                <a:uLnTx/>
                <a:uFillTx/>
                <a:latin typeface="Arial" panose="020B0604020202020204" pitchFamily="34" charset="0"/>
                <a:ea typeface="Calibri Light" panose="020F0302020204030204" pitchFamily="34" charset="0"/>
                <a:cs typeface="Arial" panose="020B0604020202020204" pitchFamily="34" charset="0"/>
              </a:rPr>
              <a:t>I have no relevant commercial relationships to disclose.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156297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nvPr>
        </p:nvGraphicFramePr>
        <p:xfrm>
          <a:off x="485645" y="2765651"/>
          <a:ext cx="6159447" cy="20486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AU" dirty="0"/>
              <a:t>EPIDEMIOLOGY OF PAIN OVER LIFESPAN</a:t>
            </a:r>
          </a:p>
        </p:txBody>
      </p:sp>
      <p:sp>
        <p:nvSpPr>
          <p:cNvPr id="3" name="Content Placeholder 2"/>
          <p:cNvSpPr>
            <a:spLocks noGrp="1"/>
          </p:cNvSpPr>
          <p:nvPr>
            <p:ph sz="half" idx="1"/>
          </p:nvPr>
        </p:nvSpPr>
        <p:spPr>
          <a:xfrm>
            <a:off x="163969" y="931722"/>
            <a:ext cx="6387834" cy="4525963"/>
          </a:xfrm>
        </p:spPr>
        <p:txBody>
          <a:bodyPr/>
          <a:lstStyle/>
          <a:p>
            <a:pPr>
              <a:buFont typeface="Wingdings" panose="05000000000000000000" pitchFamily="2" charset="2"/>
              <a:buChar char="§"/>
            </a:pPr>
            <a:endParaRPr lang="en-AU" sz="2000" dirty="0"/>
          </a:p>
          <a:p>
            <a:pPr>
              <a:buFont typeface="Wingdings" panose="05000000000000000000" pitchFamily="2" charset="2"/>
              <a:buChar char="§"/>
            </a:pPr>
            <a:r>
              <a:rPr lang="en-AU" sz="2000" dirty="0"/>
              <a:t>But lifespan prevalence varies across body regions</a:t>
            </a:r>
          </a:p>
          <a:p>
            <a:pPr marL="0" indent="0">
              <a:buNone/>
            </a:pPr>
            <a:endParaRPr lang="en-US" sz="2000" dirty="0"/>
          </a:p>
        </p:txBody>
      </p:sp>
      <p:sp>
        <p:nvSpPr>
          <p:cNvPr id="8" name="Rectangle 7"/>
          <p:cNvSpPr/>
          <p:nvPr/>
        </p:nvSpPr>
        <p:spPr>
          <a:xfrm>
            <a:off x="999993" y="2833949"/>
            <a:ext cx="1531085" cy="203896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9" name="Rectangle 8"/>
          <p:cNvSpPr/>
          <p:nvPr/>
        </p:nvSpPr>
        <p:spPr>
          <a:xfrm>
            <a:off x="2583330" y="2832110"/>
            <a:ext cx="1557915" cy="20408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10" name="Rectangle 9"/>
          <p:cNvSpPr/>
          <p:nvPr/>
        </p:nvSpPr>
        <p:spPr>
          <a:xfrm>
            <a:off x="4189462" y="2833448"/>
            <a:ext cx="2317773" cy="203946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11" name="Rectangle 10"/>
          <p:cNvSpPr/>
          <p:nvPr/>
        </p:nvSpPr>
        <p:spPr>
          <a:xfrm>
            <a:off x="1548235" y="6168036"/>
            <a:ext cx="7564507" cy="461665"/>
          </a:xfrm>
          <a:prstGeom prst="rect">
            <a:avLst/>
          </a:prstGeom>
          <a:solidFill>
            <a:schemeClr val="bg1">
              <a:lumMod val="85000"/>
            </a:schemeClr>
          </a:solidFill>
        </p:spPr>
        <p:txBody>
          <a:bodyPr wrap="none">
            <a:spAutoFit/>
          </a:bodyPr>
          <a:lstStyle/>
          <a:p>
            <a:pPr algn="r"/>
            <a:r>
              <a:rPr lang="en-AU" sz="1200" dirty="0" err="1"/>
              <a:t>Fayaz</a:t>
            </a:r>
            <a:r>
              <a:rPr lang="en-AU" sz="1200" dirty="0"/>
              <a:t> (2016) Systematic review &amp; meta-analysis UK, </a:t>
            </a:r>
            <a:r>
              <a:rPr lang="en-AU" sz="1200" i="1" dirty="0"/>
              <a:t>BMJ Open, </a:t>
            </a:r>
            <a:r>
              <a:rPr lang="en-AU" sz="1200" dirty="0"/>
              <a:t>6:e010364; Johannes et al (2010), J Pain;11:1230-1239</a:t>
            </a:r>
          </a:p>
          <a:p>
            <a:pPr algn="r"/>
            <a:r>
              <a:rPr lang="en-AU" sz="1200" dirty="0" err="1"/>
              <a:t>Urwin</a:t>
            </a:r>
            <a:r>
              <a:rPr lang="en-AU" sz="1200" dirty="0"/>
              <a:t> et al. (1998) </a:t>
            </a:r>
            <a:r>
              <a:rPr lang="en-AU" sz="1200" i="1" dirty="0"/>
              <a:t>Ann Rheum Dis</a:t>
            </a:r>
            <a:r>
              <a:rPr lang="en-AU" sz="1200" dirty="0"/>
              <a:t>;57:649–655; Dionne (2006), </a:t>
            </a:r>
            <a:r>
              <a:rPr lang="en-US" sz="1200" i="1" dirty="0"/>
              <a:t>Age and Ageing</a:t>
            </a:r>
            <a:r>
              <a:rPr lang="en-US" sz="1200" dirty="0"/>
              <a:t>; </a:t>
            </a:r>
            <a:r>
              <a:rPr lang="en-US" sz="1200" b="1" dirty="0"/>
              <a:t>35: </a:t>
            </a:r>
            <a:r>
              <a:rPr lang="en-US" sz="1200" dirty="0"/>
              <a:t>229–234</a:t>
            </a:r>
            <a:endParaRPr lang="en-AU" sz="1200" dirty="0"/>
          </a:p>
        </p:txBody>
      </p:sp>
      <p:sp>
        <p:nvSpPr>
          <p:cNvPr id="13" name="Rectangle 12"/>
          <p:cNvSpPr/>
          <p:nvPr/>
        </p:nvSpPr>
        <p:spPr>
          <a:xfrm>
            <a:off x="6645092" y="3135320"/>
            <a:ext cx="2394751" cy="1077218"/>
          </a:xfrm>
          <a:prstGeom prst="rect">
            <a:avLst/>
          </a:prstGeom>
        </p:spPr>
        <p:txBody>
          <a:bodyPr wrap="square">
            <a:spAutoFit/>
          </a:bodyPr>
          <a:lstStyle/>
          <a:p>
            <a:pPr algn="ctr"/>
            <a:r>
              <a:rPr lang="en-AU" sz="1600" dirty="0"/>
              <a:t>Postal Health Assessment Survey of UK General Practice patients </a:t>
            </a:r>
          </a:p>
          <a:p>
            <a:pPr algn="ctr"/>
            <a:r>
              <a:rPr lang="en-AU" sz="1600" dirty="0"/>
              <a:t>(n = 5,752)</a:t>
            </a:r>
            <a:r>
              <a:rPr lang="en-AU" sz="1200" dirty="0"/>
              <a:t>(</a:t>
            </a:r>
            <a:r>
              <a:rPr lang="en-AU" sz="1200" dirty="0" err="1"/>
              <a:t>Urwin</a:t>
            </a:r>
            <a:r>
              <a:rPr lang="en-AU" sz="1200" dirty="0"/>
              <a:t>, 1998)</a:t>
            </a:r>
          </a:p>
        </p:txBody>
      </p:sp>
      <p:pic>
        <p:nvPicPr>
          <p:cNvPr id="17" name="Picture 16"/>
          <p:cNvPicPr>
            <a:picLocks noChangeAspect="1"/>
          </p:cNvPicPr>
          <p:nvPr/>
        </p:nvPicPr>
        <p:blipFill rotWithShape="1">
          <a:blip r:embed="rId4"/>
          <a:srcRect r="3391" b="32679"/>
          <a:stretch/>
        </p:blipFill>
        <p:spPr>
          <a:xfrm>
            <a:off x="1897493" y="4957806"/>
            <a:ext cx="3053221" cy="1145037"/>
          </a:xfrm>
          <a:prstGeom prst="rect">
            <a:avLst/>
          </a:prstGeom>
        </p:spPr>
      </p:pic>
      <p:sp>
        <p:nvSpPr>
          <p:cNvPr id="18" name="TextBox 17"/>
          <p:cNvSpPr txBox="1"/>
          <p:nvPr/>
        </p:nvSpPr>
        <p:spPr>
          <a:xfrm>
            <a:off x="1830362" y="6873687"/>
            <a:ext cx="184731" cy="307777"/>
          </a:xfrm>
          <a:prstGeom prst="rect">
            <a:avLst/>
          </a:prstGeom>
          <a:noFill/>
        </p:spPr>
        <p:txBody>
          <a:bodyPr wrap="none" rtlCol="0">
            <a:spAutoFit/>
          </a:bodyPr>
          <a:lstStyle/>
          <a:p>
            <a:endParaRPr lang="en-AU" sz="1400" dirty="0"/>
          </a:p>
        </p:txBody>
      </p:sp>
      <p:sp>
        <p:nvSpPr>
          <p:cNvPr id="19" name="Rectangle 18"/>
          <p:cNvSpPr/>
          <p:nvPr/>
        </p:nvSpPr>
        <p:spPr>
          <a:xfrm>
            <a:off x="4886784" y="5266490"/>
            <a:ext cx="3240901" cy="584775"/>
          </a:xfrm>
          <a:prstGeom prst="rect">
            <a:avLst/>
          </a:prstGeom>
        </p:spPr>
        <p:txBody>
          <a:bodyPr wrap="square">
            <a:spAutoFit/>
          </a:bodyPr>
          <a:lstStyle/>
          <a:p>
            <a:pPr algn="ctr"/>
            <a:r>
              <a:rPr lang="en-AU" sz="1600" dirty="0"/>
              <a:t>Systematic review &amp; meta-analysis </a:t>
            </a:r>
          </a:p>
          <a:p>
            <a:pPr algn="ctr"/>
            <a:r>
              <a:rPr lang="en-AU" sz="1600" dirty="0"/>
              <a:t>of back pain and age </a:t>
            </a:r>
            <a:r>
              <a:rPr lang="en-AU" sz="1200" dirty="0"/>
              <a:t>(Dionne, 2006)</a:t>
            </a:r>
            <a:endParaRPr lang="en-AU" sz="1600" dirty="0"/>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flipH="1">
            <a:off x="428805" y="1724833"/>
            <a:ext cx="5657556" cy="1092661"/>
          </a:xfrm>
          <a:prstGeom prst="rect">
            <a:avLst/>
          </a:prstGeom>
        </p:spPr>
      </p:pic>
      <p:sp>
        <p:nvSpPr>
          <p:cNvPr id="23" name="Oval 22"/>
          <p:cNvSpPr/>
          <p:nvPr/>
        </p:nvSpPr>
        <p:spPr>
          <a:xfrm>
            <a:off x="1835093" y="2212104"/>
            <a:ext cx="180000" cy="18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Oval 23"/>
          <p:cNvSpPr/>
          <p:nvPr/>
        </p:nvSpPr>
        <p:spPr>
          <a:xfrm>
            <a:off x="1897493" y="2442907"/>
            <a:ext cx="180000" cy="18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Oval 24"/>
          <p:cNvSpPr/>
          <p:nvPr/>
        </p:nvSpPr>
        <p:spPr>
          <a:xfrm>
            <a:off x="2889136" y="2032104"/>
            <a:ext cx="180000" cy="6108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Oval 25"/>
          <p:cNvSpPr/>
          <p:nvPr/>
        </p:nvSpPr>
        <p:spPr>
          <a:xfrm>
            <a:off x="3069136" y="2150214"/>
            <a:ext cx="811643" cy="24063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27" name="Oval 26"/>
          <p:cNvSpPr/>
          <p:nvPr/>
        </p:nvSpPr>
        <p:spPr>
          <a:xfrm>
            <a:off x="4037245" y="2186952"/>
            <a:ext cx="180000" cy="18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28" name="Oval 27"/>
          <p:cNvSpPr/>
          <p:nvPr/>
        </p:nvSpPr>
        <p:spPr>
          <a:xfrm>
            <a:off x="4009462" y="2469638"/>
            <a:ext cx="180000" cy="18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29" name="Oval 28"/>
          <p:cNvSpPr/>
          <p:nvPr/>
        </p:nvSpPr>
        <p:spPr>
          <a:xfrm>
            <a:off x="4738102" y="2484016"/>
            <a:ext cx="180000" cy="18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30" name="Oval 29"/>
          <p:cNvSpPr/>
          <p:nvPr/>
        </p:nvSpPr>
        <p:spPr>
          <a:xfrm>
            <a:off x="5439467" y="2502107"/>
            <a:ext cx="180000" cy="18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31" name="Rectangle 30"/>
          <p:cNvSpPr/>
          <p:nvPr/>
        </p:nvSpPr>
        <p:spPr>
          <a:xfrm>
            <a:off x="1638300" y="4986775"/>
            <a:ext cx="6489386" cy="111606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32104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8" grpId="0" animBg="1"/>
      <p:bldP spid="9" grpId="0" animBg="1"/>
      <p:bldP spid="10" grpId="0" animBg="1"/>
      <p:bldP spid="13" grpId="0"/>
      <p:bldP spid="19" grpId="0"/>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5974"/>
            <a:ext cx="9144000" cy="13020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a:t>CHRONIC WIDESPREAD PAIN (WSP)</a:t>
            </a:r>
          </a:p>
        </p:txBody>
      </p:sp>
      <p:sp>
        <p:nvSpPr>
          <p:cNvPr id="17" name="Content Placeholder 16"/>
          <p:cNvSpPr>
            <a:spLocks noGrp="1"/>
          </p:cNvSpPr>
          <p:nvPr>
            <p:ph sz="half" idx="1"/>
          </p:nvPr>
        </p:nvSpPr>
        <p:spPr>
          <a:xfrm>
            <a:off x="367178" y="790556"/>
            <a:ext cx="8319621" cy="777061"/>
          </a:xfrm>
        </p:spPr>
        <p:txBody>
          <a:bodyPr/>
          <a:lstStyle/>
          <a:p>
            <a:r>
              <a:rPr lang="en-AU" sz="1400" b="1" dirty="0"/>
              <a:t>American College of Rheumatology Definition of WSP: </a:t>
            </a:r>
            <a:r>
              <a:rPr lang="en-AU" sz="1400" dirty="0"/>
              <a:t>Pain for </a:t>
            </a:r>
            <a:r>
              <a:rPr lang="en-AU" sz="1400" u="sng" dirty="0"/>
              <a:t>&gt;</a:t>
            </a:r>
            <a:r>
              <a:rPr lang="en-AU" sz="1400" dirty="0"/>
              <a:t>3m located axially (cervical/thoracic spine, anterior chest, low back), above/below waist, L/R side of body)</a:t>
            </a:r>
          </a:p>
          <a:p>
            <a:r>
              <a:rPr lang="en-AU" sz="1400" dirty="0"/>
              <a:t>More common in women, increases to age 40-50 with further increase/plateaus into older age.</a:t>
            </a:r>
          </a:p>
        </p:txBody>
      </p:sp>
      <p:pic>
        <p:nvPicPr>
          <p:cNvPr id="7" name="Picture 6"/>
          <p:cNvPicPr>
            <a:picLocks noChangeAspect="1"/>
          </p:cNvPicPr>
          <p:nvPr/>
        </p:nvPicPr>
        <p:blipFill rotWithShape="1">
          <a:blip r:embed="rId2"/>
          <a:srcRect b="-269"/>
          <a:stretch/>
        </p:blipFill>
        <p:spPr>
          <a:xfrm>
            <a:off x="454723" y="1755757"/>
            <a:ext cx="8144532" cy="4743219"/>
          </a:xfrm>
          <a:prstGeom prst="rect">
            <a:avLst/>
          </a:prstGeom>
        </p:spPr>
      </p:pic>
      <p:sp>
        <p:nvSpPr>
          <p:cNvPr id="8" name="TextBox 7"/>
          <p:cNvSpPr txBox="1"/>
          <p:nvPr/>
        </p:nvSpPr>
        <p:spPr>
          <a:xfrm>
            <a:off x="4845643" y="6543311"/>
            <a:ext cx="4343240" cy="276999"/>
          </a:xfrm>
          <a:prstGeom prst="rect">
            <a:avLst/>
          </a:prstGeom>
          <a:noFill/>
        </p:spPr>
        <p:txBody>
          <a:bodyPr wrap="none" rtlCol="0">
            <a:spAutoFit/>
          </a:bodyPr>
          <a:lstStyle/>
          <a:p>
            <a:r>
              <a:rPr lang="en-AU" sz="1200" dirty="0"/>
              <a:t>Mansfield (2016) Systematic </a:t>
            </a:r>
            <a:r>
              <a:rPr lang="en-AU" sz="1200" dirty="0" err="1"/>
              <a:t>rvw</a:t>
            </a:r>
            <a:r>
              <a:rPr lang="en-AU" sz="1200" dirty="0"/>
              <a:t> &amp; meta-analysis, </a:t>
            </a:r>
            <a:r>
              <a:rPr lang="en-AU" sz="1200" i="1" dirty="0"/>
              <a:t>Pain</a:t>
            </a:r>
            <a:r>
              <a:rPr lang="en-AU" sz="1200" dirty="0"/>
              <a:t>, 157: 55-64</a:t>
            </a:r>
          </a:p>
        </p:txBody>
      </p:sp>
      <p:sp>
        <p:nvSpPr>
          <p:cNvPr id="9" name="TextBox 8"/>
          <p:cNvSpPr txBox="1"/>
          <p:nvPr/>
        </p:nvSpPr>
        <p:spPr>
          <a:xfrm>
            <a:off x="1955234" y="2023626"/>
            <a:ext cx="926087" cy="369332"/>
          </a:xfrm>
          <a:prstGeom prst="rect">
            <a:avLst/>
          </a:prstGeom>
          <a:noFill/>
        </p:spPr>
        <p:txBody>
          <a:bodyPr wrap="none" rtlCol="0">
            <a:spAutoFit/>
          </a:bodyPr>
          <a:lstStyle/>
          <a:p>
            <a:r>
              <a:rPr lang="en-AU" dirty="0">
                <a:solidFill>
                  <a:schemeClr val="tx2"/>
                </a:solidFill>
              </a:rPr>
              <a:t>Sweden</a:t>
            </a:r>
          </a:p>
        </p:txBody>
      </p:sp>
      <p:sp>
        <p:nvSpPr>
          <p:cNvPr id="10" name="TextBox 9"/>
          <p:cNvSpPr txBox="1"/>
          <p:nvPr/>
        </p:nvSpPr>
        <p:spPr>
          <a:xfrm>
            <a:off x="4929207" y="1976519"/>
            <a:ext cx="686470" cy="369332"/>
          </a:xfrm>
          <a:prstGeom prst="rect">
            <a:avLst/>
          </a:prstGeom>
          <a:noFill/>
        </p:spPr>
        <p:txBody>
          <a:bodyPr wrap="none" rtlCol="0">
            <a:spAutoFit/>
          </a:bodyPr>
          <a:lstStyle/>
          <a:p>
            <a:r>
              <a:rPr lang="en-AU" dirty="0">
                <a:solidFill>
                  <a:schemeClr val="tx2"/>
                </a:solidFill>
              </a:rPr>
              <a:t>Israel</a:t>
            </a:r>
          </a:p>
        </p:txBody>
      </p:sp>
      <p:sp>
        <p:nvSpPr>
          <p:cNvPr id="11" name="TextBox 10"/>
          <p:cNvSpPr txBox="1"/>
          <p:nvPr/>
        </p:nvSpPr>
        <p:spPr>
          <a:xfrm>
            <a:off x="7155256" y="1976519"/>
            <a:ext cx="1380699" cy="369332"/>
          </a:xfrm>
          <a:prstGeom prst="rect">
            <a:avLst/>
          </a:prstGeom>
          <a:noFill/>
        </p:spPr>
        <p:txBody>
          <a:bodyPr wrap="none" rtlCol="0">
            <a:spAutoFit/>
          </a:bodyPr>
          <a:lstStyle/>
          <a:p>
            <a:r>
              <a:rPr lang="en-AU" dirty="0">
                <a:solidFill>
                  <a:schemeClr val="tx2"/>
                </a:solidFill>
              </a:rPr>
              <a:t>Cheshire, UK</a:t>
            </a:r>
          </a:p>
        </p:txBody>
      </p:sp>
      <p:sp>
        <p:nvSpPr>
          <p:cNvPr id="12" name="TextBox 11"/>
          <p:cNvSpPr txBox="1"/>
          <p:nvPr/>
        </p:nvSpPr>
        <p:spPr>
          <a:xfrm>
            <a:off x="1291815" y="4295976"/>
            <a:ext cx="1326838" cy="369332"/>
          </a:xfrm>
          <a:prstGeom prst="rect">
            <a:avLst/>
          </a:prstGeom>
          <a:noFill/>
        </p:spPr>
        <p:txBody>
          <a:bodyPr wrap="none" rtlCol="0">
            <a:spAutoFit/>
          </a:bodyPr>
          <a:lstStyle/>
          <a:p>
            <a:r>
              <a:rPr lang="en-AU" dirty="0">
                <a:solidFill>
                  <a:schemeClr val="tx2"/>
                </a:solidFill>
              </a:rPr>
              <a:t>South Korea</a:t>
            </a:r>
          </a:p>
        </p:txBody>
      </p:sp>
      <p:sp>
        <p:nvSpPr>
          <p:cNvPr id="13" name="TextBox 12"/>
          <p:cNvSpPr txBox="1"/>
          <p:nvPr/>
        </p:nvSpPr>
        <p:spPr>
          <a:xfrm>
            <a:off x="4960665" y="4248869"/>
            <a:ext cx="774571" cy="369332"/>
          </a:xfrm>
          <a:prstGeom prst="rect">
            <a:avLst/>
          </a:prstGeom>
          <a:noFill/>
        </p:spPr>
        <p:txBody>
          <a:bodyPr wrap="none" rtlCol="0">
            <a:spAutoFit/>
          </a:bodyPr>
          <a:lstStyle/>
          <a:p>
            <a:r>
              <a:rPr lang="en-AU" dirty="0">
                <a:solidFill>
                  <a:schemeClr val="tx2"/>
                </a:solidFill>
              </a:rPr>
              <a:t>Russia</a:t>
            </a:r>
          </a:p>
        </p:txBody>
      </p:sp>
      <p:sp>
        <p:nvSpPr>
          <p:cNvPr id="14" name="TextBox 13"/>
          <p:cNvSpPr txBox="1"/>
          <p:nvPr/>
        </p:nvSpPr>
        <p:spPr>
          <a:xfrm>
            <a:off x="7140701" y="4248869"/>
            <a:ext cx="1395254" cy="369332"/>
          </a:xfrm>
          <a:prstGeom prst="rect">
            <a:avLst/>
          </a:prstGeom>
          <a:noFill/>
        </p:spPr>
        <p:txBody>
          <a:bodyPr wrap="none" rtlCol="0">
            <a:spAutoFit/>
          </a:bodyPr>
          <a:lstStyle/>
          <a:p>
            <a:r>
              <a:rPr lang="en-AU" dirty="0">
                <a:solidFill>
                  <a:schemeClr val="tx2"/>
                </a:solidFill>
              </a:rPr>
              <a:t>Wichita, USA</a:t>
            </a:r>
          </a:p>
        </p:txBody>
      </p:sp>
      <p:sp>
        <p:nvSpPr>
          <p:cNvPr id="4" name="Rectangle 3"/>
          <p:cNvSpPr/>
          <p:nvPr/>
        </p:nvSpPr>
        <p:spPr>
          <a:xfrm>
            <a:off x="457200" y="6604411"/>
            <a:ext cx="3427379" cy="307777"/>
          </a:xfrm>
          <a:prstGeom prst="rect">
            <a:avLst/>
          </a:prstGeom>
        </p:spPr>
        <p:txBody>
          <a:bodyPr wrap="square">
            <a:spAutoFit/>
          </a:bodyPr>
          <a:lstStyle/>
          <a:p>
            <a:r>
              <a:rPr lang="en-AU" sz="1400" b="1" dirty="0"/>
              <a:t>Pooled prevalence: </a:t>
            </a:r>
            <a:r>
              <a:rPr lang="en-AU" sz="1400" dirty="0"/>
              <a:t>10.6% (95% CI: 8.6-12.9)</a:t>
            </a:r>
          </a:p>
        </p:txBody>
      </p:sp>
      <p:sp>
        <p:nvSpPr>
          <p:cNvPr id="5" name="Rounded Rectangle 4"/>
          <p:cNvSpPr/>
          <p:nvPr/>
        </p:nvSpPr>
        <p:spPr>
          <a:xfrm>
            <a:off x="124239" y="1605307"/>
            <a:ext cx="8895522" cy="4961414"/>
          </a:xfrm>
          <a:prstGeom prst="roundRect">
            <a:avLst/>
          </a:prstGeom>
          <a:noFill/>
          <a:ln w="38100">
            <a:solidFill>
              <a:srgbClr val="FF00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1769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a:extLst>
              <a:ext uri="{FF2B5EF4-FFF2-40B4-BE49-F238E27FC236}">
                <a16:creationId xmlns:a16="http://schemas.microsoft.com/office/drawing/2014/main" xmlns="" id="{78E85673-8B1C-4D0D-A577-5FC3179641E7}"/>
              </a:ext>
            </a:extLst>
          </p:cNvPr>
          <p:cNvSpPr>
            <a:spLocks noGrp="1" noChangeArrowheads="1"/>
          </p:cNvSpPr>
          <p:nvPr>
            <p:ph type="title"/>
          </p:nvPr>
        </p:nvSpPr>
        <p:spPr>
          <a:xfrm>
            <a:off x="846138" y="381000"/>
            <a:ext cx="7383462" cy="685800"/>
          </a:xfrm>
          <a:noFill/>
        </p:spPr>
        <p:txBody>
          <a:bodyPr lIns="92075" tIns="46038" rIns="92075" bIns="46038"/>
          <a:lstStyle/>
          <a:p>
            <a:r>
              <a:rPr lang="en-GB" altLang="en-US" sz="4000" b="1"/>
              <a:t>Prevalence of Cardiac Pain</a:t>
            </a:r>
            <a:endParaRPr lang="en-GB" altLang="en-US" sz="4000"/>
          </a:p>
        </p:txBody>
      </p:sp>
      <p:sp>
        <p:nvSpPr>
          <p:cNvPr id="71683" name="Line 1027">
            <a:extLst>
              <a:ext uri="{FF2B5EF4-FFF2-40B4-BE49-F238E27FC236}">
                <a16:creationId xmlns:a16="http://schemas.microsoft.com/office/drawing/2014/main" xmlns="" id="{40E44599-BDEA-4666-8C7C-2B86C801B4B1}"/>
              </a:ext>
            </a:extLst>
          </p:cNvPr>
          <p:cNvSpPr>
            <a:spLocks noChangeShapeType="1"/>
          </p:cNvSpPr>
          <p:nvPr/>
        </p:nvSpPr>
        <p:spPr bwMode="auto">
          <a:xfrm>
            <a:off x="2617788" y="5583238"/>
            <a:ext cx="92075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Line 1028">
            <a:extLst>
              <a:ext uri="{FF2B5EF4-FFF2-40B4-BE49-F238E27FC236}">
                <a16:creationId xmlns:a16="http://schemas.microsoft.com/office/drawing/2014/main" xmlns="" id="{025A5B0A-6E97-4C4A-9D16-6F13ED44B24A}"/>
              </a:ext>
            </a:extLst>
          </p:cNvPr>
          <p:cNvSpPr>
            <a:spLocks noChangeShapeType="1"/>
          </p:cNvSpPr>
          <p:nvPr/>
        </p:nvSpPr>
        <p:spPr bwMode="auto">
          <a:xfrm>
            <a:off x="1698625" y="5583238"/>
            <a:ext cx="6443663"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5" name="Line 1029">
            <a:extLst>
              <a:ext uri="{FF2B5EF4-FFF2-40B4-BE49-F238E27FC236}">
                <a16:creationId xmlns:a16="http://schemas.microsoft.com/office/drawing/2014/main" xmlns="" id="{31242909-E5EE-4AEA-A666-43F95EF9BBBA}"/>
              </a:ext>
            </a:extLst>
          </p:cNvPr>
          <p:cNvSpPr>
            <a:spLocks noChangeShapeType="1"/>
          </p:cNvSpPr>
          <p:nvPr/>
        </p:nvSpPr>
        <p:spPr bwMode="auto">
          <a:xfrm>
            <a:off x="1698625"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6" name="Line 1030">
            <a:extLst>
              <a:ext uri="{FF2B5EF4-FFF2-40B4-BE49-F238E27FC236}">
                <a16:creationId xmlns:a16="http://schemas.microsoft.com/office/drawing/2014/main" xmlns="" id="{0A1010AD-C00F-4653-A47D-4402F9BFD31B}"/>
              </a:ext>
            </a:extLst>
          </p:cNvPr>
          <p:cNvSpPr>
            <a:spLocks noChangeShapeType="1"/>
          </p:cNvSpPr>
          <p:nvPr/>
        </p:nvSpPr>
        <p:spPr bwMode="auto">
          <a:xfrm>
            <a:off x="2617788"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7" name="Line 1031">
            <a:extLst>
              <a:ext uri="{FF2B5EF4-FFF2-40B4-BE49-F238E27FC236}">
                <a16:creationId xmlns:a16="http://schemas.microsoft.com/office/drawing/2014/main" xmlns="" id="{9D1711E8-FBAB-4246-AB19-78F6C466E5C6}"/>
              </a:ext>
            </a:extLst>
          </p:cNvPr>
          <p:cNvSpPr>
            <a:spLocks noChangeShapeType="1"/>
          </p:cNvSpPr>
          <p:nvPr/>
        </p:nvSpPr>
        <p:spPr bwMode="auto">
          <a:xfrm>
            <a:off x="3538538"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Line 1032">
            <a:extLst>
              <a:ext uri="{FF2B5EF4-FFF2-40B4-BE49-F238E27FC236}">
                <a16:creationId xmlns:a16="http://schemas.microsoft.com/office/drawing/2014/main" xmlns="" id="{8C2D5E3F-648E-4500-80FA-5E46208CAD6E}"/>
              </a:ext>
            </a:extLst>
          </p:cNvPr>
          <p:cNvSpPr>
            <a:spLocks noChangeShapeType="1"/>
          </p:cNvSpPr>
          <p:nvPr/>
        </p:nvSpPr>
        <p:spPr bwMode="auto">
          <a:xfrm>
            <a:off x="445770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9" name="Line 1033">
            <a:extLst>
              <a:ext uri="{FF2B5EF4-FFF2-40B4-BE49-F238E27FC236}">
                <a16:creationId xmlns:a16="http://schemas.microsoft.com/office/drawing/2014/main" xmlns="" id="{ABF7FF2C-B67A-48AD-8888-D36E4AC715C2}"/>
              </a:ext>
            </a:extLst>
          </p:cNvPr>
          <p:cNvSpPr>
            <a:spLocks noChangeShapeType="1"/>
          </p:cNvSpPr>
          <p:nvPr/>
        </p:nvSpPr>
        <p:spPr bwMode="auto">
          <a:xfrm>
            <a:off x="537845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Line 1034">
            <a:extLst>
              <a:ext uri="{FF2B5EF4-FFF2-40B4-BE49-F238E27FC236}">
                <a16:creationId xmlns:a16="http://schemas.microsoft.com/office/drawing/2014/main" xmlns="" id="{A1159AC2-771E-4A11-BDB8-F57D78058B97}"/>
              </a:ext>
            </a:extLst>
          </p:cNvPr>
          <p:cNvSpPr>
            <a:spLocks noChangeShapeType="1"/>
          </p:cNvSpPr>
          <p:nvPr/>
        </p:nvSpPr>
        <p:spPr bwMode="auto">
          <a:xfrm>
            <a:off x="629920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1" name="Line 1035">
            <a:extLst>
              <a:ext uri="{FF2B5EF4-FFF2-40B4-BE49-F238E27FC236}">
                <a16:creationId xmlns:a16="http://schemas.microsoft.com/office/drawing/2014/main" xmlns="" id="{087B8B3C-C520-4B6E-877F-C995DFA9DE74}"/>
              </a:ext>
            </a:extLst>
          </p:cNvPr>
          <p:cNvSpPr>
            <a:spLocks noChangeShapeType="1"/>
          </p:cNvSpPr>
          <p:nvPr/>
        </p:nvSpPr>
        <p:spPr bwMode="auto">
          <a:xfrm>
            <a:off x="7218363"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2" name="Line 1036">
            <a:extLst>
              <a:ext uri="{FF2B5EF4-FFF2-40B4-BE49-F238E27FC236}">
                <a16:creationId xmlns:a16="http://schemas.microsoft.com/office/drawing/2014/main" xmlns="" id="{BE5B1CF0-7D7E-4F57-BCCB-EC643B8E751F}"/>
              </a:ext>
            </a:extLst>
          </p:cNvPr>
          <p:cNvSpPr>
            <a:spLocks noChangeShapeType="1"/>
          </p:cNvSpPr>
          <p:nvPr/>
        </p:nvSpPr>
        <p:spPr bwMode="auto">
          <a:xfrm>
            <a:off x="8139113"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3" name="Line 1037">
            <a:extLst>
              <a:ext uri="{FF2B5EF4-FFF2-40B4-BE49-F238E27FC236}">
                <a16:creationId xmlns:a16="http://schemas.microsoft.com/office/drawing/2014/main" xmlns="" id="{454305C6-7A52-4CA9-841E-A336A5E96BEE}"/>
              </a:ext>
            </a:extLst>
          </p:cNvPr>
          <p:cNvSpPr>
            <a:spLocks noChangeShapeType="1"/>
          </p:cNvSpPr>
          <p:nvPr/>
        </p:nvSpPr>
        <p:spPr bwMode="auto">
          <a:xfrm flipV="1">
            <a:off x="1698625" y="1781175"/>
            <a:ext cx="0" cy="3802063"/>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4" name="Line 1038">
            <a:extLst>
              <a:ext uri="{FF2B5EF4-FFF2-40B4-BE49-F238E27FC236}">
                <a16:creationId xmlns:a16="http://schemas.microsoft.com/office/drawing/2014/main" xmlns="" id="{0E271280-1DBC-4A1D-9B53-930BDA33EF65}"/>
              </a:ext>
            </a:extLst>
          </p:cNvPr>
          <p:cNvSpPr>
            <a:spLocks noChangeShapeType="1"/>
          </p:cNvSpPr>
          <p:nvPr/>
        </p:nvSpPr>
        <p:spPr bwMode="auto">
          <a:xfrm flipH="1">
            <a:off x="1593850" y="5583238"/>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5" name="Rectangle 1039">
            <a:extLst>
              <a:ext uri="{FF2B5EF4-FFF2-40B4-BE49-F238E27FC236}">
                <a16:creationId xmlns:a16="http://schemas.microsoft.com/office/drawing/2014/main" xmlns="" id="{476BA9AB-841E-4793-96CC-A0424F889F0A}"/>
              </a:ext>
            </a:extLst>
          </p:cNvPr>
          <p:cNvSpPr>
            <a:spLocks noChangeArrowheads="1"/>
          </p:cNvSpPr>
          <p:nvPr/>
        </p:nvSpPr>
        <p:spPr bwMode="auto">
          <a:xfrm>
            <a:off x="1320800" y="5381625"/>
            <a:ext cx="3175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0</a:t>
            </a:r>
          </a:p>
        </p:txBody>
      </p:sp>
      <p:sp>
        <p:nvSpPr>
          <p:cNvPr id="71696" name="Line 1040">
            <a:extLst>
              <a:ext uri="{FF2B5EF4-FFF2-40B4-BE49-F238E27FC236}">
                <a16:creationId xmlns:a16="http://schemas.microsoft.com/office/drawing/2014/main" xmlns="" id="{874EC276-7956-4D78-9105-C2647D2A9EA0}"/>
              </a:ext>
            </a:extLst>
          </p:cNvPr>
          <p:cNvSpPr>
            <a:spLocks noChangeShapeType="1"/>
          </p:cNvSpPr>
          <p:nvPr/>
        </p:nvSpPr>
        <p:spPr bwMode="auto">
          <a:xfrm flipH="1">
            <a:off x="1593850" y="4632325"/>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7" name="Rectangle 1041">
            <a:extLst>
              <a:ext uri="{FF2B5EF4-FFF2-40B4-BE49-F238E27FC236}">
                <a16:creationId xmlns:a16="http://schemas.microsoft.com/office/drawing/2014/main" xmlns="" id="{8913B08C-D8D1-42C3-A801-91E442A547CE}"/>
              </a:ext>
            </a:extLst>
          </p:cNvPr>
          <p:cNvSpPr>
            <a:spLocks noChangeArrowheads="1"/>
          </p:cNvSpPr>
          <p:nvPr/>
        </p:nvSpPr>
        <p:spPr bwMode="auto">
          <a:xfrm>
            <a:off x="1187450" y="4430713"/>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10</a:t>
            </a:r>
          </a:p>
        </p:txBody>
      </p:sp>
      <p:sp>
        <p:nvSpPr>
          <p:cNvPr id="71698" name="Line 1042">
            <a:extLst>
              <a:ext uri="{FF2B5EF4-FFF2-40B4-BE49-F238E27FC236}">
                <a16:creationId xmlns:a16="http://schemas.microsoft.com/office/drawing/2014/main" xmlns="" id="{A8633842-6009-4A2C-BB06-00DD91E972A2}"/>
              </a:ext>
            </a:extLst>
          </p:cNvPr>
          <p:cNvSpPr>
            <a:spLocks noChangeShapeType="1"/>
          </p:cNvSpPr>
          <p:nvPr/>
        </p:nvSpPr>
        <p:spPr bwMode="auto">
          <a:xfrm flipH="1">
            <a:off x="1593850" y="3681413"/>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9" name="Rectangle 1043">
            <a:extLst>
              <a:ext uri="{FF2B5EF4-FFF2-40B4-BE49-F238E27FC236}">
                <a16:creationId xmlns:a16="http://schemas.microsoft.com/office/drawing/2014/main" xmlns="" id="{25DC139A-6030-460A-98CD-6F241B3444B8}"/>
              </a:ext>
            </a:extLst>
          </p:cNvPr>
          <p:cNvSpPr>
            <a:spLocks noChangeArrowheads="1"/>
          </p:cNvSpPr>
          <p:nvPr/>
        </p:nvSpPr>
        <p:spPr bwMode="auto">
          <a:xfrm>
            <a:off x="1187450" y="3481388"/>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15</a:t>
            </a:r>
          </a:p>
        </p:txBody>
      </p:sp>
      <p:sp>
        <p:nvSpPr>
          <p:cNvPr id="71700" name="Line 1044">
            <a:extLst>
              <a:ext uri="{FF2B5EF4-FFF2-40B4-BE49-F238E27FC236}">
                <a16:creationId xmlns:a16="http://schemas.microsoft.com/office/drawing/2014/main" xmlns="" id="{8BB05B64-5727-4E6C-BB03-BB2AB165BA8D}"/>
              </a:ext>
            </a:extLst>
          </p:cNvPr>
          <p:cNvSpPr>
            <a:spLocks noChangeShapeType="1"/>
          </p:cNvSpPr>
          <p:nvPr/>
        </p:nvSpPr>
        <p:spPr bwMode="auto">
          <a:xfrm flipH="1">
            <a:off x="1593850" y="2730500"/>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1" name="Rectangle 1045">
            <a:extLst>
              <a:ext uri="{FF2B5EF4-FFF2-40B4-BE49-F238E27FC236}">
                <a16:creationId xmlns:a16="http://schemas.microsoft.com/office/drawing/2014/main" xmlns="" id="{717A2730-4C0A-436D-9A48-2F6076EDFF05}"/>
              </a:ext>
            </a:extLst>
          </p:cNvPr>
          <p:cNvSpPr>
            <a:spLocks noChangeArrowheads="1"/>
          </p:cNvSpPr>
          <p:nvPr/>
        </p:nvSpPr>
        <p:spPr bwMode="auto">
          <a:xfrm>
            <a:off x="1187450" y="2530475"/>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20</a:t>
            </a:r>
          </a:p>
        </p:txBody>
      </p:sp>
      <p:sp>
        <p:nvSpPr>
          <p:cNvPr id="71702" name="Line 1046">
            <a:extLst>
              <a:ext uri="{FF2B5EF4-FFF2-40B4-BE49-F238E27FC236}">
                <a16:creationId xmlns:a16="http://schemas.microsoft.com/office/drawing/2014/main" xmlns="" id="{D3ED1173-E206-4D65-A09A-FC1D4B5FFC16}"/>
              </a:ext>
            </a:extLst>
          </p:cNvPr>
          <p:cNvSpPr>
            <a:spLocks noChangeShapeType="1"/>
          </p:cNvSpPr>
          <p:nvPr/>
        </p:nvSpPr>
        <p:spPr bwMode="auto">
          <a:xfrm flipH="1">
            <a:off x="1593850" y="1781175"/>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3" name="Rectangle 1047">
            <a:extLst>
              <a:ext uri="{FF2B5EF4-FFF2-40B4-BE49-F238E27FC236}">
                <a16:creationId xmlns:a16="http://schemas.microsoft.com/office/drawing/2014/main" xmlns="" id="{BA00EFB2-0048-45F4-BB59-F1A0908677AC}"/>
              </a:ext>
            </a:extLst>
          </p:cNvPr>
          <p:cNvSpPr>
            <a:spLocks noChangeArrowheads="1"/>
          </p:cNvSpPr>
          <p:nvPr/>
        </p:nvSpPr>
        <p:spPr bwMode="auto">
          <a:xfrm>
            <a:off x="1187450" y="1579563"/>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25</a:t>
            </a:r>
          </a:p>
        </p:txBody>
      </p:sp>
      <p:sp>
        <p:nvSpPr>
          <p:cNvPr id="71704" name="Rectangle 1048">
            <a:extLst>
              <a:ext uri="{FF2B5EF4-FFF2-40B4-BE49-F238E27FC236}">
                <a16:creationId xmlns:a16="http://schemas.microsoft.com/office/drawing/2014/main" xmlns="" id="{7A353D5C-7935-46AA-A85F-E1F981CB4BFC}"/>
              </a:ext>
            </a:extLst>
          </p:cNvPr>
          <p:cNvSpPr>
            <a:spLocks noChangeArrowheads="1"/>
          </p:cNvSpPr>
          <p:nvPr/>
        </p:nvSpPr>
        <p:spPr bwMode="auto">
          <a:xfrm>
            <a:off x="3195638" y="1600200"/>
            <a:ext cx="9969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Males</a:t>
            </a:r>
          </a:p>
        </p:txBody>
      </p:sp>
      <p:sp>
        <p:nvSpPr>
          <p:cNvPr id="71705" name="Line 1049">
            <a:extLst>
              <a:ext uri="{FF2B5EF4-FFF2-40B4-BE49-F238E27FC236}">
                <a16:creationId xmlns:a16="http://schemas.microsoft.com/office/drawing/2014/main" xmlns="" id="{459A53A8-D746-4A70-B402-0C670E351747}"/>
              </a:ext>
            </a:extLst>
          </p:cNvPr>
          <p:cNvSpPr>
            <a:spLocks noChangeShapeType="1"/>
          </p:cNvSpPr>
          <p:nvPr/>
        </p:nvSpPr>
        <p:spPr bwMode="auto">
          <a:xfrm>
            <a:off x="2643188" y="1827213"/>
            <a:ext cx="55880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6" name="Rectangle 1050">
            <a:extLst>
              <a:ext uri="{FF2B5EF4-FFF2-40B4-BE49-F238E27FC236}">
                <a16:creationId xmlns:a16="http://schemas.microsoft.com/office/drawing/2014/main" xmlns="" id="{9FDB15C5-B733-4906-AC92-635E27DFC839}"/>
              </a:ext>
            </a:extLst>
          </p:cNvPr>
          <p:cNvSpPr>
            <a:spLocks noChangeArrowheads="1"/>
          </p:cNvSpPr>
          <p:nvPr/>
        </p:nvSpPr>
        <p:spPr bwMode="auto">
          <a:xfrm>
            <a:off x="2833688" y="1738313"/>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1707" name="Rectangle 1051">
            <a:extLst>
              <a:ext uri="{FF2B5EF4-FFF2-40B4-BE49-F238E27FC236}">
                <a16:creationId xmlns:a16="http://schemas.microsoft.com/office/drawing/2014/main" xmlns="" id="{4329357B-CFBF-4892-8C72-49FEE38ED27E}"/>
              </a:ext>
            </a:extLst>
          </p:cNvPr>
          <p:cNvSpPr>
            <a:spLocks noChangeArrowheads="1"/>
          </p:cNvSpPr>
          <p:nvPr/>
        </p:nvSpPr>
        <p:spPr bwMode="auto">
          <a:xfrm>
            <a:off x="3195638" y="2036763"/>
            <a:ext cx="129698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Females</a:t>
            </a:r>
          </a:p>
        </p:txBody>
      </p:sp>
      <p:sp>
        <p:nvSpPr>
          <p:cNvPr id="71708" name="Line 1052">
            <a:extLst>
              <a:ext uri="{FF2B5EF4-FFF2-40B4-BE49-F238E27FC236}">
                <a16:creationId xmlns:a16="http://schemas.microsoft.com/office/drawing/2014/main" xmlns="" id="{22D556DE-153A-4A92-BD6F-7AFE14AF15B2}"/>
              </a:ext>
            </a:extLst>
          </p:cNvPr>
          <p:cNvSpPr>
            <a:spLocks noChangeShapeType="1"/>
          </p:cNvSpPr>
          <p:nvPr/>
        </p:nvSpPr>
        <p:spPr bwMode="auto">
          <a:xfrm>
            <a:off x="2643188" y="2263775"/>
            <a:ext cx="55880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9" name="Freeform 1053">
            <a:extLst>
              <a:ext uri="{FF2B5EF4-FFF2-40B4-BE49-F238E27FC236}">
                <a16:creationId xmlns:a16="http://schemas.microsoft.com/office/drawing/2014/main" xmlns="" id="{1ACC4580-163E-43A0-9877-454ADDD5CEE5}"/>
              </a:ext>
            </a:extLst>
          </p:cNvPr>
          <p:cNvSpPr>
            <a:spLocks/>
          </p:cNvSpPr>
          <p:nvPr/>
        </p:nvSpPr>
        <p:spPr bwMode="auto">
          <a:xfrm>
            <a:off x="2827338" y="2170113"/>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0" name="Rectangle 1054">
            <a:extLst>
              <a:ext uri="{FF2B5EF4-FFF2-40B4-BE49-F238E27FC236}">
                <a16:creationId xmlns:a16="http://schemas.microsoft.com/office/drawing/2014/main" xmlns="" id="{FCECB5E9-06B7-4096-BB2A-32BC713708EE}"/>
              </a:ext>
            </a:extLst>
          </p:cNvPr>
          <p:cNvSpPr>
            <a:spLocks noChangeArrowheads="1"/>
          </p:cNvSpPr>
          <p:nvPr/>
        </p:nvSpPr>
        <p:spPr bwMode="auto">
          <a:xfrm rot="-5400000">
            <a:off x="-346074" y="3497262"/>
            <a:ext cx="2273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Prevalence (%)</a:t>
            </a:r>
          </a:p>
        </p:txBody>
      </p:sp>
      <p:sp>
        <p:nvSpPr>
          <p:cNvPr id="71711" name="Rectangle 1055">
            <a:extLst>
              <a:ext uri="{FF2B5EF4-FFF2-40B4-BE49-F238E27FC236}">
                <a16:creationId xmlns:a16="http://schemas.microsoft.com/office/drawing/2014/main" xmlns="" id="{AE683CA7-1453-415E-B68A-54787C69D37E}"/>
              </a:ext>
            </a:extLst>
          </p:cNvPr>
          <p:cNvSpPr>
            <a:spLocks noChangeArrowheads="1"/>
          </p:cNvSpPr>
          <p:nvPr/>
        </p:nvSpPr>
        <p:spPr bwMode="auto">
          <a:xfrm>
            <a:off x="22034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18-24</a:t>
            </a:r>
          </a:p>
        </p:txBody>
      </p:sp>
      <p:sp>
        <p:nvSpPr>
          <p:cNvPr id="71712" name="Rectangle 1056">
            <a:extLst>
              <a:ext uri="{FF2B5EF4-FFF2-40B4-BE49-F238E27FC236}">
                <a16:creationId xmlns:a16="http://schemas.microsoft.com/office/drawing/2014/main" xmlns="" id="{D58AA562-B9FD-430B-A7AA-B8938D371465}"/>
              </a:ext>
            </a:extLst>
          </p:cNvPr>
          <p:cNvSpPr>
            <a:spLocks noChangeArrowheads="1"/>
          </p:cNvSpPr>
          <p:nvPr/>
        </p:nvSpPr>
        <p:spPr bwMode="auto">
          <a:xfrm>
            <a:off x="31178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25-34</a:t>
            </a:r>
          </a:p>
        </p:txBody>
      </p:sp>
      <p:sp>
        <p:nvSpPr>
          <p:cNvPr id="71713" name="Rectangle 1057">
            <a:extLst>
              <a:ext uri="{FF2B5EF4-FFF2-40B4-BE49-F238E27FC236}">
                <a16:creationId xmlns:a16="http://schemas.microsoft.com/office/drawing/2014/main" xmlns="" id="{87AC8013-856A-4007-89BB-A9ECDB001ACB}"/>
              </a:ext>
            </a:extLst>
          </p:cNvPr>
          <p:cNvSpPr>
            <a:spLocks noChangeArrowheads="1"/>
          </p:cNvSpPr>
          <p:nvPr/>
        </p:nvSpPr>
        <p:spPr bwMode="auto">
          <a:xfrm>
            <a:off x="40322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35-44</a:t>
            </a:r>
          </a:p>
        </p:txBody>
      </p:sp>
      <p:sp>
        <p:nvSpPr>
          <p:cNvPr id="71714" name="Rectangle 1058">
            <a:extLst>
              <a:ext uri="{FF2B5EF4-FFF2-40B4-BE49-F238E27FC236}">
                <a16:creationId xmlns:a16="http://schemas.microsoft.com/office/drawing/2014/main" xmlns="" id="{DFDEACC6-8F71-4FC8-A384-132B264E758A}"/>
              </a:ext>
            </a:extLst>
          </p:cNvPr>
          <p:cNvSpPr>
            <a:spLocks noChangeArrowheads="1"/>
          </p:cNvSpPr>
          <p:nvPr/>
        </p:nvSpPr>
        <p:spPr bwMode="auto">
          <a:xfrm>
            <a:off x="49466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45-54</a:t>
            </a:r>
          </a:p>
        </p:txBody>
      </p:sp>
      <p:sp>
        <p:nvSpPr>
          <p:cNvPr id="71715" name="Rectangle 1059">
            <a:extLst>
              <a:ext uri="{FF2B5EF4-FFF2-40B4-BE49-F238E27FC236}">
                <a16:creationId xmlns:a16="http://schemas.microsoft.com/office/drawing/2014/main" xmlns="" id="{8927FE65-3562-487C-8405-76BDC5E12EDB}"/>
              </a:ext>
            </a:extLst>
          </p:cNvPr>
          <p:cNvSpPr>
            <a:spLocks noChangeArrowheads="1"/>
          </p:cNvSpPr>
          <p:nvPr/>
        </p:nvSpPr>
        <p:spPr bwMode="auto">
          <a:xfrm>
            <a:off x="59372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55-64</a:t>
            </a:r>
          </a:p>
        </p:txBody>
      </p:sp>
      <p:sp>
        <p:nvSpPr>
          <p:cNvPr id="71716" name="Rectangle 1060">
            <a:extLst>
              <a:ext uri="{FF2B5EF4-FFF2-40B4-BE49-F238E27FC236}">
                <a16:creationId xmlns:a16="http://schemas.microsoft.com/office/drawing/2014/main" xmlns="" id="{D8DFB8CF-4D7D-4684-B029-A6C8281809C8}"/>
              </a:ext>
            </a:extLst>
          </p:cNvPr>
          <p:cNvSpPr>
            <a:spLocks noChangeArrowheads="1"/>
          </p:cNvSpPr>
          <p:nvPr/>
        </p:nvSpPr>
        <p:spPr bwMode="auto">
          <a:xfrm>
            <a:off x="68516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65-74</a:t>
            </a:r>
          </a:p>
        </p:txBody>
      </p:sp>
      <p:sp>
        <p:nvSpPr>
          <p:cNvPr id="71717" name="Rectangle 1061">
            <a:extLst>
              <a:ext uri="{FF2B5EF4-FFF2-40B4-BE49-F238E27FC236}">
                <a16:creationId xmlns:a16="http://schemas.microsoft.com/office/drawing/2014/main" xmlns="" id="{5E902AEB-F659-4901-A8D7-D44A7785D237}"/>
              </a:ext>
            </a:extLst>
          </p:cNvPr>
          <p:cNvSpPr>
            <a:spLocks noChangeArrowheads="1"/>
          </p:cNvSpPr>
          <p:nvPr/>
        </p:nvSpPr>
        <p:spPr bwMode="auto">
          <a:xfrm>
            <a:off x="77660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75-79</a:t>
            </a:r>
          </a:p>
        </p:txBody>
      </p:sp>
      <p:sp>
        <p:nvSpPr>
          <p:cNvPr id="71718" name="Rectangle 1062">
            <a:extLst>
              <a:ext uri="{FF2B5EF4-FFF2-40B4-BE49-F238E27FC236}">
                <a16:creationId xmlns:a16="http://schemas.microsoft.com/office/drawing/2014/main" xmlns="" id="{E7FCC4E4-ED8C-48E0-91ED-73A154CC16FC}"/>
              </a:ext>
            </a:extLst>
          </p:cNvPr>
          <p:cNvSpPr>
            <a:spLocks noChangeArrowheads="1"/>
          </p:cNvSpPr>
          <p:nvPr/>
        </p:nvSpPr>
        <p:spPr bwMode="auto">
          <a:xfrm>
            <a:off x="3724275" y="6003925"/>
            <a:ext cx="539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b="1"/>
              <a:t>Age Range (years)</a:t>
            </a:r>
          </a:p>
          <a:p>
            <a:pPr>
              <a:spcBef>
                <a:spcPct val="0"/>
              </a:spcBef>
              <a:buFontTx/>
              <a:buNone/>
            </a:pPr>
            <a:r>
              <a:rPr lang="en-GB" altLang="en-US" sz="2400" b="1"/>
              <a:t>                 Von Korff et al. 1988, n= 1016</a:t>
            </a:r>
          </a:p>
        </p:txBody>
      </p:sp>
      <p:grpSp>
        <p:nvGrpSpPr>
          <p:cNvPr id="71719" name="Group 1091">
            <a:extLst>
              <a:ext uri="{FF2B5EF4-FFF2-40B4-BE49-F238E27FC236}">
                <a16:creationId xmlns:a16="http://schemas.microsoft.com/office/drawing/2014/main" xmlns="" id="{BEB6B234-6422-4B58-A301-36D3C2C071CA}"/>
              </a:ext>
            </a:extLst>
          </p:cNvPr>
          <p:cNvGrpSpPr>
            <a:grpSpLocks/>
          </p:cNvGrpSpPr>
          <p:nvPr/>
        </p:nvGrpSpPr>
        <p:grpSpPr bwMode="auto">
          <a:xfrm>
            <a:off x="2514600" y="3352800"/>
            <a:ext cx="5715000" cy="1600200"/>
            <a:chOff x="1584" y="2112"/>
            <a:chExt cx="3600" cy="1008"/>
          </a:xfrm>
        </p:grpSpPr>
        <p:sp>
          <p:nvSpPr>
            <p:cNvPr id="71734" name="Line 1064">
              <a:extLst>
                <a:ext uri="{FF2B5EF4-FFF2-40B4-BE49-F238E27FC236}">
                  <a16:creationId xmlns:a16="http://schemas.microsoft.com/office/drawing/2014/main" xmlns="" id="{7B16482E-65A2-4A81-A458-9B9231774B56}"/>
                </a:ext>
              </a:extLst>
            </p:cNvPr>
            <p:cNvSpPr>
              <a:spLocks noChangeShapeType="1"/>
            </p:cNvSpPr>
            <p:nvPr/>
          </p:nvSpPr>
          <p:spPr bwMode="auto">
            <a:xfrm flipV="1">
              <a:off x="3404" y="2174"/>
              <a:ext cx="580" cy="34"/>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5" name="Line 1065">
              <a:extLst>
                <a:ext uri="{FF2B5EF4-FFF2-40B4-BE49-F238E27FC236}">
                  <a16:creationId xmlns:a16="http://schemas.microsoft.com/office/drawing/2014/main" xmlns="" id="{C8A1105F-D8A3-4627-91F8-72955CF1E727}"/>
                </a:ext>
              </a:extLst>
            </p:cNvPr>
            <p:cNvSpPr>
              <a:spLocks noChangeShapeType="1"/>
            </p:cNvSpPr>
            <p:nvPr/>
          </p:nvSpPr>
          <p:spPr bwMode="auto">
            <a:xfrm>
              <a:off x="3980" y="2176"/>
              <a:ext cx="580" cy="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6" name="Line 1066">
              <a:extLst>
                <a:ext uri="{FF2B5EF4-FFF2-40B4-BE49-F238E27FC236}">
                  <a16:creationId xmlns:a16="http://schemas.microsoft.com/office/drawing/2014/main" xmlns="" id="{215AA8A7-16C7-4E7E-A8BD-25E0E9114061}"/>
                </a:ext>
              </a:extLst>
            </p:cNvPr>
            <p:cNvSpPr>
              <a:spLocks noChangeShapeType="1"/>
            </p:cNvSpPr>
            <p:nvPr/>
          </p:nvSpPr>
          <p:spPr bwMode="auto">
            <a:xfrm flipV="1">
              <a:off x="2880" y="2208"/>
              <a:ext cx="532" cy="384"/>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7" name="Line 1067">
              <a:extLst>
                <a:ext uri="{FF2B5EF4-FFF2-40B4-BE49-F238E27FC236}">
                  <a16:creationId xmlns:a16="http://schemas.microsoft.com/office/drawing/2014/main" xmlns="" id="{7BA7EE05-1BD7-4317-8689-FFDA11055542}"/>
                </a:ext>
              </a:extLst>
            </p:cNvPr>
            <p:cNvSpPr>
              <a:spLocks noChangeShapeType="1"/>
            </p:cNvSpPr>
            <p:nvPr/>
          </p:nvSpPr>
          <p:spPr bwMode="auto">
            <a:xfrm flipV="1">
              <a:off x="2304" y="2567"/>
              <a:ext cx="579" cy="169"/>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8" name="Line 1068">
              <a:extLst>
                <a:ext uri="{FF2B5EF4-FFF2-40B4-BE49-F238E27FC236}">
                  <a16:creationId xmlns:a16="http://schemas.microsoft.com/office/drawing/2014/main" xmlns="" id="{3EA9A4A0-96E9-4E88-87FC-EAF422040E00}"/>
                </a:ext>
              </a:extLst>
            </p:cNvPr>
            <p:cNvSpPr>
              <a:spLocks noChangeShapeType="1"/>
            </p:cNvSpPr>
            <p:nvPr/>
          </p:nvSpPr>
          <p:spPr bwMode="auto">
            <a:xfrm>
              <a:off x="4560" y="2256"/>
              <a:ext cx="576" cy="288"/>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9" name="Line 1069">
              <a:extLst>
                <a:ext uri="{FF2B5EF4-FFF2-40B4-BE49-F238E27FC236}">
                  <a16:creationId xmlns:a16="http://schemas.microsoft.com/office/drawing/2014/main" xmlns="" id="{4863377B-DF48-460B-8FDC-BC610DB13798}"/>
                </a:ext>
              </a:extLst>
            </p:cNvPr>
            <p:cNvSpPr>
              <a:spLocks noChangeShapeType="1"/>
            </p:cNvSpPr>
            <p:nvPr/>
          </p:nvSpPr>
          <p:spPr bwMode="auto">
            <a:xfrm flipV="1">
              <a:off x="1632" y="2763"/>
              <a:ext cx="627" cy="309"/>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0" name="Rectangle 1070">
              <a:extLst>
                <a:ext uri="{FF2B5EF4-FFF2-40B4-BE49-F238E27FC236}">
                  <a16:creationId xmlns:a16="http://schemas.microsoft.com/office/drawing/2014/main" xmlns="" id="{07EC6ED5-852A-493F-8144-2EB708E55DEB}"/>
                </a:ext>
              </a:extLst>
            </p:cNvPr>
            <p:cNvSpPr>
              <a:spLocks noChangeArrowheads="1"/>
            </p:cNvSpPr>
            <p:nvPr/>
          </p:nvSpPr>
          <p:spPr bwMode="auto">
            <a:xfrm>
              <a:off x="1584" y="3012"/>
              <a:ext cx="108" cy="108"/>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1741" name="Rectangle 1071">
              <a:extLst>
                <a:ext uri="{FF2B5EF4-FFF2-40B4-BE49-F238E27FC236}">
                  <a16:creationId xmlns:a16="http://schemas.microsoft.com/office/drawing/2014/main" xmlns="" id="{57DDEE20-BD1B-4CC5-A8E4-DAF7028C7C86}"/>
                </a:ext>
              </a:extLst>
            </p:cNvPr>
            <p:cNvSpPr>
              <a:spLocks noChangeArrowheads="1"/>
            </p:cNvSpPr>
            <p:nvPr/>
          </p:nvSpPr>
          <p:spPr bwMode="auto">
            <a:xfrm>
              <a:off x="2244" y="2676"/>
              <a:ext cx="108" cy="108"/>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1742" name="Rectangle 1072">
              <a:extLst>
                <a:ext uri="{FF2B5EF4-FFF2-40B4-BE49-F238E27FC236}">
                  <a16:creationId xmlns:a16="http://schemas.microsoft.com/office/drawing/2014/main" xmlns="" id="{FD1554AD-F4EA-48A6-9774-454899963E4A}"/>
                </a:ext>
              </a:extLst>
            </p:cNvPr>
            <p:cNvSpPr>
              <a:spLocks noChangeArrowheads="1"/>
            </p:cNvSpPr>
            <p:nvPr/>
          </p:nvSpPr>
          <p:spPr bwMode="auto">
            <a:xfrm>
              <a:off x="2820" y="2532"/>
              <a:ext cx="108" cy="108"/>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1743" name="Rectangle 1073">
              <a:extLst>
                <a:ext uri="{FF2B5EF4-FFF2-40B4-BE49-F238E27FC236}">
                  <a16:creationId xmlns:a16="http://schemas.microsoft.com/office/drawing/2014/main" xmlns="" id="{7D581D05-ED5D-4C2A-A0EE-0082B5375637}"/>
                </a:ext>
              </a:extLst>
            </p:cNvPr>
            <p:cNvSpPr>
              <a:spLocks noChangeArrowheads="1"/>
            </p:cNvSpPr>
            <p:nvPr/>
          </p:nvSpPr>
          <p:spPr bwMode="auto">
            <a:xfrm>
              <a:off x="3348" y="2160"/>
              <a:ext cx="108" cy="108"/>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1744" name="Rectangle 1074">
              <a:extLst>
                <a:ext uri="{FF2B5EF4-FFF2-40B4-BE49-F238E27FC236}">
                  <a16:creationId xmlns:a16="http://schemas.microsoft.com/office/drawing/2014/main" xmlns="" id="{A4C78815-2736-436C-9CB9-AE8E39DB080A}"/>
                </a:ext>
              </a:extLst>
            </p:cNvPr>
            <p:cNvSpPr>
              <a:spLocks noChangeArrowheads="1"/>
            </p:cNvSpPr>
            <p:nvPr/>
          </p:nvSpPr>
          <p:spPr bwMode="auto">
            <a:xfrm>
              <a:off x="3924" y="2112"/>
              <a:ext cx="108" cy="108"/>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1745" name="Rectangle 1075">
              <a:extLst>
                <a:ext uri="{FF2B5EF4-FFF2-40B4-BE49-F238E27FC236}">
                  <a16:creationId xmlns:a16="http://schemas.microsoft.com/office/drawing/2014/main" xmlns="" id="{F90BFF5E-6DC7-46E9-83C6-C6494CA9D477}"/>
                </a:ext>
              </a:extLst>
            </p:cNvPr>
            <p:cNvSpPr>
              <a:spLocks noChangeArrowheads="1"/>
            </p:cNvSpPr>
            <p:nvPr/>
          </p:nvSpPr>
          <p:spPr bwMode="auto">
            <a:xfrm>
              <a:off x="4500" y="2196"/>
              <a:ext cx="108" cy="108"/>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1746" name="Rectangle 1076">
              <a:extLst>
                <a:ext uri="{FF2B5EF4-FFF2-40B4-BE49-F238E27FC236}">
                  <a16:creationId xmlns:a16="http://schemas.microsoft.com/office/drawing/2014/main" xmlns="" id="{5273238C-D5FB-4F70-915A-5C6D7D83C1B2}"/>
                </a:ext>
              </a:extLst>
            </p:cNvPr>
            <p:cNvSpPr>
              <a:spLocks noChangeArrowheads="1"/>
            </p:cNvSpPr>
            <p:nvPr/>
          </p:nvSpPr>
          <p:spPr bwMode="auto">
            <a:xfrm>
              <a:off x="5076" y="2484"/>
              <a:ext cx="108" cy="108"/>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grpSp>
      <p:grpSp>
        <p:nvGrpSpPr>
          <p:cNvPr id="71720" name="Group 1092">
            <a:extLst>
              <a:ext uri="{FF2B5EF4-FFF2-40B4-BE49-F238E27FC236}">
                <a16:creationId xmlns:a16="http://schemas.microsoft.com/office/drawing/2014/main" xmlns="" id="{841CAF0F-A742-4E53-AF4A-631182E8F149}"/>
              </a:ext>
            </a:extLst>
          </p:cNvPr>
          <p:cNvGrpSpPr>
            <a:grpSpLocks/>
          </p:cNvGrpSpPr>
          <p:nvPr/>
        </p:nvGrpSpPr>
        <p:grpSpPr bwMode="auto">
          <a:xfrm>
            <a:off x="2551113" y="3619500"/>
            <a:ext cx="5718175" cy="876300"/>
            <a:chOff x="1607" y="2280"/>
            <a:chExt cx="3602" cy="552"/>
          </a:xfrm>
        </p:grpSpPr>
        <p:sp>
          <p:nvSpPr>
            <p:cNvPr id="71721" name="Line 1078">
              <a:extLst>
                <a:ext uri="{FF2B5EF4-FFF2-40B4-BE49-F238E27FC236}">
                  <a16:creationId xmlns:a16="http://schemas.microsoft.com/office/drawing/2014/main" xmlns="" id="{D37F1647-147C-431B-9969-4058949A4E47}"/>
                </a:ext>
              </a:extLst>
            </p:cNvPr>
            <p:cNvSpPr>
              <a:spLocks noChangeShapeType="1"/>
            </p:cNvSpPr>
            <p:nvPr/>
          </p:nvSpPr>
          <p:spPr bwMode="auto">
            <a:xfrm rot="-413244">
              <a:off x="4004" y="2297"/>
              <a:ext cx="576" cy="10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2" name="Line 1079">
              <a:extLst>
                <a:ext uri="{FF2B5EF4-FFF2-40B4-BE49-F238E27FC236}">
                  <a16:creationId xmlns:a16="http://schemas.microsoft.com/office/drawing/2014/main" xmlns="" id="{A3EE6215-9004-4EDD-9EA2-2CD3B5D2C266}"/>
                </a:ext>
              </a:extLst>
            </p:cNvPr>
            <p:cNvSpPr>
              <a:spLocks noChangeShapeType="1"/>
            </p:cNvSpPr>
            <p:nvPr/>
          </p:nvSpPr>
          <p:spPr bwMode="auto">
            <a:xfrm flipV="1">
              <a:off x="2880" y="2400"/>
              <a:ext cx="528"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3" name="Line 1080">
              <a:extLst>
                <a:ext uri="{FF2B5EF4-FFF2-40B4-BE49-F238E27FC236}">
                  <a16:creationId xmlns:a16="http://schemas.microsoft.com/office/drawing/2014/main" xmlns="" id="{C0617AB0-5224-463D-ABEC-6E9CD2F18C0A}"/>
                </a:ext>
              </a:extLst>
            </p:cNvPr>
            <p:cNvSpPr>
              <a:spLocks noChangeShapeType="1"/>
            </p:cNvSpPr>
            <p:nvPr/>
          </p:nvSpPr>
          <p:spPr bwMode="auto">
            <a:xfrm rot="-413244">
              <a:off x="4610" y="2351"/>
              <a:ext cx="520" cy="339"/>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4" name="Line 1081">
              <a:extLst>
                <a:ext uri="{FF2B5EF4-FFF2-40B4-BE49-F238E27FC236}">
                  <a16:creationId xmlns:a16="http://schemas.microsoft.com/office/drawing/2014/main" xmlns="" id="{60D21AF1-150C-4AC0-9267-F438A6B7B9DC}"/>
                </a:ext>
              </a:extLst>
            </p:cNvPr>
            <p:cNvSpPr>
              <a:spLocks noChangeShapeType="1"/>
            </p:cNvSpPr>
            <p:nvPr/>
          </p:nvSpPr>
          <p:spPr bwMode="auto">
            <a:xfrm flipV="1">
              <a:off x="2300" y="2682"/>
              <a:ext cx="580" cy="10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5" name="Line 1082">
              <a:extLst>
                <a:ext uri="{FF2B5EF4-FFF2-40B4-BE49-F238E27FC236}">
                  <a16:creationId xmlns:a16="http://schemas.microsoft.com/office/drawing/2014/main" xmlns="" id="{E031A7E0-00D1-4B65-8FAC-F6EE1FE5D33F}"/>
                </a:ext>
              </a:extLst>
            </p:cNvPr>
            <p:cNvSpPr>
              <a:spLocks noChangeShapeType="1"/>
            </p:cNvSpPr>
            <p:nvPr/>
          </p:nvSpPr>
          <p:spPr bwMode="auto">
            <a:xfrm rot="378949">
              <a:off x="1666" y="2531"/>
              <a:ext cx="624" cy="20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6" name="Line 1083">
              <a:extLst>
                <a:ext uri="{FF2B5EF4-FFF2-40B4-BE49-F238E27FC236}">
                  <a16:creationId xmlns:a16="http://schemas.microsoft.com/office/drawing/2014/main" xmlns="" id="{344CB774-B228-4DE4-8489-63AB4F75E601}"/>
                </a:ext>
              </a:extLst>
            </p:cNvPr>
            <p:cNvSpPr>
              <a:spLocks noChangeShapeType="1"/>
            </p:cNvSpPr>
            <p:nvPr/>
          </p:nvSpPr>
          <p:spPr bwMode="auto">
            <a:xfrm rot="378949" flipV="1">
              <a:off x="3402" y="2317"/>
              <a:ext cx="576" cy="13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7" name="Freeform 1084">
              <a:extLst>
                <a:ext uri="{FF2B5EF4-FFF2-40B4-BE49-F238E27FC236}">
                  <a16:creationId xmlns:a16="http://schemas.microsoft.com/office/drawing/2014/main" xmlns="" id="{C1C45908-0189-437A-B8CB-49FA624DB16A}"/>
                </a:ext>
              </a:extLst>
            </p:cNvPr>
            <p:cNvSpPr>
              <a:spLocks/>
            </p:cNvSpPr>
            <p:nvPr/>
          </p:nvSpPr>
          <p:spPr bwMode="auto">
            <a:xfrm>
              <a:off x="1607" y="2424"/>
              <a:ext cx="121" cy="120"/>
            </a:xfrm>
            <a:custGeom>
              <a:avLst/>
              <a:gdLst>
                <a:gd name="T0" fmla="*/ 60 w 121"/>
                <a:gd name="T1" fmla="*/ 0 h 120"/>
                <a:gd name="T2" fmla="*/ 120 w 121"/>
                <a:gd name="T3" fmla="*/ 119 h 120"/>
                <a:gd name="T4" fmla="*/ 0 w 121"/>
                <a:gd name="T5" fmla="*/ 119 h 120"/>
                <a:gd name="T6" fmla="*/ 60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8" name="Freeform 1085">
              <a:extLst>
                <a:ext uri="{FF2B5EF4-FFF2-40B4-BE49-F238E27FC236}">
                  <a16:creationId xmlns:a16="http://schemas.microsoft.com/office/drawing/2014/main" xmlns="" id="{F4FD36F1-457F-46C4-8445-F3CE97459CC7}"/>
                </a:ext>
              </a:extLst>
            </p:cNvPr>
            <p:cNvSpPr>
              <a:spLocks/>
            </p:cNvSpPr>
            <p:nvPr/>
          </p:nvSpPr>
          <p:spPr bwMode="auto">
            <a:xfrm>
              <a:off x="2231" y="2712"/>
              <a:ext cx="121" cy="120"/>
            </a:xfrm>
            <a:custGeom>
              <a:avLst/>
              <a:gdLst>
                <a:gd name="T0" fmla="*/ 60 w 121"/>
                <a:gd name="T1" fmla="*/ 0 h 120"/>
                <a:gd name="T2" fmla="*/ 120 w 121"/>
                <a:gd name="T3" fmla="*/ 119 h 120"/>
                <a:gd name="T4" fmla="*/ 0 w 121"/>
                <a:gd name="T5" fmla="*/ 119 h 120"/>
                <a:gd name="T6" fmla="*/ 60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9" name="Freeform 1086">
              <a:extLst>
                <a:ext uri="{FF2B5EF4-FFF2-40B4-BE49-F238E27FC236}">
                  <a16:creationId xmlns:a16="http://schemas.microsoft.com/office/drawing/2014/main" xmlns="" id="{F143C532-DD6A-498B-B5F9-AE0C6A773172}"/>
                </a:ext>
              </a:extLst>
            </p:cNvPr>
            <p:cNvSpPr>
              <a:spLocks/>
            </p:cNvSpPr>
            <p:nvPr/>
          </p:nvSpPr>
          <p:spPr bwMode="auto">
            <a:xfrm>
              <a:off x="2807" y="2568"/>
              <a:ext cx="121" cy="120"/>
            </a:xfrm>
            <a:custGeom>
              <a:avLst/>
              <a:gdLst>
                <a:gd name="T0" fmla="*/ 60 w 121"/>
                <a:gd name="T1" fmla="*/ 0 h 120"/>
                <a:gd name="T2" fmla="*/ 120 w 121"/>
                <a:gd name="T3" fmla="*/ 119 h 120"/>
                <a:gd name="T4" fmla="*/ 0 w 121"/>
                <a:gd name="T5" fmla="*/ 119 h 120"/>
                <a:gd name="T6" fmla="*/ 60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0" name="Freeform 1087">
              <a:extLst>
                <a:ext uri="{FF2B5EF4-FFF2-40B4-BE49-F238E27FC236}">
                  <a16:creationId xmlns:a16="http://schemas.microsoft.com/office/drawing/2014/main" xmlns="" id="{A56512B0-F6AE-40B7-8FD8-088BD6EF8679}"/>
                </a:ext>
              </a:extLst>
            </p:cNvPr>
            <p:cNvSpPr>
              <a:spLocks/>
            </p:cNvSpPr>
            <p:nvPr/>
          </p:nvSpPr>
          <p:spPr bwMode="auto">
            <a:xfrm>
              <a:off x="3335" y="2328"/>
              <a:ext cx="121" cy="120"/>
            </a:xfrm>
            <a:custGeom>
              <a:avLst/>
              <a:gdLst>
                <a:gd name="T0" fmla="*/ 60 w 121"/>
                <a:gd name="T1" fmla="*/ 0 h 120"/>
                <a:gd name="T2" fmla="*/ 120 w 121"/>
                <a:gd name="T3" fmla="*/ 119 h 120"/>
                <a:gd name="T4" fmla="*/ 0 w 121"/>
                <a:gd name="T5" fmla="*/ 119 h 120"/>
                <a:gd name="T6" fmla="*/ 60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1" name="Freeform 1088">
              <a:extLst>
                <a:ext uri="{FF2B5EF4-FFF2-40B4-BE49-F238E27FC236}">
                  <a16:creationId xmlns:a16="http://schemas.microsoft.com/office/drawing/2014/main" xmlns="" id="{956B67B6-BB8E-4A5D-9ADC-C2C873D1BBD2}"/>
                </a:ext>
              </a:extLst>
            </p:cNvPr>
            <p:cNvSpPr>
              <a:spLocks/>
            </p:cNvSpPr>
            <p:nvPr/>
          </p:nvSpPr>
          <p:spPr bwMode="auto">
            <a:xfrm>
              <a:off x="3911" y="2280"/>
              <a:ext cx="121" cy="120"/>
            </a:xfrm>
            <a:custGeom>
              <a:avLst/>
              <a:gdLst>
                <a:gd name="T0" fmla="*/ 60 w 121"/>
                <a:gd name="T1" fmla="*/ 0 h 120"/>
                <a:gd name="T2" fmla="*/ 120 w 121"/>
                <a:gd name="T3" fmla="*/ 119 h 120"/>
                <a:gd name="T4" fmla="*/ 0 w 121"/>
                <a:gd name="T5" fmla="*/ 119 h 120"/>
                <a:gd name="T6" fmla="*/ 60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2" name="Freeform 1089">
              <a:extLst>
                <a:ext uri="{FF2B5EF4-FFF2-40B4-BE49-F238E27FC236}">
                  <a16:creationId xmlns:a16="http://schemas.microsoft.com/office/drawing/2014/main" xmlns="" id="{7C1E1E14-48E1-4758-A50F-D08480D5F3A6}"/>
                </a:ext>
              </a:extLst>
            </p:cNvPr>
            <p:cNvSpPr>
              <a:spLocks/>
            </p:cNvSpPr>
            <p:nvPr/>
          </p:nvSpPr>
          <p:spPr bwMode="auto">
            <a:xfrm>
              <a:off x="4512" y="2280"/>
              <a:ext cx="121" cy="120"/>
            </a:xfrm>
            <a:custGeom>
              <a:avLst/>
              <a:gdLst>
                <a:gd name="T0" fmla="*/ 60 w 121"/>
                <a:gd name="T1" fmla="*/ 0 h 120"/>
                <a:gd name="T2" fmla="*/ 120 w 121"/>
                <a:gd name="T3" fmla="*/ 119 h 120"/>
                <a:gd name="T4" fmla="*/ 0 w 121"/>
                <a:gd name="T5" fmla="*/ 119 h 120"/>
                <a:gd name="T6" fmla="*/ 60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3" name="Freeform 1090">
              <a:extLst>
                <a:ext uri="{FF2B5EF4-FFF2-40B4-BE49-F238E27FC236}">
                  <a16:creationId xmlns:a16="http://schemas.microsoft.com/office/drawing/2014/main" xmlns="" id="{75FF87F5-0940-4064-869E-37B5C087D079}"/>
                </a:ext>
              </a:extLst>
            </p:cNvPr>
            <p:cNvSpPr>
              <a:spLocks/>
            </p:cNvSpPr>
            <p:nvPr/>
          </p:nvSpPr>
          <p:spPr bwMode="auto">
            <a:xfrm>
              <a:off x="5088" y="2568"/>
              <a:ext cx="121" cy="120"/>
            </a:xfrm>
            <a:custGeom>
              <a:avLst/>
              <a:gdLst>
                <a:gd name="T0" fmla="*/ 60 w 121"/>
                <a:gd name="T1" fmla="*/ 0 h 120"/>
                <a:gd name="T2" fmla="*/ 120 w 121"/>
                <a:gd name="T3" fmla="*/ 119 h 120"/>
                <a:gd name="T4" fmla="*/ 0 w 121"/>
                <a:gd name="T5" fmla="*/ 119 h 120"/>
                <a:gd name="T6" fmla="*/ 60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8311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a:extLst>
              <a:ext uri="{FF2B5EF4-FFF2-40B4-BE49-F238E27FC236}">
                <a16:creationId xmlns:a16="http://schemas.microsoft.com/office/drawing/2014/main" xmlns="" id="{D65283CB-7E36-49C5-AA98-C3A17AB20EA2}"/>
              </a:ext>
            </a:extLst>
          </p:cNvPr>
          <p:cNvSpPr>
            <a:spLocks noGrp="1" noChangeArrowheads="1"/>
          </p:cNvSpPr>
          <p:nvPr>
            <p:ph type="title"/>
          </p:nvPr>
        </p:nvSpPr>
        <p:spPr>
          <a:xfrm>
            <a:off x="846138" y="381000"/>
            <a:ext cx="7383462" cy="685800"/>
          </a:xfrm>
          <a:noFill/>
        </p:spPr>
        <p:txBody>
          <a:bodyPr lIns="92075" tIns="46038" rIns="92075" bIns="46038"/>
          <a:lstStyle/>
          <a:p>
            <a:r>
              <a:rPr lang="en-GB" altLang="en-US" sz="4000" b="1"/>
              <a:t>Prevalence of Abdominal Pain</a:t>
            </a:r>
            <a:endParaRPr lang="en-GB" altLang="en-US" sz="4000"/>
          </a:p>
        </p:txBody>
      </p:sp>
      <p:sp>
        <p:nvSpPr>
          <p:cNvPr id="72707" name="Line 1027">
            <a:extLst>
              <a:ext uri="{FF2B5EF4-FFF2-40B4-BE49-F238E27FC236}">
                <a16:creationId xmlns:a16="http://schemas.microsoft.com/office/drawing/2014/main" xmlns="" id="{F91DDD2E-8293-48B5-B1A3-000CA20ED801}"/>
              </a:ext>
            </a:extLst>
          </p:cNvPr>
          <p:cNvSpPr>
            <a:spLocks noChangeShapeType="1"/>
          </p:cNvSpPr>
          <p:nvPr/>
        </p:nvSpPr>
        <p:spPr bwMode="auto">
          <a:xfrm>
            <a:off x="2617788" y="5583238"/>
            <a:ext cx="92075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8" name="Line 1028">
            <a:extLst>
              <a:ext uri="{FF2B5EF4-FFF2-40B4-BE49-F238E27FC236}">
                <a16:creationId xmlns:a16="http://schemas.microsoft.com/office/drawing/2014/main" xmlns="" id="{19DDE257-27E9-4B42-B283-FEDAAAF13A75}"/>
              </a:ext>
            </a:extLst>
          </p:cNvPr>
          <p:cNvSpPr>
            <a:spLocks noChangeShapeType="1"/>
          </p:cNvSpPr>
          <p:nvPr/>
        </p:nvSpPr>
        <p:spPr bwMode="auto">
          <a:xfrm>
            <a:off x="1698625" y="5583238"/>
            <a:ext cx="6443663"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9" name="Line 1029">
            <a:extLst>
              <a:ext uri="{FF2B5EF4-FFF2-40B4-BE49-F238E27FC236}">
                <a16:creationId xmlns:a16="http://schemas.microsoft.com/office/drawing/2014/main" xmlns="" id="{A540A47F-3B39-4B02-8B99-1BB9DABEF686}"/>
              </a:ext>
            </a:extLst>
          </p:cNvPr>
          <p:cNvSpPr>
            <a:spLocks noChangeShapeType="1"/>
          </p:cNvSpPr>
          <p:nvPr/>
        </p:nvSpPr>
        <p:spPr bwMode="auto">
          <a:xfrm>
            <a:off x="1698625"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0" name="Line 1030">
            <a:extLst>
              <a:ext uri="{FF2B5EF4-FFF2-40B4-BE49-F238E27FC236}">
                <a16:creationId xmlns:a16="http://schemas.microsoft.com/office/drawing/2014/main" xmlns="" id="{09D81280-41D9-47AC-AEB8-4A2682F31B7B}"/>
              </a:ext>
            </a:extLst>
          </p:cNvPr>
          <p:cNvSpPr>
            <a:spLocks noChangeShapeType="1"/>
          </p:cNvSpPr>
          <p:nvPr/>
        </p:nvSpPr>
        <p:spPr bwMode="auto">
          <a:xfrm>
            <a:off x="2617788"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1" name="Line 1031">
            <a:extLst>
              <a:ext uri="{FF2B5EF4-FFF2-40B4-BE49-F238E27FC236}">
                <a16:creationId xmlns:a16="http://schemas.microsoft.com/office/drawing/2014/main" xmlns="" id="{F428DAF7-D07D-41A2-BB77-5956756CF3D3}"/>
              </a:ext>
            </a:extLst>
          </p:cNvPr>
          <p:cNvSpPr>
            <a:spLocks noChangeShapeType="1"/>
          </p:cNvSpPr>
          <p:nvPr/>
        </p:nvSpPr>
        <p:spPr bwMode="auto">
          <a:xfrm>
            <a:off x="3538538"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2" name="Line 1032">
            <a:extLst>
              <a:ext uri="{FF2B5EF4-FFF2-40B4-BE49-F238E27FC236}">
                <a16:creationId xmlns:a16="http://schemas.microsoft.com/office/drawing/2014/main" xmlns="" id="{669B7238-7A12-4AF5-A9A9-1B26011D0DAF}"/>
              </a:ext>
            </a:extLst>
          </p:cNvPr>
          <p:cNvSpPr>
            <a:spLocks noChangeShapeType="1"/>
          </p:cNvSpPr>
          <p:nvPr/>
        </p:nvSpPr>
        <p:spPr bwMode="auto">
          <a:xfrm>
            <a:off x="445770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3" name="Line 1033">
            <a:extLst>
              <a:ext uri="{FF2B5EF4-FFF2-40B4-BE49-F238E27FC236}">
                <a16:creationId xmlns:a16="http://schemas.microsoft.com/office/drawing/2014/main" xmlns="" id="{82F7536E-7167-4C45-AE4C-3FC286825268}"/>
              </a:ext>
            </a:extLst>
          </p:cNvPr>
          <p:cNvSpPr>
            <a:spLocks noChangeShapeType="1"/>
          </p:cNvSpPr>
          <p:nvPr/>
        </p:nvSpPr>
        <p:spPr bwMode="auto">
          <a:xfrm>
            <a:off x="537845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4" name="Line 1034">
            <a:extLst>
              <a:ext uri="{FF2B5EF4-FFF2-40B4-BE49-F238E27FC236}">
                <a16:creationId xmlns:a16="http://schemas.microsoft.com/office/drawing/2014/main" xmlns="" id="{B6431F89-5046-49F2-85A3-94136C8BBCEE}"/>
              </a:ext>
            </a:extLst>
          </p:cNvPr>
          <p:cNvSpPr>
            <a:spLocks noChangeShapeType="1"/>
          </p:cNvSpPr>
          <p:nvPr/>
        </p:nvSpPr>
        <p:spPr bwMode="auto">
          <a:xfrm>
            <a:off x="6299200"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5" name="Line 1035">
            <a:extLst>
              <a:ext uri="{FF2B5EF4-FFF2-40B4-BE49-F238E27FC236}">
                <a16:creationId xmlns:a16="http://schemas.microsoft.com/office/drawing/2014/main" xmlns="" id="{74B424F7-0F9C-4A40-A71C-A430A90D59A7}"/>
              </a:ext>
            </a:extLst>
          </p:cNvPr>
          <p:cNvSpPr>
            <a:spLocks noChangeShapeType="1"/>
          </p:cNvSpPr>
          <p:nvPr/>
        </p:nvSpPr>
        <p:spPr bwMode="auto">
          <a:xfrm>
            <a:off x="7218363"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6" name="Line 1036">
            <a:extLst>
              <a:ext uri="{FF2B5EF4-FFF2-40B4-BE49-F238E27FC236}">
                <a16:creationId xmlns:a16="http://schemas.microsoft.com/office/drawing/2014/main" xmlns="" id="{51E76DF8-AAEE-49C5-884A-D8A15A88B4F1}"/>
              </a:ext>
            </a:extLst>
          </p:cNvPr>
          <p:cNvSpPr>
            <a:spLocks noChangeShapeType="1"/>
          </p:cNvSpPr>
          <p:nvPr/>
        </p:nvSpPr>
        <p:spPr bwMode="auto">
          <a:xfrm>
            <a:off x="8139113" y="5583238"/>
            <a:ext cx="0" cy="1047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7" name="Line 1037">
            <a:extLst>
              <a:ext uri="{FF2B5EF4-FFF2-40B4-BE49-F238E27FC236}">
                <a16:creationId xmlns:a16="http://schemas.microsoft.com/office/drawing/2014/main" xmlns="" id="{2FF19BDF-F27D-4910-A869-459B8B8AB63E}"/>
              </a:ext>
            </a:extLst>
          </p:cNvPr>
          <p:cNvSpPr>
            <a:spLocks noChangeShapeType="1"/>
          </p:cNvSpPr>
          <p:nvPr/>
        </p:nvSpPr>
        <p:spPr bwMode="auto">
          <a:xfrm flipV="1">
            <a:off x="1698625" y="1781175"/>
            <a:ext cx="0" cy="3802063"/>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8" name="Line 1038">
            <a:extLst>
              <a:ext uri="{FF2B5EF4-FFF2-40B4-BE49-F238E27FC236}">
                <a16:creationId xmlns:a16="http://schemas.microsoft.com/office/drawing/2014/main" xmlns="" id="{16330834-32B2-48F1-BAA3-9D491445B0D8}"/>
              </a:ext>
            </a:extLst>
          </p:cNvPr>
          <p:cNvSpPr>
            <a:spLocks noChangeShapeType="1"/>
          </p:cNvSpPr>
          <p:nvPr/>
        </p:nvSpPr>
        <p:spPr bwMode="auto">
          <a:xfrm flipH="1">
            <a:off x="1593850" y="5583238"/>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9" name="Rectangle 1039">
            <a:extLst>
              <a:ext uri="{FF2B5EF4-FFF2-40B4-BE49-F238E27FC236}">
                <a16:creationId xmlns:a16="http://schemas.microsoft.com/office/drawing/2014/main" xmlns="" id="{809E3FD6-7B85-4E93-BD96-0664BB432A0D}"/>
              </a:ext>
            </a:extLst>
          </p:cNvPr>
          <p:cNvSpPr>
            <a:spLocks noChangeArrowheads="1"/>
          </p:cNvSpPr>
          <p:nvPr/>
        </p:nvSpPr>
        <p:spPr bwMode="auto">
          <a:xfrm>
            <a:off x="1320800" y="5381625"/>
            <a:ext cx="3175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0</a:t>
            </a:r>
          </a:p>
        </p:txBody>
      </p:sp>
      <p:sp>
        <p:nvSpPr>
          <p:cNvPr id="72720" name="Line 1040">
            <a:extLst>
              <a:ext uri="{FF2B5EF4-FFF2-40B4-BE49-F238E27FC236}">
                <a16:creationId xmlns:a16="http://schemas.microsoft.com/office/drawing/2014/main" xmlns="" id="{703CC060-8F45-4AB9-9463-687B29217D54}"/>
              </a:ext>
            </a:extLst>
          </p:cNvPr>
          <p:cNvSpPr>
            <a:spLocks noChangeShapeType="1"/>
          </p:cNvSpPr>
          <p:nvPr/>
        </p:nvSpPr>
        <p:spPr bwMode="auto">
          <a:xfrm flipH="1">
            <a:off x="1593850" y="4632325"/>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1" name="Rectangle 1041">
            <a:extLst>
              <a:ext uri="{FF2B5EF4-FFF2-40B4-BE49-F238E27FC236}">
                <a16:creationId xmlns:a16="http://schemas.microsoft.com/office/drawing/2014/main" xmlns="" id="{6EB54AB0-F451-4753-B440-1C5CE8B9EF59}"/>
              </a:ext>
            </a:extLst>
          </p:cNvPr>
          <p:cNvSpPr>
            <a:spLocks noChangeArrowheads="1"/>
          </p:cNvSpPr>
          <p:nvPr/>
        </p:nvSpPr>
        <p:spPr bwMode="auto">
          <a:xfrm>
            <a:off x="1187450" y="4430713"/>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10</a:t>
            </a:r>
          </a:p>
        </p:txBody>
      </p:sp>
      <p:sp>
        <p:nvSpPr>
          <p:cNvPr id="72722" name="Line 1042">
            <a:extLst>
              <a:ext uri="{FF2B5EF4-FFF2-40B4-BE49-F238E27FC236}">
                <a16:creationId xmlns:a16="http://schemas.microsoft.com/office/drawing/2014/main" xmlns="" id="{2D948EC3-1B5A-4962-92AE-E3A977630A48}"/>
              </a:ext>
            </a:extLst>
          </p:cNvPr>
          <p:cNvSpPr>
            <a:spLocks noChangeShapeType="1"/>
          </p:cNvSpPr>
          <p:nvPr/>
        </p:nvSpPr>
        <p:spPr bwMode="auto">
          <a:xfrm flipH="1">
            <a:off x="1593850" y="3681413"/>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3" name="Rectangle 1043">
            <a:extLst>
              <a:ext uri="{FF2B5EF4-FFF2-40B4-BE49-F238E27FC236}">
                <a16:creationId xmlns:a16="http://schemas.microsoft.com/office/drawing/2014/main" xmlns="" id="{3782AB14-714D-4298-8356-697C307E39EB}"/>
              </a:ext>
            </a:extLst>
          </p:cNvPr>
          <p:cNvSpPr>
            <a:spLocks noChangeArrowheads="1"/>
          </p:cNvSpPr>
          <p:nvPr/>
        </p:nvSpPr>
        <p:spPr bwMode="auto">
          <a:xfrm>
            <a:off x="1187450" y="3481388"/>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20</a:t>
            </a:r>
          </a:p>
        </p:txBody>
      </p:sp>
      <p:sp>
        <p:nvSpPr>
          <p:cNvPr id="72724" name="Line 1044">
            <a:extLst>
              <a:ext uri="{FF2B5EF4-FFF2-40B4-BE49-F238E27FC236}">
                <a16:creationId xmlns:a16="http://schemas.microsoft.com/office/drawing/2014/main" xmlns="" id="{B184D6DB-852E-4512-A3F2-23AAEE68D4C1}"/>
              </a:ext>
            </a:extLst>
          </p:cNvPr>
          <p:cNvSpPr>
            <a:spLocks noChangeShapeType="1"/>
          </p:cNvSpPr>
          <p:nvPr/>
        </p:nvSpPr>
        <p:spPr bwMode="auto">
          <a:xfrm flipH="1">
            <a:off x="1593850" y="2730500"/>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5" name="Rectangle 1045">
            <a:extLst>
              <a:ext uri="{FF2B5EF4-FFF2-40B4-BE49-F238E27FC236}">
                <a16:creationId xmlns:a16="http://schemas.microsoft.com/office/drawing/2014/main" xmlns="" id="{46C1791C-5177-4188-BF33-2A9E38ACCAA8}"/>
              </a:ext>
            </a:extLst>
          </p:cNvPr>
          <p:cNvSpPr>
            <a:spLocks noChangeArrowheads="1"/>
          </p:cNvSpPr>
          <p:nvPr/>
        </p:nvSpPr>
        <p:spPr bwMode="auto">
          <a:xfrm>
            <a:off x="1187450" y="2530475"/>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30</a:t>
            </a:r>
          </a:p>
        </p:txBody>
      </p:sp>
      <p:sp>
        <p:nvSpPr>
          <p:cNvPr id="72726" name="Line 1046">
            <a:extLst>
              <a:ext uri="{FF2B5EF4-FFF2-40B4-BE49-F238E27FC236}">
                <a16:creationId xmlns:a16="http://schemas.microsoft.com/office/drawing/2014/main" xmlns="" id="{8FBDF781-DA69-4D88-B7EE-7102C8017655}"/>
              </a:ext>
            </a:extLst>
          </p:cNvPr>
          <p:cNvSpPr>
            <a:spLocks noChangeShapeType="1"/>
          </p:cNvSpPr>
          <p:nvPr/>
        </p:nvSpPr>
        <p:spPr bwMode="auto">
          <a:xfrm flipH="1">
            <a:off x="1593850" y="1781175"/>
            <a:ext cx="104775"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7" name="Rectangle 1047">
            <a:extLst>
              <a:ext uri="{FF2B5EF4-FFF2-40B4-BE49-F238E27FC236}">
                <a16:creationId xmlns:a16="http://schemas.microsoft.com/office/drawing/2014/main" xmlns="" id="{A7B68C1D-9E08-455C-8E5C-674568518CCB}"/>
              </a:ext>
            </a:extLst>
          </p:cNvPr>
          <p:cNvSpPr>
            <a:spLocks noChangeArrowheads="1"/>
          </p:cNvSpPr>
          <p:nvPr/>
        </p:nvSpPr>
        <p:spPr bwMode="auto">
          <a:xfrm>
            <a:off x="1187450" y="1579563"/>
            <a:ext cx="450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en-US" sz="2100" b="1"/>
              <a:t>40</a:t>
            </a:r>
          </a:p>
        </p:txBody>
      </p:sp>
      <p:sp>
        <p:nvSpPr>
          <p:cNvPr id="72728" name="Rectangle 1048">
            <a:extLst>
              <a:ext uri="{FF2B5EF4-FFF2-40B4-BE49-F238E27FC236}">
                <a16:creationId xmlns:a16="http://schemas.microsoft.com/office/drawing/2014/main" xmlns="" id="{FFACC438-2066-4402-82DF-BC72A62D8BE2}"/>
              </a:ext>
            </a:extLst>
          </p:cNvPr>
          <p:cNvSpPr>
            <a:spLocks noChangeArrowheads="1"/>
          </p:cNvSpPr>
          <p:nvPr/>
        </p:nvSpPr>
        <p:spPr bwMode="auto">
          <a:xfrm>
            <a:off x="7389813" y="1600200"/>
            <a:ext cx="9969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Males</a:t>
            </a:r>
          </a:p>
        </p:txBody>
      </p:sp>
      <p:sp>
        <p:nvSpPr>
          <p:cNvPr id="72729" name="Line 1049">
            <a:extLst>
              <a:ext uri="{FF2B5EF4-FFF2-40B4-BE49-F238E27FC236}">
                <a16:creationId xmlns:a16="http://schemas.microsoft.com/office/drawing/2014/main" xmlns="" id="{EE547C8F-026E-41CA-AEC5-C72D2B5CA42E}"/>
              </a:ext>
            </a:extLst>
          </p:cNvPr>
          <p:cNvSpPr>
            <a:spLocks noChangeShapeType="1"/>
          </p:cNvSpPr>
          <p:nvPr/>
        </p:nvSpPr>
        <p:spPr bwMode="auto">
          <a:xfrm>
            <a:off x="6837363" y="1827213"/>
            <a:ext cx="55880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0" name="Rectangle 1050">
            <a:extLst>
              <a:ext uri="{FF2B5EF4-FFF2-40B4-BE49-F238E27FC236}">
                <a16:creationId xmlns:a16="http://schemas.microsoft.com/office/drawing/2014/main" xmlns="" id="{7699C5EA-F72C-46EB-8E8D-DDF2561A04DA}"/>
              </a:ext>
            </a:extLst>
          </p:cNvPr>
          <p:cNvSpPr>
            <a:spLocks noChangeArrowheads="1"/>
          </p:cNvSpPr>
          <p:nvPr/>
        </p:nvSpPr>
        <p:spPr bwMode="auto">
          <a:xfrm>
            <a:off x="7027863" y="1738313"/>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31" name="Rectangle 1051">
            <a:extLst>
              <a:ext uri="{FF2B5EF4-FFF2-40B4-BE49-F238E27FC236}">
                <a16:creationId xmlns:a16="http://schemas.microsoft.com/office/drawing/2014/main" xmlns="" id="{26BC8422-460A-4307-A7F1-4BC4BD6F86F2}"/>
              </a:ext>
            </a:extLst>
          </p:cNvPr>
          <p:cNvSpPr>
            <a:spLocks noChangeArrowheads="1"/>
          </p:cNvSpPr>
          <p:nvPr/>
        </p:nvSpPr>
        <p:spPr bwMode="auto">
          <a:xfrm>
            <a:off x="7389813" y="2036763"/>
            <a:ext cx="129698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Females</a:t>
            </a:r>
          </a:p>
        </p:txBody>
      </p:sp>
      <p:sp>
        <p:nvSpPr>
          <p:cNvPr id="72732" name="Line 1052">
            <a:extLst>
              <a:ext uri="{FF2B5EF4-FFF2-40B4-BE49-F238E27FC236}">
                <a16:creationId xmlns:a16="http://schemas.microsoft.com/office/drawing/2014/main" xmlns="" id="{BD986C44-6906-407A-A329-66577206FA42}"/>
              </a:ext>
            </a:extLst>
          </p:cNvPr>
          <p:cNvSpPr>
            <a:spLocks noChangeShapeType="1"/>
          </p:cNvSpPr>
          <p:nvPr/>
        </p:nvSpPr>
        <p:spPr bwMode="auto">
          <a:xfrm>
            <a:off x="6837363" y="2263775"/>
            <a:ext cx="558800"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3" name="Freeform 1053">
            <a:extLst>
              <a:ext uri="{FF2B5EF4-FFF2-40B4-BE49-F238E27FC236}">
                <a16:creationId xmlns:a16="http://schemas.microsoft.com/office/drawing/2014/main" xmlns="" id="{006EE14F-AA28-4DDD-AD65-F1EC0F67007D}"/>
              </a:ext>
            </a:extLst>
          </p:cNvPr>
          <p:cNvSpPr>
            <a:spLocks/>
          </p:cNvSpPr>
          <p:nvPr/>
        </p:nvSpPr>
        <p:spPr bwMode="auto">
          <a:xfrm>
            <a:off x="7021513" y="2170113"/>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4" name="Rectangle 1054">
            <a:extLst>
              <a:ext uri="{FF2B5EF4-FFF2-40B4-BE49-F238E27FC236}">
                <a16:creationId xmlns:a16="http://schemas.microsoft.com/office/drawing/2014/main" xmlns="" id="{58EA6DAA-9B1E-4E15-B0DA-86354BD93CCF}"/>
              </a:ext>
            </a:extLst>
          </p:cNvPr>
          <p:cNvSpPr>
            <a:spLocks noChangeArrowheads="1"/>
          </p:cNvSpPr>
          <p:nvPr/>
        </p:nvSpPr>
        <p:spPr bwMode="auto">
          <a:xfrm rot="-5400000">
            <a:off x="-346074" y="3497262"/>
            <a:ext cx="2273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500" b="1"/>
              <a:t>Prevalence (%)</a:t>
            </a:r>
          </a:p>
        </p:txBody>
      </p:sp>
      <p:sp>
        <p:nvSpPr>
          <p:cNvPr id="72735" name="Rectangle 1055">
            <a:extLst>
              <a:ext uri="{FF2B5EF4-FFF2-40B4-BE49-F238E27FC236}">
                <a16:creationId xmlns:a16="http://schemas.microsoft.com/office/drawing/2014/main" xmlns="" id="{9C79F85E-F92D-46E3-906B-F846CE2DF611}"/>
              </a:ext>
            </a:extLst>
          </p:cNvPr>
          <p:cNvSpPr>
            <a:spLocks noChangeArrowheads="1"/>
          </p:cNvSpPr>
          <p:nvPr/>
        </p:nvSpPr>
        <p:spPr bwMode="auto">
          <a:xfrm>
            <a:off x="22034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18-24</a:t>
            </a:r>
          </a:p>
        </p:txBody>
      </p:sp>
      <p:sp>
        <p:nvSpPr>
          <p:cNvPr id="72736" name="Rectangle 1056">
            <a:extLst>
              <a:ext uri="{FF2B5EF4-FFF2-40B4-BE49-F238E27FC236}">
                <a16:creationId xmlns:a16="http://schemas.microsoft.com/office/drawing/2014/main" xmlns="" id="{EFA98881-F899-4258-A556-12A74A603D5E}"/>
              </a:ext>
            </a:extLst>
          </p:cNvPr>
          <p:cNvSpPr>
            <a:spLocks noChangeArrowheads="1"/>
          </p:cNvSpPr>
          <p:nvPr/>
        </p:nvSpPr>
        <p:spPr bwMode="auto">
          <a:xfrm>
            <a:off x="31178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25-34</a:t>
            </a:r>
          </a:p>
        </p:txBody>
      </p:sp>
      <p:sp>
        <p:nvSpPr>
          <p:cNvPr id="72737" name="Rectangle 1057">
            <a:extLst>
              <a:ext uri="{FF2B5EF4-FFF2-40B4-BE49-F238E27FC236}">
                <a16:creationId xmlns:a16="http://schemas.microsoft.com/office/drawing/2014/main" xmlns="" id="{E17960E1-0106-4313-8F3A-9DCF672496D0}"/>
              </a:ext>
            </a:extLst>
          </p:cNvPr>
          <p:cNvSpPr>
            <a:spLocks noChangeArrowheads="1"/>
          </p:cNvSpPr>
          <p:nvPr/>
        </p:nvSpPr>
        <p:spPr bwMode="auto">
          <a:xfrm>
            <a:off x="40322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35-44</a:t>
            </a:r>
          </a:p>
        </p:txBody>
      </p:sp>
      <p:sp>
        <p:nvSpPr>
          <p:cNvPr id="72738" name="Rectangle 1058">
            <a:extLst>
              <a:ext uri="{FF2B5EF4-FFF2-40B4-BE49-F238E27FC236}">
                <a16:creationId xmlns:a16="http://schemas.microsoft.com/office/drawing/2014/main" xmlns="" id="{F71B8B03-4495-4467-97DB-C035D1B21C0F}"/>
              </a:ext>
            </a:extLst>
          </p:cNvPr>
          <p:cNvSpPr>
            <a:spLocks noChangeArrowheads="1"/>
          </p:cNvSpPr>
          <p:nvPr/>
        </p:nvSpPr>
        <p:spPr bwMode="auto">
          <a:xfrm>
            <a:off x="49466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45-54</a:t>
            </a:r>
          </a:p>
        </p:txBody>
      </p:sp>
      <p:sp>
        <p:nvSpPr>
          <p:cNvPr id="72739" name="Rectangle 1059">
            <a:extLst>
              <a:ext uri="{FF2B5EF4-FFF2-40B4-BE49-F238E27FC236}">
                <a16:creationId xmlns:a16="http://schemas.microsoft.com/office/drawing/2014/main" xmlns="" id="{A99D8287-4B0D-4F54-A80F-8AC68867BBBE}"/>
              </a:ext>
            </a:extLst>
          </p:cNvPr>
          <p:cNvSpPr>
            <a:spLocks noChangeArrowheads="1"/>
          </p:cNvSpPr>
          <p:nvPr/>
        </p:nvSpPr>
        <p:spPr bwMode="auto">
          <a:xfrm>
            <a:off x="59372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55-64</a:t>
            </a:r>
          </a:p>
        </p:txBody>
      </p:sp>
      <p:sp>
        <p:nvSpPr>
          <p:cNvPr id="72740" name="Rectangle 1060">
            <a:extLst>
              <a:ext uri="{FF2B5EF4-FFF2-40B4-BE49-F238E27FC236}">
                <a16:creationId xmlns:a16="http://schemas.microsoft.com/office/drawing/2014/main" xmlns="" id="{F18DDECD-FD31-4A60-A8BC-01E0317B2F71}"/>
              </a:ext>
            </a:extLst>
          </p:cNvPr>
          <p:cNvSpPr>
            <a:spLocks noChangeArrowheads="1"/>
          </p:cNvSpPr>
          <p:nvPr/>
        </p:nvSpPr>
        <p:spPr bwMode="auto">
          <a:xfrm>
            <a:off x="68516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65-74</a:t>
            </a:r>
          </a:p>
        </p:txBody>
      </p:sp>
      <p:sp>
        <p:nvSpPr>
          <p:cNvPr id="72741" name="Rectangle 1061">
            <a:extLst>
              <a:ext uri="{FF2B5EF4-FFF2-40B4-BE49-F238E27FC236}">
                <a16:creationId xmlns:a16="http://schemas.microsoft.com/office/drawing/2014/main" xmlns="" id="{CE72C880-626C-4E86-87F8-3AA9AD9D3154}"/>
              </a:ext>
            </a:extLst>
          </p:cNvPr>
          <p:cNvSpPr>
            <a:spLocks noChangeArrowheads="1"/>
          </p:cNvSpPr>
          <p:nvPr/>
        </p:nvSpPr>
        <p:spPr bwMode="auto">
          <a:xfrm>
            <a:off x="7766050" y="5745163"/>
            <a:ext cx="77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t>75-79</a:t>
            </a:r>
          </a:p>
        </p:txBody>
      </p:sp>
      <p:sp>
        <p:nvSpPr>
          <p:cNvPr id="72742" name="Rectangle 1062">
            <a:extLst>
              <a:ext uri="{FF2B5EF4-FFF2-40B4-BE49-F238E27FC236}">
                <a16:creationId xmlns:a16="http://schemas.microsoft.com/office/drawing/2014/main" xmlns="" id="{9B46F2D5-B110-4B84-B84A-78A9FA258AB6}"/>
              </a:ext>
            </a:extLst>
          </p:cNvPr>
          <p:cNvSpPr>
            <a:spLocks noChangeArrowheads="1"/>
          </p:cNvSpPr>
          <p:nvPr/>
        </p:nvSpPr>
        <p:spPr bwMode="auto">
          <a:xfrm>
            <a:off x="3724275" y="6003925"/>
            <a:ext cx="4589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b="1"/>
              <a:t>Age Range (years)</a:t>
            </a:r>
          </a:p>
          <a:p>
            <a:pPr>
              <a:spcBef>
                <a:spcPct val="0"/>
              </a:spcBef>
              <a:buFontTx/>
              <a:buNone/>
            </a:pPr>
            <a:r>
              <a:rPr lang="en-GB" altLang="en-US" sz="2400" b="1"/>
              <a:t>                 Kay et al. 1994, n= 3608</a:t>
            </a:r>
          </a:p>
        </p:txBody>
      </p:sp>
      <p:sp>
        <p:nvSpPr>
          <p:cNvPr id="72743" name="Line 1064">
            <a:extLst>
              <a:ext uri="{FF2B5EF4-FFF2-40B4-BE49-F238E27FC236}">
                <a16:creationId xmlns:a16="http://schemas.microsoft.com/office/drawing/2014/main" xmlns="" id="{7D6AD0A0-7B14-47EE-BC13-45443CF5A7C5}"/>
              </a:ext>
            </a:extLst>
          </p:cNvPr>
          <p:cNvSpPr>
            <a:spLocks noChangeShapeType="1"/>
          </p:cNvSpPr>
          <p:nvPr/>
        </p:nvSpPr>
        <p:spPr bwMode="auto">
          <a:xfrm>
            <a:off x="5403850" y="3810000"/>
            <a:ext cx="920750" cy="3048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4" name="Line 1065">
            <a:extLst>
              <a:ext uri="{FF2B5EF4-FFF2-40B4-BE49-F238E27FC236}">
                <a16:creationId xmlns:a16="http://schemas.microsoft.com/office/drawing/2014/main" xmlns="" id="{1213AF8A-B2D1-4FD3-A552-D50A94DEB3D8}"/>
              </a:ext>
            </a:extLst>
          </p:cNvPr>
          <p:cNvSpPr>
            <a:spLocks noChangeShapeType="1"/>
          </p:cNvSpPr>
          <p:nvPr/>
        </p:nvSpPr>
        <p:spPr bwMode="auto">
          <a:xfrm>
            <a:off x="6318250" y="4114800"/>
            <a:ext cx="920750" cy="3048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5" name="Line 1066">
            <a:extLst>
              <a:ext uri="{FF2B5EF4-FFF2-40B4-BE49-F238E27FC236}">
                <a16:creationId xmlns:a16="http://schemas.microsoft.com/office/drawing/2014/main" xmlns="" id="{648DE99E-8E0C-4C10-BF18-8337D5603B88}"/>
              </a:ext>
            </a:extLst>
          </p:cNvPr>
          <p:cNvSpPr>
            <a:spLocks noChangeShapeType="1"/>
          </p:cNvSpPr>
          <p:nvPr/>
        </p:nvSpPr>
        <p:spPr bwMode="auto">
          <a:xfrm>
            <a:off x="4572000" y="3505200"/>
            <a:ext cx="838200" cy="3048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6" name="Line 1067">
            <a:extLst>
              <a:ext uri="{FF2B5EF4-FFF2-40B4-BE49-F238E27FC236}">
                <a16:creationId xmlns:a16="http://schemas.microsoft.com/office/drawing/2014/main" xmlns="" id="{A12478A9-E487-4138-98AB-516E97F67C1C}"/>
              </a:ext>
            </a:extLst>
          </p:cNvPr>
          <p:cNvSpPr>
            <a:spLocks noChangeShapeType="1"/>
          </p:cNvSpPr>
          <p:nvPr/>
        </p:nvSpPr>
        <p:spPr bwMode="auto">
          <a:xfrm>
            <a:off x="3657600" y="3392488"/>
            <a:ext cx="914400" cy="11271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7" name="Line 1068">
            <a:extLst>
              <a:ext uri="{FF2B5EF4-FFF2-40B4-BE49-F238E27FC236}">
                <a16:creationId xmlns:a16="http://schemas.microsoft.com/office/drawing/2014/main" xmlns="" id="{1BBC4D7F-434F-4A81-A4A0-57AE2630CD64}"/>
              </a:ext>
            </a:extLst>
          </p:cNvPr>
          <p:cNvSpPr>
            <a:spLocks noChangeShapeType="1"/>
          </p:cNvSpPr>
          <p:nvPr/>
        </p:nvSpPr>
        <p:spPr bwMode="auto">
          <a:xfrm>
            <a:off x="7239000" y="4419600"/>
            <a:ext cx="914400" cy="3048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8" name="Line 1069">
            <a:extLst>
              <a:ext uri="{FF2B5EF4-FFF2-40B4-BE49-F238E27FC236}">
                <a16:creationId xmlns:a16="http://schemas.microsoft.com/office/drawing/2014/main" xmlns="" id="{26CF37B9-DB9F-439B-A291-CE9335114624}"/>
              </a:ext>
            </a:extLst>
          </p:cNvPr>
          <p:cNvSpPr>
            <a:spLocks noChangeShapeType="1"/>
          </p:cNvSpPr>
          <p:nvPr/>
        </p:nvSpPr>
        <p:spPr bwMode="auto">
          <a:xfrm>
            <a:off x="2590800" y="3309938"/>
            <a:ext cx="1066800" cy="4286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9" name="Rectangle 1070">
            <a:extLst>
              <a:ext uri="{FF2B5EF4-FFF2-40B4-BE49-F238E27FC236}">
                <a16:creationId xmlns:a16="http://schemas.microsoft.com/office/drawing/2014/main" xmlns="" id="{1CF38E29-D225-4719-BE8D-C931CBEAFF2B}"/>
              </a:ext>
            </a:extLst>
          </p:cNvPr>
          <p:cNvSpPr>
            <a:spLocks noChangeArrowheads="1"/>
          </p:cNvSpPr>
          <p:nvPr/>
        </p:nvSpPr>
        <p:spPr bwMode="auto">
          <a:xfrm>
            <a:off x="2514600" y="320040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50" name="Rectangle 1071">
            <a:extLst>
              <a:ext uri="{FF2B5EF4-FFF2-40B4-BE49-F238E27FC236}">
                <a16:creationId xmlns:a16="http://schemas.microsoft.com/office/drawing/2014/main" xmlns="" id="{2E793513-780E-4C9F-B491-42D8F5F30728}"/>
              </a:ext>
            </a:extLst>
          </p:cNvPr>
          <p:cNvSpPr>
            <a:spLocks noChangeArrowheads="1"/>
          </p:cNvSpPr>
          <p:nvPr/>
        </p:nvSpPr>
        <p:spPr bwMode="auto">
          <a:xfrm>
            <a:off x="3562350" y="327660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51" name="Rectangle 1072">
            <a:extLst>
              <a:ext uri="{FF2B5EF4-FFF2-40B4-BE49-F238E27FC236}">
                <a16:creationId xmlns:a16="http://schemas.microsoft.com/office/drawing/2014/main" xmlns="" id="{E0B1A672-5732-42AB-A380-FFFCF037EC30}"/>
              </a:ext>
            </a:extLst>
          </p:cNvPr>
          <p:cNvSpPr>
            <a:spLocks noChangeArrowheads="1"/>
          </p:cNvSpPr>
          <p:nvPr/>
        </p:nvSpPr>
        <p:spPr bwMode="auto">
          <a:xfrm>
            <a:off x="4476750" y="342900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52" name="Rectangle 1073">
            <a:extLst>
              <a:ext uri="{FF2B5EF4-FFF2-40B4-BE49-F238E27FC236}">
                <a16:creationId xmlns:a16="http://schemas.microsoft.com/office/drawing/2014/main" xmlns="" id="{1FAB0080-6CC7-4AB2-8427-3C912E8B66D4}"/>
              </a:ext>
            </a:extLst>
          </p:cNvPr>
          <p:cNvSpPr>
            <a:spLocks noChangeArrowheads="1"/>
          </p:cNvSpPr>
          <p:nvPr/>
        </p:nvSpPr>
        <p:spPr bwMode="auto">
          <a:xfrm>
            <a:off x="5314950" y="371475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53" name="Rectangle 1074">
            <a:extLst>
              <a:ext uri="{FF2B5EF4-FFF2-40B4-BE49-F238E27FC236}">
                <a16:creationId xmlns:a16="http://schemas.microsoft.com/office/drawing/2014/main" xmlns="" id="{6773251A-3C53-45A2-97D3-0305A1A4F9F3}"/>
              </a:ext>
            </a:extLst>
          </p:cNvPr>
          <p:cNvSpPr>
            <a:spLocks noChangeArrowheads="1"/>
          </p:cNvSpPr>
          <p:nvPr/>
        </p:nvSpPr>
        <p:spPr bwMode="auto">
          <a:xfrm>
            <a:off x="6229350" y="401955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54" name="Rectangle 1075">
            <a:extLst>
              <a:ext uri="{FF2B5EF4-FFF2-40B4-BE49-F238E27FC236}">
                <a16:creationId xmlns:a16="http://schemas.microsoft.com/office/drawing/2014/main" xmlns="" id="{9580160A-885B-4704-A5BE-9493630E3E5F}"/>
              </a:ext>
            </a:extLst>
          </p:cNvPr>
          <p:cNvSpPr>
            <a:spLocks noChangeArrowheads="1"/>
          </p:cNvSpPr>
          <p:nvPr/>
        </p:nvSpPr>
        <p:spPr bwMode="auto">
          <a:xfrm>
            <a:off x="7143750" y="432435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55" name="Rectangle 1076">
            <a:extLst>
              <a:ext uri="{FF2B5EF4-FFF2-40B4-BE49-F238E27FC236}">
                <a16:creationId xmlns:a16="http://schemas.microsoft.com/office/drawing/2014/main" xmlns="" id="{EE7FF8C5-587A-4C35-BA4D-15BB16AFCD06}"/>
              </a:ext>
            </a:extLst>
          </p:cNvPr>
          <p:cNvSpPr>
            <a:spLocks noChangeArrowheads="1"/>
          </p:cNvSpPr>
          <p:nvPr/>
        </p:nvSpPr>
        <p:spPr bwMode="auto">
          <a:xfrm>
            <a:off x="8058150" y="4629150"/>
            <a:ext cx="171450" cy="171450"/>
          </a:xfrm>
          <a:prstGeom prst="rect">
            <a:avLst/>
          </a:prstGeom>
          <a:solidFill>
            <a:srgbClr val="FF0000"/>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72756" name="Line 1077">
            <a:extLst>
              <a:ext uri="{FF2B5EF4-FFF2-40B4-BE49-F238E27FC236}">
                <a16:creationId xmlns:a16="http://schemas.microsoft.com/office/drawing/2014/main" xmlns="" id="{1C700EA0-925A-4015-B3B6-B107C2364AFC}"/>
              </a:ext>
            </a:extLst>
          </p:cNvPr>
          <p:cNvSpPr>
            <a:spLocks noChangeShapeType="1"/>
          </p:cNvSpPr>
          <p:nvPr/>
        </p:nvSpPr>
        <p:spPr bwMode="auto">
          <a:xfrm rot="-413244">
            <a:off x="6381750" y="3349625"/>
            <a:ext cx="869950" cy="455613"/>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7" name="Line 1078">
            <a:extLst>
              <a:ext uri="{FF2B5EF4-FFF2-40B4-BE49-F238E27FC236}">
                <a16:creationId xmlns:a16="http://schemas.microsoft.com/office/drawing/2014/main" xmlns="" id="{15D8E7DE-2AC8-4130-8964-8B2E9ABD361E}"/>
              </a:ext>
            </a:extLst>
          </p:cNvPr>
          <p:cNvSpPr>
            <a:spLocks noChangeShapeType="1"/>
          </p:cNvSpPr>
          <p:nvPr/>
        </p:nvSpPr>
        <p:spPr bwMode="auto">
          <a:xfrm>
            <a:off x="4572000" y="25908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8" name="Line 1079">
            <a:extLst>
              <a:ext uri="{FF2B5EF4-FFF2-40B4-BE49-F238E27FC236}">
                <a16:creationId xmlns:a16="http://schemas.microsoft.com/office/drawing/2014/main" xmlns="" id="{A819EF3E-968E-4DAD-AA3C-867854E2B793}"/>
              </a:ext>
            </a:extLst>
          </p:cNvPr>
          <p:cNvSpPr>
            <a:spLocks noChangeShapeType="1"/>
          </p:cNvSpPr>
          <p:nvPr/>
        </p:nvSpPr>
        <p:spPr bwMode="auto">
          <a:xfrm rot="-413244">
            <a:off x="7307263" y="3729038"/>
            <a:ext cx="841375" cy="388937"/>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9" name="Line 1080">
            <a:extLst>
              <a:ext uri="{FF2B5EF4-FFF2-40B4-BE49-F238E27FC236}">
                <a16:creationId xmlns:a16="http://schemas.microsoft.com/office/drawing/2014/main" xmlns="" id="{E9DC26E5-5E03-4EBE-801B-56F9B34EF8AA}"/>
              </a:ext>
            </a:extLst>
          </p:cNvPr>
          <p:cNvSpPr>
            <a:spLocks noChangeShapeType="1"/>
          </p:cNvSpPr>
          <p:nvPr/>
        </p:nvSpPr>
        <p:spPr bwMode="auto">
          <a:xfrm>
            <a:off x="3651250" y="2219325"/>
            <a:ext cx="920750" cy="3714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0" name="Line 1081">
            <a:extLst>
              <a:ext uri="{FF2B5EF4-FFF2-40B4-BE49-F238E27FC236}">
                <a16:creationId xmlns:a16="http://schemas.microsoft.com/office/drawing/2014/main" xmlns="" id="{9A780863-8AA1-4066-9A7E-116F61C48CD9}"/>
              </a:ext>
            </a:extLst>
          </p:cNvPr>
          <p:cNvSpPr>
            <a:spLocks noChangeShapeType="1"/>
          </p:cNvSpPr>
          <p:nvPr/>
        </p:nvSpPr>
        <p:spPr bwMode="auto">
          <a:xfrm rot="378949" flipV="1">
            <a:off x="2670175" y="2206625"/>
            <a:ext cx="936625" cy="317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1" name="Line 1082">
            <a:extLst>
              <a:ext uri="{FF2B5EF4-FFF2-40B4-BE49-F238E27FC236}">
                <a16:creationId xmlns:a16="http://schemas.microsoft.com/office/drawing/2014/main" xmlns="" id="{121DD1F4-E489-4863-8E3E-FC0BE35D3B6F}"/>
              </a:ext>
            </a:extLst>
          </p:cNvPr>
          <p:cNvSpPr>
            <a:spLocks noChangeShapeType="1"/>
          </p:cNvSpPr>
          <p:nvPr/>
        </p:nvSpPr>
        <p:spPr bwMode="auto">
          <a:xfrm rot="378949">
            <a:off x="5375275" y="3100388"/>
            <a:ext cx="923925" cy="2508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2" name="Freeform 1083">
            <a:extLst>
              <a:ext uri="{FF2B5EF4-FFF2-40B4-BE49-F238E27FC236}">
                <a16:creationId xmlns:a16="http://schemas.microsoft.com/office/drawing/2014/main" xmlns="" id="{46C8BED0-A6F5-4222-BB43-339A1C3047AF}"/>
              </a:ext>
            </a:extLst>
          </p:cNvPr>
          <p:cNvSpPr>
            <a:spLocks/>
          </p:cNvSpPr>
          <p:nvPr/>
        </p:nvSpPr>
        <p:spPr bwMode="auto">
          <a:xfrm>
            <a:off x="2551113" y="2057400"/>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3" name="Freeform 1084">
            <a:extLst>
              <a:ext uri="{FF2B5EF4-FFF2-40B4-BE49-F238E27FC236}">
                <a16:creationId xmlns:a16="http://schemas.microsoft.com/office/drawing/2014/main" xmlns="" id="{04CC2890-8EE3-477F-97FB-3FE9BBAD510C}"/>
              </a:ext>
            </a:extLst>
          </p:cNvPr>
          <p:cNvSpPr>
            <a:spLocks/>
          </p:cNvSpPr>
          <p:nvPr/>
        </p:nvSpPr>
        <p:spPr bwMode="auto">
          <a:xfrm>
            <a:off x="3541713" y="2133600"/>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4" name="Freeform 1085">
            <a:extLst>
              <a:ext uri="{FF2B5EF4-FFF2-40B4-BE49-F238E27FC236}">
                <a16:creationId xmlns:a16="http://schemas.microsoft.com/office/drawing/2014/main" xmlns="" id="{4B5CF1AE-4BB2-40DB-A077-1556B1F93FF3}"/>
              </a:ext>
            </a:extLst>
          </p:cNvPr>
          <p:cNvSpPr>
            <a:spLocks/>
          </p:cNvSpPr>
          <p:nvPr/>
        </p:nvSpPr>
        <p:spPr bwMode="auto">
          <a:xfrm>
            <a:off x="4456113" y="2438400"/>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5" name="Freeform 1086">
            <a:extLst>
              <a:ext uri="{FF2B5EF4-FFF2-40B4-BE49-F238E27FC236}">
                <a16:creationId xmlns:a16="http://schemas.microsoft.com/office/drawing/2014/main" xmlns="" id="{340AF952-5DF9-43F5-8249-2399B09FB1D6}"/>
              </a:ext>
            </a:extLst>
          </p:cNvPr>
          <p:cNvSpPr>
            <a:spLocks/>
          </p:cNvSpPr>
          <p:nvPr/>
        </p:nvSpPr>
        <p:spPr bwMode="auto">
          <a:xfrm>
            <a:off x="5294313" y="2895600"/>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6" name="Freeform 1087">
            <a:extLst>
              <a:ext uri="{FF2B5EF4-FFF2-40B4-BE49-F238E27FC236}">
                <a16:creationId xmlns:a16="http://schemas.microsoft.com/office/drawing/2014/main" xmlns="" id="{7319429C-C698-456C-AA43-3823733A127C}"/>
              </a:ext>
            </a:extLst>
          </p:cNvPr>
          <p:cNvSpPr>
            <a:spLocks/>
          </p:cNvSpPr>
          <p:nvPr/>
        </p:nvSpPr>
        <p:spPr bwMode="auto">
          <a:xfrm>
            <a:off x="6208713" y="3276600"/>
            <a:ext cx="192087" cy="190500"/>
          </a:xfrm>
          <a:custGeom>
            <a:avLst/>
            <a:gdLst>
              <a:gd name="T0" fmla="*/ 151208981 w 121"/>
              <a:gd name="T1" fmla="*/ 0 h 120"/>
              <a:gd name="T2" fmla="*/ 302417963 w 121"/>
              <a:gd name="T3" fmla="*/ 299899388 h 120"/>
              <a:gd name="T4" fmla="*/ 0 w 121"/>
              <a:gd name="T5" fmla="*/ 299899388 h 120"/>
              <a:gd name="T6" fmla="*/ 151208981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7" name="Freeform 1088">
            <a:extLst>
              <a:ext uri="{FF2B5EF4-FFF2-40B4-BE49-F238E27FC236}">
                <a16:creationId xmlns:a16="http://schemas.microsoft.com/office/drawing/2014/main" xmlns="" id="{F1BF3D83-2A7E-49EE-B105-8457077BDBBF}"/>
              </a:ext>
            </a:extLst>
          </p:cNvPr>
          <p:cNvSpPr>
            <a:spLocks/>
          </p:cNvSpPr>
          <p:nvPr/>
        </p:nvSpPr>
        <p:spPr bwMode="auto">
          <a:xfrm>
            <a:off x="7162800" y="3619500"/>
            <a:ext cx="192088" cy="190500"/>
          </a:xfrm>
          <a:custGeom>
            <a:avLst/>
            <a:gdLst>
              <a:gd name="T0" fmla="*/ 151209769 w 121"/>
              <a:gd name="T1" fmla="*/ 0 h 120"/>
              <a:gd name="T2" fmla="*/ 302419537 w 121"/>
              <a:gd name="T3" fmla="*/ 299899388 h 120"/>
              <a:gd name="T4" fmla="*/ 0 w 121"/>
              <a:gd name="T5" fmla="*/ 299899388 h 120"/>
              <a:gd name="T6" fmla="*/ 151209769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8" name="Freeform 1089">
            <a:extLst>
              <a:ext uri="{FF2B5EF4-FFF2-40B4-BE49-F238E27FC236}">
                <a16:creationId xmlns:a16="http://schemas.microsoft.com/office/drawing/2014/main" xmlns="" id="{FFE82B64-2115-4682-81B6-DBEF9B4DA29A}"/>
              </a:ext>
            </a:extLst>
          </p:cNvPr>
          <p:cNvSpPr>
            <a:spLocks/>
          </p:cNvSpPr>
          <p:nvPr/>
        </p:nvSpPr>
        <p:spPr bwMode="auto">
          <a:xfrm>
            <a:off x="8077200" y="3924300"/>
            <a:ext cx="192088" cy="190500"/>
          </a:xfrm>
          <a:custGeom>
            <a:avLst/>
            <a:gdLst>
              <a:gd name="T0" fmla="*/ 151209769 w 121"/>
              <a:gd name="T1" fmla="*/ 0 h 120"/>
              <a:gd name="T2" fmla="*/ 302419537 w 121"/>
              <a:gd name="T3" fmla="*/ 299899388 h 120"/>
              <a:gd name="T4" fmla="*/ 0 w 121"/>
              <a:gd name="T5" fmla="*/ 299899388 h 120"/>
              <a:gd name="T6" fmla="*/ 151209769 w 121"/>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120">
                <a:moveTo>
                  <a:pt x="60" y="0"/>
                </a:moveTo>
                <a:lnTo>
                  <a:pt x="120" y="119"/>
                </a:lnTo>
                <a:lnTo>
                  <a:pt x="0" y="119"/>
                </a:lnTo>
                <a:lnTo>
                  <a:pt x="60" y="0"/>
                </a:lnTo>
              </a:path>
            </a:pathLst>
          </a:custGeom>
          <a:solidFill>
            <a:srgbClr val="00FF00"/>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098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1A278180-79AC-405F-BB5F-A7CCA13ECCE6}"/>
              </a:ext>
            </a:extLst>
          </p:cNvPr>
          <p:cNvSpPr>
            <a:spLocks noGrp="1" noChangeArrowheads="1"/>
          </p:cNvSpPr>
          <p:nvPr>
            <p:ph type="title"/>
          </p:nvPr>
        </p:nvSpPr>
        <p:spPr>
          <a:xfrm>
            <a:off x="609600" y="304800"/>
            <a:ext cx="79248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sz="2800" dirty="0"/>
              <a:t> </a:t>
            </a:r>
            <a:r>
              <a:rPr lang="en-GB" altLang="en-US" dirty="0"/>
              <a:t>Chronic Pain Prevalence by Age</a:t>
            </a:r>
            <a:endParaRPr lang="en-GB" altLang="en-US" sz="2800" dirty="0"/>
          </a:p>
        </p:txBody>
      </p:sp>
      <p:sp>
        <p:nvSpPr>
          <p:cNvPr id="64515" name="Rectangle 3">
            <a:extLst>
              <a:ext uri="{FF2B5EF4-FFF2-40B4-BE49-F238E27FC236}">
                <a16:creationId xmlns:a16="http://schemas.microsoft.com/office/drawing/2014/main" xmlns="" id="{8899AF9C-CEF3-41F6-9D73-EEE576702AF2}"/>
              </a:ext>
            </a:extLst>
          </p:cNvPr>
          <p:cNvSpPr>
            <a:spLocks noGrp="1" noChangeArrowheads="1"/>
          </p:cNvSpPr>
          <p:nvPr>
            <p:ph idx="1"/>
          </p:nvPr>
        </p:nvSpPr>
        <p:spPr>
          <a:xfrm>
            <a:off x="179512" y="1676400"/>
            <a:ext cx="8856984" cy="398484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a:buFontTx/>
              <a:buNone/>
            </a:pPr>
            <a:r>
              <a:rPr lang="en-GB" altLang="en-US" b="1" dirty="0"/>
              <a:t>            </a:t>
            </a:r>
            <a:r>
              <a:rPr lang="en-GB" altLang="en-US" sz="3600" dirty="0"/>
              <a:t>Reasons for variability</a:t>
            </a:r>
            <a:r>
              <a:rPr lang="en-GB" altLang="en-US" sz="2400" b="1" dirty="0">
                <a:solidFill>
                  <a:schemeClr val="tx2"/>
                </a:solidFill>
              </a:rPr>
              <a:t>  </a:t>
            </a:r>
            <a:endParaRPr lang="en-GB" altLang="en-US" sz="1600" b="1" dirty="0"/>
          </a:p>
          <a:p>
            <a:pPr>
              <a:buFontTx/>
              <a:buNone/>
            </a:pPr>
            <a:r>
              <a:rPr lang="en-GB" altLang="en-US" sz="1600" b="1" dirty="0"/>
              <a:t>                                           </a:t>
            </a:r>
            <a:endParaRPr lang="en-GB" altLang="en-US" sz="1600" dirty="0"/>
          </a:p>
          <a:p>
            <a:pPr marL="819150" lvl="1">
              <a:buFontTx/>
              <a:buNone/>
            </a:pPr>
            <a:r>
              <a:rPr lang="en-GB" altLang="en-US" dirty="0"/>
              <a:t>   </a:t>
            </a:r>
            <a:r>
              <a:rPr lang="en-GB" altLang="en-US" sz="3200" dirty="0"/>
              <a:t>Sample  frame.              Pain window.</a:t>
            </a:r>
          </a:p>
          <a:p>
            <a:pPr marL="819150" lvl="1">
              <a:buFontTx/>
              <a:buNone/>
            </a:pPr>
            <a:endParaRPr lang="en-GB" altLang="en-US" sz="900" dirty="0"/>
          </a:p>
          <a:p>
            <a:pPr marL="819150" lvl="1">
              <a:buFontTx/>
              <a:buNone/>
            </a:pPr>
            <a:r>
              <a:rPr lang="en-GB" altLang="en-US" sz="3200" dirty="0"/>
              <a:t>  Response rates.             Pain duration.</a:t>
            </a:r>
          </a:p>
          <a:p>
            <a:pPr marL="819150" lvl="1">
              <a:buFontTx/>
              <a:buNone/>
            </a:pPr>
            <a:endParaRPr lang="en-GB" altLang="en-US" sz="900" dirty="0"/>
          </a:p>
          <a:p>
            <a:pPr marL="819150" lvl="1">
              <a:buFontTx/>
              <a:buNone/>
            </a:pPr>
            <a:r>
              <a:rPr lang="en-GB" altLang="en-US" sz="3200" dirty="0"/>
              <a:t>	Method.			   Individual differences.</a:t>
            </a:r>
            <a:endParaRPr lang="en-GB" altLang="en-US" sz="900" dirty="0"/>
          </a:p>
          <a:p>
            <a:pPr marL="819150" lvl="1">
              <a:buFontTx/>
              <a:buNone/>
            </a:pPr>
            <a:r>
              <a:rPr lang="en-GB" altLang="en-US" sz="900" b="1" dirty="0"/>
              <a:t> </a:t>
            </a:r>
          </a:p>
          <a:p>
            <a:pPr marL="819150" lvl="1">
              <a:buFontTx/>
              <a:buNone/>
            </a:pPr>
            <a:r>
              <a:rPr lang="en-GB" altLang="en-US" sz="3200" dirty="0"/>
              <a:t>	  - interview 		</a:t>
            </a:r>
            <a:r>
              <a:rPr lang="en-GB" altLang="en-US" sz="3200" b="1" dirty="0"/>
              <a:t>          </a:t>
            </a:r>
            <a:r>
              <a:rPr lang="en-GB" altLang="en-US" sz="3200" dirty="0"/>
              <a:t>Questions asked:</a:t>
            </a:r>
          </a:p>
          <a:p>
            <a:pPr marL="819150" lvl="1">
              <a:buFontTx/>
              <a:buNone/>
            </a:pPr>
            <a:r>
              <a:rPr lang="en-GB" altLang="en-US" sz="3200" dirty="0"/>
              <a:t>	  - postal			   - site(s)*</a:t>
            </a:r>
          </a:p>
          <a:p>
            <a:pPr marL="819150" lvl="1">
              <a:buFontTx/>
              <a:buNone/>
            </a:pPr>
            <a:r>
              <a:rPr lang="en-GB" altLang="en-US" sz="3200" dirty="0"/>
              <a:t>	  - telephone                   - </a:t>
            </a:r>
            <a:r>
              <a:rPr lang="en-GB" altLang="en-US" sz="3200" b="1" dirty="0"/>
              <a:t>severity and impact*</a:t>
            </a:r>
            <a:endParaRPr lang="en-GB" altLang="en-US" b="1" dirty="0"/>
          </a:p>
          <a:p>
            <a:pPr marL="819150" lvl="1">
              <a:buFontTx/>
              <a:buNone/>
            </a:pPr>
            <a:r>
              <a:rPr lang="en-GB" altLang="en-US" dirty="0"/>
              <a:t>						</a:t>
            </a:r>
          </a:p>
        </p:txBody>
      </p:sp>
      <p:sp>
        <p:nvSpPr>
          <p:cNvPr id="64516" name="Line 4">
            <a:extLst>
              <a:ext uri="{FF2B5EF4-FFF2-40B4-BE49-F238E27FC236}">
                <a16:creationId xmlns:a16="http://schemas.microsoft.com/office/drawing/2014/main" xmlns="" id="{1774DEC7-2796-4436-86FB-67C616775E96}"/>
              </a:ext>
            </a:extLst>
          </p:cNvPr>
          <p:cNvSpPr>
            <a:spLocks noChangeShapeType="1"/>
          </p:cNvSpPr>
          <p:nvPr/>
        </p:nvSpPr>
        <p:spPr bwMode="auto">
          <a:xfrm>
            <a:off x="1219200" y="2362200"/>
            <a:ext cx="708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277680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xmlns="" id="{5415F2B7-2CD1-4C43-939F-7082766527D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288"/>
            <a:ext cx="9144000" cy="648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 Box 3" descr="Stationery">
            <a:extLst>
              <a:ext uri="{FF2B5EF4-FFF2-40B4-BE49-F238E27FC236}">
                <a16:creationId xmlns:a16="http://schemas.microsoft.com/office/drawing/2014/main" xmlns="" id="{556C9FFC-FB97-4BB8-B78F-BECB028FABE3}"/>
              </a:ext>
            </a:extLst>
          </p:cNvPr>
          <p:cNvSpPr txBox="1">
            <a:spLocks noChangeArrowheads="1"/>
          </p:cNvSpPr>
          <p:nvPr/>
        </p:nvSpPr>
        <p:spPr bwMode="auto">
          <a:xfrm>
            <a:off x="1828800" y="6162675"/>
            <a:ext cx="6245225" cy="579438"/>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3200">
                <a:solidFill>
                  <a:srgbClr val="000000"/>
                </a:solidFill>
              </a:rPr>
              <a:t>“But Dr, I can’t learn to live with it!”</a:t>
            </a:r>
          </a:p>
        </p:txBody>
      </p:sp>
      <p:sp>
        <p:nvSpPr>
          <p:cNvPr id="4" name="Rectangle 2">
            <a:extLst>
              <a:ext uri="{FF2B5EF4-FFF2-40B4-BE49-F238E27FC236}">
                <a16:creationId xmlns:a16="http://schemas.microsoft.com/office/drawing/2014/main" xmlns="" id="{A436BAD6-3E29-480B-98A4-DA33D45878C1}"/>
              </a:ext>
            </a:extLst>
          </p:cNvPr>
          <p:cNvSpPr txBox="1">
            <a:spLocks noChangeArrowheads="1"/>
          </p:cNvSpPr>
          <p:nvPr/>
        </p:nvSpPr>
        <p:spPr>
          <a:xfrm>
            <a:off x="0" y="0"/>
            <a:ext cx="9144000" cy="1052513"/>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4" charset="-128"/>
              </a:defRPr>
            </a:lvl2pPr>
            <a:lvl3pPr algn="ctr" rtl="0" eaLnBrk="0" fontAlgn="base" hangingPunct="0">
              <a:spcBef>
                <a:spcPct val="0"/>
              </a:spcBef>
              <a:spcAft>
                <a:spcPct val="0"/>
              </a:spcAft>
              <a:defRPr sz="4400">
                <a:solidFill>
                  <a:schemeClr val="tx2"/>
                </a:solidFill>
                <a:latin typeface="Arial" charset="0"/>
                <a:ea typeface="ＭＳ Ｐゴシック" pitchFamily="-64" charset="-128"/>
              </a:defRPr>
            </a:lvl3pPr>
            <a:lvl4pPr algn="ctr" rtl="0" eaLnBrk="0" fontAlgn="base" hangingPunct="0">
              <a:spcBef>
                <a:spcPct val="0"/>
              </a:spcBef>
              <a:spcAft>
                <a:spcPct val="0"/>
              </a:spcAft>
              <a:defRPr sz="4400">
                <a:solidFill>
                  <a:schemeClr val="tx2"/>
                </a:solidFill>
                <a:latin typeface="Arial" charset="0"/>
                <a:ea typeface="ＭＳ Ｐゴシック" pitchFamily="-64" charset="-128"/>
              </a:defRPr>
            </a:lvl4pPr>
            <a:lvl5pPr algn="ctr" rtl="0" eaLnBrk="0" fontAlgn="base" hangingPunct="0">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a:lstStyle>
          <a:p>
            <a:pPr>
              <a:defRPr/>
            </a:pPr>
            <a:r>
              <a:rPr lang="en-GB" sz="3800" kern="0" dirty="0" err="1">
                <a:solidFill>
                  <a:srgbClr val="000000"/>
                </a:solidFill>
              </a:rPr>
              <a:t>Biopsychosocial</a:t>
            </a:r>
            <a:r>
              <a:rPr lang="en-GB" sz="3800" kern="0" dirty="0">
                <a:solidFill>
                  <a:srgbClr val="000000"/>
                </a:solidFill>
              </a:rPr>
              <a:t> impacts of chronic pa</a:t>
            </a:r>
            <a:r>
              <a:rPr lang="en-GB" sz="4000" kern="0" dirty="0">
                <a:solidFill>
                  <a:srgbClr val="000000"/>
                </a:solidFill>
              </a:rPr>
              <a:t>in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D5442ADF-7314-4E6F-9544-2A7F913B1CDC}"/>
              </a:ext>
            </a:extLst>
          </p:cNvPr>
          <p:cNvSpPr>
            <a:spLocks noGrp="1"/>
          </p:cNvSpPr>
          <p:nvPr>
            <p:ph type="title"/>
          </p:nvPr>
        </p:nvSpPr>
        <p:spPr>
          <a:xfrm>
            <a:off x="1619250" y="188913"/>
            <a:ext cx="5905500" cy="922337"/>
          </a:xfrm>
          <a:solidFill>
            <a:schemeClr val="bg1"/>
          </a:solidFill>
        </p:spPr>
        <p:txBody>
          <a:bodyPr/>
          <a:lstStyle/>
          <a:p>
            <a:r>
              <a:rPr lang="en-US" altLang="en-US"/>
              <a:t>Disturbed Mood</a:t>
            </a:r>
            <a:endParaRPr lang="en-AU" altLang="en-US"/>
          </a:p>
        </p:txBody>
      </p:sp>
      <p:pic>
        <p:nvPicPr>
          <p:cNvPr id="14339" name="Picture 2">
            <a:extLst>
              <a:ext uri="{FF2B5EF4-FFF2-40B4-BE49-F238E27FC236}">
                <a16:creationId xmlns:a16="http://schemas.microsoft.com/office/drawing/2014/main" xmlns="" id="{6968AA91-DD1B-4B9B-9FF8-0EB57805F9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80645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xmlns="" id="{37426B45-9CEF-4A92-A664-ADA0C8536035}"/>
              </a:ext>
            </a:extLst>
          </p:cNvPr>
          <p:cNvSpPr txBox="1">
            <a:spLocks/>
          </p:cNvSpPr>
          <p:nvPr/>
        </p:nvSpPr>
        <p:spPr>
          <a:xfrm>
            <a:off x="0" y="5732463"/>
            <a:ext cx="9036050" cy="1054100"/>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4" charset="-128"/>
              </a:defRPr>
            </a:lvl2pPr>
            <a:lvl3pPr algn="ctr" rtl="0" eaLnBrk="0" fontAlgn="base" hangingPunct="0">
              <a:spcBef>
                <a:spcPct val="0"/>
              </a:spcBef>
              <a:spcAft>
                <a:spcPct val="0"/>
              </a:spcAft>
              <a:defRPr sz="4400">
                <a:solidFill>
                  <a:schemeClr val="tx2"/>
                </a:solidFill>
                <a:latin typeface="Arial" charset="0"/>
                <a:ea typeface="ＭＳ Ｐゴシック" pitchFamily="-64" charset="-128"/>
              </a:defRPr>
            </a:lvl3pPr>
            <a:lvl4pPr algn="ctr" rtl="0" eaLnBrk="0" fontAlgn="base" hangingPunct="0">
              <a:spcBef>
                <a:spcPct val="0"/>
              </a:spcBef>
              <a:spcAft>
                <a:spcPct val="0"/>
              </a:spcAft>
              <a:defRPr sz="4400">
                <a:solidFill>
                  <a:schemeClr val="tx2"/>
                </a:solidFill>
                <a:latin typeface="Arial" charset="0"/>
                <a:ea typeface="ＭＳ Ｐゴシック" pitchFamily="-64" charset="-128"/>
              </a:defRPr>
            </a:lvl4pPr>
            <a:lvl5pPr algn="ctr" rtl="0" eaLnBrk="0" fontAlgn="base" hangingPunct="0">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a:lstStyle>
          <a:p>
            <a:pPr>
              <a:defRPr/>
            </a:pPr>
            <a:r>
              <a:rPr lang="en-US" sz="3200" kern="0" dirty="0"/>
              <a:t>40%-70% of older persons with pain have depression. 2.6 times more likely to suicide </a:t>
            </a:r>
            <a:endParaRPr lang="en-AU" sz="3200" kern="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STEVE\cartoons\sticks.bmp">
            <a:extLst>
              <a:ext uri="{FF2B5EF4-FFF2-40B4-BE49-F238E27FC236}">
                <a16:creationId xmlns:a16="http://schemas.microsoft.com/office/drawing/2014/main" xmlns="" id="{AFD479E0-7D0A-456F-B26E-DD9CE485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66788"/>
            <a:ext cx="6710362"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xmlns="" id="{2EA99E1B-10B8-4879-A9FD-E0D734B59609}"/>
              </a:ext>
            </a:extLst>
          </p:cNvPr>
          <p:cNvSpPr txBox="1">
            <a:spLocks/>
          </p:cNvSpPr>
          <p:nvPr/>
        </p:nvSpPr>
        <p:spPr>
          <a:xfrm>
            <a:off x="1116013" y="44450"/>
            <a:ext cx="6264275" cy="922338"/>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4" charset="-128"/>
              </a:defRPr>
            </a:lvl2pPr>
            <a:lvl3pPr algn="ctr" rtl="0" eaLnBrk="0" fontAlgn="base" hangingPunct="0">
              <a:spcBef>
                <a:spcPct val="0"/>
              </a:spcBef>
              <a:spcAft>
                <a:spcPct val="0"/>
              </a:spcAft>
              <a:defRPr sz="4400">
                <a:solidFill>
                  <a:schemeClr val="tx2"/>
                </a:solidFill>
                <a:latin typeface="Arial" charset="0"/>
                <a:ea typeface="ＭＳ Ｐゴシック" pitchFamily="-64" charset="-128"/>
              </a:defRPr>
            </a:lvl3pPr>
            <a:lvl4pPr algn="ctr" rtl="0" eaLnBrk="0" fontAlgn="base" hangingPunct="0">
              <a:spcBef>
                <a:spcPct val="0"/>
              </a:spcBef>
              <a:spcAft>
                <a:spcPct val="0"/>
              </a:spcAft>
              <a:defRPr sz="4400">
                <a:solidFill>
                  <a:schemeClr val="tx2"/>
                </a:solidFill>
                <a:latin typeface="Arial" charset="0"/>
                <a:ea typeface="ＭＳ Ｐゴシック" pitchFamily="-64" charset="-128"/>
              </a:defRPr>
            </a:lvl4pPr>
            <a:lvl5pPr algn="ctr" rtl="0" eaLnBrk="0" fontAlgn="base" hangingPunct="0">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a:lstStyle>
          <a:p>
            <a:pPr>
              <a:defRPr/>
            </a:pPr>
            <a:r>
              <a:rPr lang="en-US" kern="0" dirty="0"/>
              <a:t>Impacts on function</a:t>
            </a:r>
            <a:endParaRPr lang="en-AU" kern="0"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F5BAE-DED6-42AC-BB21-488F35844370}"/>
              </a:ext>
            </a:extLst>
          </p:cNvPr>
          <p:cNvSpPr>
            <a:spLocks noGrp="1"/>
          </p:cNvSpPr>
          <p:nvPr>
            <p:ph type="title"/>
          </p:nvPr>
        </p:nvSpPr>
        <p:spPr>
          <a:xfrm>
            <a:off x="628650" y="116632"/>
            <a:ext cx="7886700" cy="930975"/>
          </a:xfrm>
        </p:spPr>
        <p:txBody>
          <a:bodyPr/>
          <a:lstStyle/>
          <a:p>
            <a:r>
              <a:rPr lang="en-US" dirty="0"/>
              <a:t>Pain impact on function</a:t>
            </a:r>
          </a:p>
        </p:txBody>
      </p:sp>
      <p:pic>
        <p:nvPicPr>
          <p:cNvPr id="5" name="Content Placeholder 4">
            <a:extLst>
              <a:ext uri="{FF2B5EF4-FFF2-40B4-BE49-F238E27FC236}">
                <a16:creationId xmlns:a16="http://schemas.microsoft.com/office/drawing/2014/main" xmlns="" id="{2F378C4D-8CDA-4360-BB6B-658492563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296101"/>
            <a:ext cx="4752528" cy="5589283"/>
          </a:xfrm>
        </p:spPr>
      </p:pic>
      <p:sp>
        <p:nvSpPr>
          <p:cNvPr id="6" name="TextBox 5">
            <a:extLst>
              <a:ext uri="{FF2B5EF4-FFF2-40B4-BE49-F238E27FC236}">
                <a16:creationId xmlns:a16="http://schemas.microsoft.com/office/drawing/2014/main" xmlns="" id="{D489EC46-468C-4741-9C6A-0C59BD9C5BA5}"/>
              </a:ext>
            </a:extLst>
          </p:cNvPr>
          <p:cNvSpPr txBox="1"/>
          <p:nvPr/>
        </p:nvSpPr>
        <p:spPr>
          <a:xfrm>
            <a:off x="5940152" y="5877272"/>
            <a:ext cx="3018006" cy="646331"/>
          </a:xfrm>
          <a:prstGeom prst="rect">
            <a:avLst/>
          </a:prstGeom>
          <a:noFill/>
        </p:spPr>
        <p:txBody>
          <a:bodyPr wrap="none" rtlCol="0">
            <a:spAutoFit/>
          </a:bodyPr>
          <a:lstStyle/>
          <a:p>
            <a:r>
              <a:rPr lang="en-US" dirty="0" err="1"/>
              <a:t>Shega</a:t>
            </a:r>
            <a:r>
              <a:rPr lang="en-US" dirty="0"/>
              <a:t> et al. J </a:t>
            </a:r>
            <a:r>
              <a:rPr lang="en-US" dirty="0" err="1"/>
              <a:t>Gerontol</a:t>
            </a:r>
            <a:r>
              <a:rPr lang="en-US" dirty="0"/>
              <a:t>. (Med);</a:t>
            </a:r>
          </a:p>
          <a:p>
            <a:r>
              <a:rPr lang="en-US" dirty="0"/>
              <a:t> 2010; 65(8); 880-886.</a:t>
            </a:r>
          </a:p>
        </p:txBody>
      </p:sp>
      <p:sp>
        <p:nvSpPr>
          <p:cNvPr id="7" name="TextBox 6">
            <a:extLst>
              <a:ext uri="{FF2B5EF4-FFF2-40B4-BE49-F238E27FC236}">
                <a16:creationId xmlns:a16="http://schemas.microsoft.com/office/drawing/2014/main" xmlns="" id="{84406B3F-B322-4805-A8AB-220E3CC42FE2}"/>
              </a:ext>
            </a:extLst>
          </p:cNvPr>
          <p:cNvSpPr txBox="1"/>
          <p:nvPr/>
        </p:nvSpPr>
        <p:spPr>
          <a:xfrm>
            <a:off x="3923928" y="2276872"/>
            <a:ext cx="1080745" cy="369332"/>
          </a:xfrm>
          <a:prstGeom prst="rect">
            <a:avLst/>
          </a:prstGeom>
          <a:noFill/>
        </p:spPr>
        <p:txBody>
          <a:bodyPr wrap="none" rtlCol="0">
            <a:spAutoFit/>
          </a:bodyPr>
          <a:lstStyle/>
          <a:p>
            <a:r>
              <a:rPr lang="en-US" dirty="0"/>
              <a:t>N = 5,143</a:t>
            </a:r>
          </a:p>
        </p:txBody>
      </p:sp>
      <p:sp>
        <p:nvSpPr>
          <p:cNvPr id="8" name="TextBox 7">
            <a:extLst>
              <a:ext uri="{FF2B5EF4-FFF2-40B4-BE49-F238E27FC236}">
                <a16:creationId xmlns:a16="http://schemas.microsoft.com/office/drawing/2014/main" xmlns="" id="{785FA01F-7F9A-478F-85C6-BBE00043FBA7}"/>
              </a:ext>
            </a:extLst>
          </p:cNvPr>
          <p:cNvSpPr txBox="1"/>
          <p:nvPr/>
        </p:nvSpPr>
        <p:spPr>
          <a:xfrm>
            <a:off x="5508104" y="1268760"/>
            <a:ext cx="3718326" cy="2585323"/>
          </a:xfrm>
          <a:prstGeom prst="rect">
            <a:avLst/>
          </a:prstGeom>
          <a:noFill/>
        </p:spPr>
        <p:txBody>
          <a:bodyPr wrap="none" rtlCol="0">
            <a:spAutoFit/>
          </a:bodyPr>
          <a:lstStyle/>
          <a:p>
            <a:r>
              <a:rPr lang="en-US" dirty="0"/>
              <a:t>IADL: getting to distant places,</a:t>
            </a:r>
          </a:p>
          <a:p>
            <a:r>
              <a:rPr lang="en-US" dirty="0"/>
              <a:t>using phone, shop, cook, housework</a:t>
            </a:r>
          </a:p>
          <a:p>
            <a:endParaRPr lang="en-US" dirty="0"/>
          </a:p>
          <a:p>
            <a:r>
              <a:rPr lang="en-US" dirty="0"/>
              <a:t>ADL: eat, dress, personal care, walk,</a:t>
            </a:r>
          </a:p>
          <a:p>
            <a:r>
              <a:rPr lang="en-US" dirty="0"/>
              <a:t>get out of bed, bathing, toilet. </a:t>
            </a:r>
          </a:p>
          <a:p>
            <a:endParaRPr lang="en-US" dirty="0"/>
          </a:p>
          <a:p>
            <a:endParaRPr lang="en-US" dirty="0"/>
          </a:p>
          <a:p>
            <a:r>
              <a:rPr lang="en-US" b="1" dirty="0"/>
              <a:t>Functionally impaired = needing help</a:t>
            </a:r>
          </a:p>
          <a:p>
            <a:r>
              <a:rPr lang="en-US" b="1" dirty="0"/>
              <a:t>on at least one item. </a:t>
            </a:r>
          </a:p>
        </p:txBody>
      </p:sp>
    </p:spTree>
    <p:extLst>
      <p:ext uri="{BB962C8B-B14F-4D97-AF65-F5344CB8AC3E}">
        <p14:creationId xmlns:p14="http://schemas.microsoft.com/office/powerpoint/2010/main" val="1883232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AD4276D8-5D8F-49FB-8D03-05D83E1FA6A6}"/>
              </a:ext>
            </a:extLst>
          </p:cNvPr>
          <p:cNvSpPr>
            <a:spLocks noGrp="1" noChangeArrowheads="1"/>
          </p:cNvSpPr>
          <p:nvPr>
            <p:ph type="title"/>
          </p:nvPr>
        </p:nvSpPr>
        <p:spPr>
          <a:xfrm>
            <a:off x="250825" y="188913"/>
            <a:ext cx="8497888" cy="1258887"/>
          </a:xfrm>
          <a:solidFill>
            <a:schemeClr val="bg1"/>
          </a:solidFill>
        </p:spPr>
        <p:txBody>
          <a:bodyPr/>
          <a:lstStyle/>
          <a:p>
            <a:r>
              <a:rPr lang="en-US" altLang="en-US"/>
              <a:t>Other impacts of persistent pain </a:t>
            </a:r>
            <a:endParaRPr lang="en-AU" altLang="en-US"/>
          </a:p>
        </p:txBody>
      </p:sp>
      <p:sp>
        <p:nvSpPr>
          <p:cNvPr id="19459" name="Rectangle 3">
            <a:extLst>
              <a:ext uri="{FF2B5EF4-FFF2-40B4-BE49-F238E27FC236}">
                <a16:creationId xmlns:a16="http://schemas.microsoft.com/office/drawing/2014/main" xmlns="" id="{D1FA12C7-EA6D-4DAF-881F-20D4C7CDAC0B}"/>
              </a:ext>
            </a:extLst>
          </p:cNvPr>
          <p:cNvSpPr>
            <a:spLocks noGrp="1" noChangeArrowheads="1"/>
          </p:cNvSpPr>
          <p:nvPr>
            <p:ph idx="1"/>
          </p:nvPr>
        </p:nvSpPr>
        <p:spPr>
          <a:xfrm>
            <a:off x="457200" y="1711325"/>
            <a:ext cx="8229600" cy="4525963"/>
          </a:xfrm>
        </p:spPr>
        <p:txBody>
          <a:bodyPr>
            <a:normAutofit/>
          </a:bodyPr>
          <a:lstStyle/>
          <a:p>
            <a:r>
              <a:rPr lang="en-US" altLang="en-US" sz="3200" dirty="0"/>
              <a:t>Sleep</a:t>
            </a:r>
          </a:p>
          <a:p>
            <a:r>
              <a:rPr lang="en-US" altLang="en-US" sz="3200" b="1" dirty="0"/>
              <a:t>Neurocognitive performance</a:t>
            </a:r>
          </a:p>
          <a:p>
            <a:r>
              <a:rPr lang="en-US" altLang="en-US" sz="3200" dirty="0"/>
              <a:t>Addiction-polypharmacy</a:t>
            </a:r>
          </a:p>
          <a:p>
            <a:r>
              <a:rPr lang="en-US" altLang="en-US" sz="3200" dirty="0"/>
              <a:t>Financial stress</a:t>
            </a:r>
          </a:p>
          <a:p>
            <a:r>
              <a:rPr lang="en-US" altLang="en-US" sz="3200" dirty="0"/>
              <a:t>Social relationships</a:t>
            </a:r>
          </a:p>
          <a:p>
            <a:r>
              <a:rPr lang="en-US" altLang="en-US" sz="3200" dirty="0"/>
              <a:t>Physical health</a:t>
            </a:r>
          </a:p>
          <a:p>
            <a:r>
              <a:rPr lang="en-US" altLang="en-US" sz="3200" dirty="0"/>
              <a:t>Quality of life</a:t>
            </a:r>
            <a:endParaRPr lang="en-AU" altLang="en-US" sz="3200" dirty="0"/>
          </a:p>
        </p:txBody>
      </p:sp>
      <p:grpSp>
        <p:nvGrpSpPr>
          <p:cNvPr id="16388" name="Group 6">
            <a:extLst>
              <a:ext uri="{FF2B5EF4-FFF2-40B4-BE49-F238E27FC236}">
                <a16:creationId xmlns:a16="http://schemas.microsoft.com/office/drawing/2014/main" xmlns="" id="{7596562C-A124-4873-9812-C2C49CC43FB8}"/>
              </a:ext>
            </a:extLst>
          </p:cNvPr>
          <p:cNvGrpSpPr>
            <a:grpSpLocks/>
          </p:cNvGrpSpPr>
          <p:nvPr/>
        </p:nvGrpSpPr>
        <p:grpSpPr bwMode="auto">
          <a:xfrm>
            <a:off x="4953000" y="3479800"/>
            <a:ext cx="4191000" cy="3378200"/>
            <a:chOff x="3120" y="2192"/>
            <a:chExt cx="2640" cy="2128"/>
          </a:xfrm>
          <a:solidFill>
            <a:schemeClr val="bg1"/>
          </a:solidFill>
        </p:grpSpPr>
        <p:pic>
          <p:nvPicPr>
            <p:cNvPr id="16390" name="Picture 4">
              <a:extLst>
                <a:ext uri="{FF2B5EF4-FFF2-40B4-BE49-F238E27FC236}">
                  <a16:creationId xmlns:a16="http://schemas.microsoft.com/office/drawing/2014/main" xmlns="" id="{C181E981-6A06-4EAC-B5A3-9C07960C938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 y="2192"/>
              <a:ext cx="2640" cy="2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1" name="Rectangle 5">
              <a:extLst>
                <a:ext uri="{FF2B5EF4-FFF2-40B4-BE49-F238E27FC236}">
                  <a16:creationId xmlns:a16="http://schemas.microsoft.com/office/drawing/2014/main" xmlns="" id="{8D11DC27-CC43-4293-85CF-373D16BD61C9}"/>
                </a:ext>
              </a:extLst>
            </p:cNvPr>
            <p:cNvSpPr>
              <a:spLocks noChangeArrowheads="1"/>
            </p:cNvSpPr>
            <p:nvPr/>
          </p:nvSpPr>
          <p:spPr bwMode="auto">
            <a:xfrm>
              <a:off x="3264" y="3696"/>
              <a:ext cx="528" cy="288"/>
            </a:xfrm>
            <a:prstGeom prst="rect">
              <a:avLst/>
            </a:prstGeom>
            <a:solidFill>
              <a:schemeClr val="bg1"/>
            </a:solidFill>
            <a:ln w="9525">
              <a:noFill/>
              <a:miter lim="800000"/>
              <a:headEnd/>
              <a:tailEnd/>
            </a:ln>
          </p:spPr>
          <p:txBody>
            <a:bodyPr wrap="none" anchor="ctr"/>
            <a:lstStyle/>
            <a:p>
              <a:pPr>
                <a:defRPr/>
              </a:pPr>
              <a:endParaRPr lang="en-US"/>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xmlns="" id="{856ECC2B-01DE-4073-B495-AADB1E194335}"/>
              </a:ext>
            </a:extLst>
          </p:cNvPr>
          <p:cNvSpPr txBox="1">
            <a:spLocks noChangeArrowheads="1"/>
          </p:cNvSpPr>
          <p:nvPr/>
        </p:nvSpPr>
        <p:spPr bwMode="auto">
          <a:xfrm>
            <a:off x="828675" y="4300061"/>
            <a:ext cx="78867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en-US" sz="3200" i="1" dirty="0">
                <a:latin typeface="Arial" charset="0"/>
              </a:rPr>
              <a:t>Caulfield Pain Management &amp; Research Centre, Caulfield, Victoria, Australia.</a:t>
            </a:r>
          </a:p>
          <a:p>
            <a:pPr algn="ctr">
              <a:defRPr/>
            </a:pPr>
            <a:endParaRPr lang="en-GB" altLang="en-US" sz="3200" i="1" dirty="0">
              <a:effectLst>
                <a:outerShdw blurRad="38100" dist="38100" dir="2700000" algn="tl">
                  <a:srgbClr val="000000"/>
                </a:outerShdw>
              </a:effectLst>
              <a:latin typeface="Arial" charset="0"/>
            </a:endParaRPr>
          </a:p>
          <a:p>
            <a:pPr algn="ctr">
              <a:defRPr/>
            </a:pPr>
            <a:r>
              <a:rPr lang="en-GB" altLang="en-US" sz="3200" b="1" i="1" dirty="0">
                <a:latin typeface="Arial" charset="0"/>
              </a:rPr>
              <a:t>email: s.gibson@cgmc.org.au</a:t>
            </a:r>
          </a:p>
          <a:p>
            <a:pPr defTabSz="914400" eaLnBrk="1" hangingPunct="1"/>
            <a:endParaRPr lang="en-US" altLang="en-US" sz="1600" dirty="0">
              <a:solidFill>
                <a:srgbClr val="636C76"/>
              </a:solidFill>
              <a:latin typeface="Arial" panose="020B0604020202020204" pitchFamily="34" charset="0"/>
              <a:ea typeface="Calibri Light" panose="020F0302020204030204" pitchFamily="34" charset="0"/>
              <a:cs typeface="Arial" panose="020B0604020202020204" pitchFamily="34" charset="0"/>
            </a:endParaRPr>
          </a:p>
          <a:p>
            <a:pPr defTabSz="914400" eaLnBrk="1" hangingPunct="1"/>
            <a:endParaRPr lang="en-US" altLang="en-US" dirty="0">
              <a:ea typeface="Calibri Light" panose="020F0302020204030204" pitchFamily="34" charset="0"/>
              <a:cs typeface="Arial" panose="020B0604020202020204" pitchFamily="34" charset="0"/>
            </a:endParaRPr>
          </a:p>
        </p:txBody>
      </p:sp>
      <p:sp>
        <p:nvSpPr>
          <p:cNvPr id="10243" name="TextBox 4">
            <a:extLst>
              <a:ext uri="{FF2B5EF4-FFF2-40B4-BE49-F238E27FC236}">
                <a16:creationId xmlns:a16="http://schemas.microsoft.com/office/drawing/2014/main" xmlns="" id="{BE3E0B75-8C0A-40E9-B8B6-B3135A6AE336}"/>
              </a:ext>
            </a:extLst>
          </p:cNvPr>
          <p:cNvSpPr txBox="1">
            <a:spLocks noChangeArrowheads="1"/>
          </p:cNvSpPr>
          <p:nvPr/>
        </p:nvSpPr>
        <p:spPr bwMode="auto">
          <a:xfrm>
            <a:off x="828675" y="3163615"/>
            <a:ext cx="7886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n-GB" altLang="en-US" sz="4400" b="1" i="1" dirty="0"/>
              <a:t>Stephen Gibson</a:t>
            </a:r>
            <a:r>
              <a:rPr lang="en-GB" altLang="en-US" sz="4400" b="1" dirty="0">
                <a:latin typeface="Arial" charset="0"/>
              </a:rPr>
              <a:t> </a:t>
            </a:r>
          </a:p>
        </p:txBody>
      </p:sp>
      <p:sp>
        <p:nvSpPr>
          <p:cNvPr id="10244" name="Title 1">
            <a:extLst>
              <a:ext uri="{FF2B5EF4-FFF2-40B4-BE49-F238E27FC236}">
                <a16:creationId xmlns:a16="http://schemas.microsoft.com/office/drawing/2014/main" xmlns="" id="{4899BB45-1995-462C-A46D-1E6399DB3341}"/>
              </a:ext>
            </a:extLst>
          </p:cNvPr>
          <p:cNvSpPr txBox="1">
            <a:spLocks/>
          </p:cNvSpPr>
          <p:nvPr/>
        </p:nvSpPr>
        <p:spPr bwMode="auto">
          <a:xfrm>
            <a:off x="-60325" y="1734177"/>
            <a:ext cx="9274175" cy="75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lnSpc>
                <a:spcPct val="90000"/>
              </a:lnSpc>
            </a:pPr>
            <a:r>
              <a:rPr lang="en-GB" altLang="en-US" sz="4400" b="1" dirty="0">
                <a:solidFill>
                  <a:srgbClr val="2929A5"/>
                </a:solidFill>
              </a:rPr>
              <a:t>Epidemiology of Pain in Older Persons</a:t>
            </a:r>
            <a:endParaRPr lang="en-US" altLang="en-US" sz="4400" b="1" dirty="0">
              <a:solidFill>
                <a:srgbClr val="008ECB"/>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Object 10">
            <a:extLst>
              <a:ext uri="{FF2B5EF4-FFF2-40B4-BE49-F238E27FC236}">
                <a16:creationId xmlns:a16="http://schemas.microsoft.com/office/drawing/2014/main" xmlns="" id="{1CDD0253-A42C-4544-BF85-64F163ECC65D}"/>
              </a:ext>
            </a:extLst>
          </p:cNvPr>
          <p:cNvGraphicFramePr>
            <a:graphicFrameLocks noChangeAspect="1"/>
          </p:cNvGraphicFramePr>
          <p:nvPr>
            <p:extLst>
              <p:ext uri="{D42A27DB-BD31-4B8C-83A1-F6EECF244321}">
                <p14:modId xmlns:p14="http://schemas.microsoft.com/office/powerpoint/2010/main" val="3382833104"/>
              </p:ext>
            </p:extLst>
          </p:nvPr>
        </p:nvGraphicFramePr>
        <p:xfrm>
          <a:off x="107504" y="2865487"/>
          <a:ext cx="1581150" cy="1571625"/>
        </p:xfrm>
        <a:graphic>
          <a:graphicData uri="http://schemas.openxmlformats.org/presentationml/2006/ole">
            <mc:AlternateContent xmlns:mc="http://schemas.openxmlformats.org/markup-compatibility/2006">
              <mc:Choice xmlns:v="urn:schemas-microsoft-com:vml" Requires="v">
                <p:oleObj spid="_x0000_s148488" name="Document" r:id="rId3" imgW="618744" imgH="597408" progId="Word.Document.8">
                  <p:embed/>
                </p:oleObj>
              </mc:Choice>
              <mc:Fallback>
                <p:oleObj name="Document" r:id="rId3" imgW="618744" imgH="597408" progId="Word.Document.8">
                  <p:embed/>
                  <p:pic>
                    <p:nvPicPr>
                      <p:cNvPr id="5" name="Object 10">
                        <a:extLst>
                          <a:ext uri="{FF2B5EF4-FFF2-40B4-BE49-F238E27FC236}">
                            <a16:creationId xmlns:a16="http://schemas.microsoft.com/office/drawing/2014/main" xmlns="" id="{1CDD0253-A42C-4544-BF85-64F163ECC65D}"/>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107504" y="2865487"/>
                        <a:ext cx="15811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05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E9BFB9-4FFA-4E62-B20E-DA97F7B17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0824"/>
            <a:ext cx="9144000" cy="4596351"/>
          </a:xfrm>
          <a:prstGeom prst="rect">
            <a:avLst/>
          </a:prstGeom>
        </p:spPr>
      </p:pic>
      <p:sp>
        <p:nvSpPr>
          <p:cNvPr id="4" name="TextBox 3">
            <a:extLst>
              <a:ext uri="{FF2B5EF4-FFF2-40B4-BE49-F238E27FC236}">
                <a16:creationId xmlns:a16="http://schemas.microsoft.com/office/drawing/2014/main" xmlns="" id="{84C4678E-A06E-46FF-B6BF-46B36ABB08A6}"/>
              </a:ext>
            </a:extLst>
          </p:cNvPr>
          <p:cNvSpPr txBox="1"/>
          <p:nvPr/>
        </p:nvSpPr>
        <p:spPr>
          <a:xfrm>
            <a:off x="2987824" y="6381328"/>
            <a:ext cx="184731" cy="461665"/>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xmlns="" id="{C856DD08-30D7-4DC4-BE9E-06BC76E28BA1}"/>
              </a:ext>
            </a:extLst>
          </p:cNvPr>
          <p:cNvSpPr txBox="1"/>
          <p:nvPr/>
        </p:nvSpPr>
        <p:spPr>
          <a:xfrm>
            <a:off x="179512" y="6027003"/>
            <a:ext cx="8428974" cy="984885"/>
          </a:xfrm>
          <a:prstGeom prst="rect">
            <a:avLst/>
          </a:prstGeom>
          <a:noFill/>
        </p:spPr>
        <p:txBody>
          <a:bodyPr wrap="none" rtlCol="0">
            <a:spAutoFit/>
          </a:bodyPr>
          <a:lstStyle/>
          <a:p>
            <a:r>
              <a:rPr lang="en-US" sz="2000" dirty="0"/>
              <a:t>Whitlock et al. (2017) </a:t>
            </a:r>
            <a:r>
              <a:rPr lang="fr-FR" sz="2000" dirty="0"/>
              <a:t>JAMA InternMed.doi:10.1001/jamainternmed.2017.1622</a:t>
            </a:r>
          </a:p>
          <a:p>
            <a:r>
              <a:rPr lang="fr-FR" sz="2000" dirty="0" err="1"/>
              <a:t>After</a:t>
            </a:r>
            <a:r>
              <a:rPr lang="fr-FR" sz="2000" dirty="0"/>
              <a:t> 10 </a:t>
            </a:r>
            <a:r>
              <a:rPr lang="fr-FR" sz="2000" dirty="0" err="1"/>
              <a:t>years</a:t>
            </a:r>
            <a:r>
              <a:rPr lang="fr-FR" sz="2000" dirty="0"/>
              <a:t> translates to a 2.2% </a:t>
            </a:r>
            <a:r>
              <a:rPr lang="fr-FR" sz="2000" dirty="0" err="1"/>
              <a:t>increase</a:t>
            </a:r>
            <a:r>
              <a:rPr lang="fr-FR" sz="2000" dirty="0"/>
              <a:t> in </a:t>
            </a:r>
            <a:r>
              <a:rPr lang="fr-FR" sz="2000" dirty="0" err="1"/>
              <a:t>probability</a:t>
            </a:r>
            <a:r>
              <a:rPr lang="fr-FR" sz="2000" dirty="0"/>
              <a:t> of </a:t>
            </a:r>
            <a:r>
              <a:rPr lang="fr-FR" sz="2000" dirty="0" err="1"/>
              <a:t>dementia</a:t>
            </a:r>
            <a:r>
              <a:rPr lang="fr-FR" sz="2000" dirty="0"/>
              <a:t> </a:t>
            </a:r>
            <a:r>
              <a:rPr lang="fr-FR" sz="2000" dirty="0" err="1"/>
              <a:t>diagnosis</a:t>
            </a:r>
            <a:endParaRPr lang="en-US" sz="2000" dirty="0"/>
          </a:p>
          <a:p>
            <a:endParaRPr lang="en-US" dirty="0"/>
          </a:p>
        </p:txBody>
      </p:sp>
    </p:spTree>
    <p:extLst>
      <p:ext uri="{BB962C8B-B14F-4D97-AF65-F5344CB8AC3E}">
        <p14:creationId xmlns:p14="http://schemas.microsoft.com/office/powerpoint/2010/main" val="3507601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47B7FFDD-BF32-41C8-A854-9C8D040D70D5}"/>
              </a:ext>
            </a:extLst>
          </p:cNvPr>
          <p:cNvSpPr>
            <a:spLocks noGrp="1" noChangeArrowheads="1"/>
          </p:cNvSpPr>
          <p:nvPr>
            <p:ph type="title"/>
          </p:nvPr>
        </p:nvSpPr>
        <p:spPr>
          <a:xfrm>
            <a:off x="250825" y="188913"/>
            <a:ext cx="8497888" cy="1258887"/>
          </a:xfrm>
          <a:solidFill>
            <a:schemeClr val="bg1"/>
          </a:solidFill>
        </p:spPr>
        <p:txBody>
          <a:bodyPr/>
          <a:lstStyle/>
          <a:p>
            <a:r>
              <a:rPr lang="en-US" altLang="en-US" dirty="0"/>
              <a:t>Other impacts of persistent pain </a:t>
            </a:r>
            <a:endParaRPr lang="en-AU" altLang="en-US" dirty="0"/>
          </a:p>
        </p:txBody>
      </p:sp>
      <p:sp>
        <p:nvSpPr>
          <p:cNvPr id="21507" name="Rectangle 3">
            <a:extLst>
              <a:ext uri="{FF2B5EF4-FFF2-40B4-BE49-F238E27FC236}">
                <a16:creationId xmlns:a16="http://schemas.microsoft.com/office/drawing/2014/main" xmlns="" id="{ADEB794F-ED31-492C-8012-8F76D53FCACE}"/>
              </a:ext>
            </a:extLst>
          </p:cNvPr>
          <p:cNvSpPr>
            <a:spLocks noGrp="1" noChangeArrowheads="1"/>
          </p:cNvSpPr>
          <p:nvPr>
            <p:ph idx="1"/>
          </p:nvPr>
        </p:nvSpPr>
        <p:spPr>
          <a:xfrm>
            <a:off x="457200" y="1711325"/>
            <a:ext cx="8229600" cy="4525963"/>
          </a:xfrm>
        </p:spPr>
        <p:txBody>
          <a:bodyPr>
            <a:normAutofit/>
          </a:bodyPr>
          <a:lstStyle/>
          <a:p>
            <a:r>
              <a:rPr lang="en-US" altLang="en-US" sz="3200" dirty="0"/>
              <a:t>Sleep</a:t>
            </a:r>
          </a:p>
          <a:p>
            <a:r>
              <a:rPr lang="en-US" altLang="en-US" sz="3200" dirty="0"/>
              <a:t>Neurocognitive performance</a:t>
            </a:r>
          </a:p>
          <a:p>
            <a:r>
              <a:rPr lang="en-US" altLang="en-US" sz="3200" dirty="0"/>
              <a:t>Addiction-polypharmacy</a:t>
            </a:r>
          </a:p>
          <a:p>
            <a:r>
              <a:rPr lang="en-US" altLang="en-US" sz="3200" dirty="0"/>
              <a:t>Financial stress</a:t>
            </a:r>
          </a:p>
          <a:p>
            <a:r>
              <a:rPr lang="en-US" altLang="en-US" sz="3200" dirty="0"/>
              <a:t>Social relationships</a:t>
            </a:r>
          </a:p>
          <a:p>
            <a:r>
              <a:rPr lang="en-US" altLang="en-US" sz="3200" dirty="0"/>
              <a:t>Physical health</a:t>
            </a:r>
          </a:p>
          <a:p>
            <a:r>
              <a:rPr lang="en-US" altLang="en-US" sz="3200" dirty="0"/>
              <a:t>Quality of life</a:t>
            </a:r>
            <a:endParaRPr lang="en-AU" altLang="en-US" sz="3200" dirty="0"/>
          </a:p>
        </p:txBody>
      </p:sp>
      <p:grpSp>
        <p:nvGrpSpPr>
          <p:cNvPr id="16388" name="Group 6">
            <a:extLst>
              <a:ext uri="{FF2B5EF4-FFF2-40B4-BE49-F238E27FC236}">
                <a16:creationId xmlns:a16="http://schemas.microsoft.com/office/drawing/2014/main" xmlns="" id="{8780993B-5B7F-425C-9701-BF529B070AA8}"/>
              </a:ext>
            </a:extLst>
          </p:cNvPr>
          <p:cNvGrpSpPr>
            <a:grpSpLocks/>
          </p:cNvGrpSpPr>
          <p:nvPr/>
        </p:nvGrpSpPr>
        <p:grpSpPr bwMode="auto">
          <a:xfrm>
            <a:off x="4953000" y="3479800"/>
            <a:ext cx="4191000" cy="3378200"/>
            <a:chOff x="3120" y="2192"/>
            <a:chExt cx="2640" cy="2128"/>
          </a:xfrm>
          <a:solidFill>
            <a:schemeClr val="bg1"/>
          </a:solidFill>
        </p:grpSpPr>
        <p:pic>
          <p:nvPicPr>
            <p:cNvPr id="16390" name="Picture 4">
              <a:extLst>
                <a:ext uri="{FF2B5EF4-FFF2-40B4-BE49-F238E27FC236}">
                  <a16:creationId xmlns:a16="http://schemas.microsoft.com/office/drawing/2014/main" xmlns="" id="{676CC0C1-13CB-4030-AFCC-A7CBB88232B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 y="2192"/>
              <a:ext cx="2640" cy="2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1" name="Rectangle 5">
              <a:extLst>
                <a:ext uri="{FF2B5EF4-FFF2-40B4-BE49-F238E27FC236}">
                  <a16:creationId xmlns:a16="http://schemas.microsoft.com/office/drawing/2014/main" xmlns="" id="{F5B65FB4-43E0-47D7-AFDD-D7FF95F58165}"/>
                </a:ext>
              </a:extLst>
            </p:cNvPr>
            <p:cNvSpPr>
              <a:spLocks noChangeArrowheads="1"/>
            </p:cNvSpPr>
            <p:nvPr/>
          </p:nvSpPr>
          <p:spPr bwMode="auto">
            <a:xfrm>
              <a:off x="3264" y="3696"/>
              <a:ext cx="528" cy="288"/>
            </a:xfrm>
            <a:prstGeom prst="rect">
              <a:avLst/>
            </a:prstGeom>
            <a:solidFill>
              <a:schemeClr val="bg1"/>
            </a:solidFill>
            <a:ln w="9525">
              <a:noFill/>
              <a:miter lim="800000"/>
              <a:headEnd/>
              <a:tailEnd/>
            </a:ln>
          </p:spPr>
          <p:txBody>
            <a:bodyPr wrap="none" anchor="ctr"/>
            <a:lstStyle/>
            <a:p>
              <a:pPr>
                <a:defRPr/>
              </a:pPr>
              <a:endParaRPr lang="en-US"/>
            </a:p>
          </p:txBody>
        </p:sp>
      </p:gr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BB0ED-B451-4C34-8E17-BEC137E94BA3}"/>
              </a:ext>
            </a:extLst>
          </p:cNvPr>
          <p:cNvSpPr>
            <a:spLocks noGrp="1"/>
          </p:cNvSpPr>
          <p:nvPr>
            <p:ph type="title"/>
          </p:nvPr>
        </p:nvSpPr>
        <p:spPr>
          <a:xfrm>
            <a:off x="395536" y="188640"/>
            <a:ext cx="8352928" cy="1325563"/>
          </a:xfrm>
        </p:spPr>
        <p:txBody>
          <a:bodyPr/>
          <a:lstStyle/>
          <a:p>
            <a:r>
              <a:rPr lang="en-US" sz="3600" dirty="0"/>
              <a:t>Prevalence</a:t>
            </a:r>
            <a:r>
              <a:rPr lang="en-US" dirty="0"/>
              <a:t> of pain requiring clinical assistance. </a:t>
            </a:r>
          </a:p>
        </p:txBody>
      </p:sp>
      <p:sp>
        <p:nvSpPr>
          <p:cNvPr id="3" name="Content Placeholder 2">
            <a:extLst>
              <a:ext uri="{FF2B5EF4-FFF2-40B4-BE49-F238E27FC236}">
                <a16:creationId xmlns:a16="http://schemas.microsoft.com/office/drawing/2014/main" xmlns="" id="{ECCC784F-EC9B-4305-85E3-BA9461895964}"/>
              </a:ext>
            </a:extLst>
          </p:cNvPr>
          <p:cNvSpPr>
            <a:spLocks noGrp="1"/>
          </p:cNvSpPr>
          <p:nvPr>
            <p:ph idx="1"/>
          </p:nvPr>
        </p:nvSpPr>
        <p:spPr/>
        <p:txBody>
          <a:bodyPr>
            <a:normAutofit/>
          </a:bodyPr>
          <a:lstStyle/>
          <a:p>
            <a:r>
              <a:rPr lang="en-US" sz="2800" dirty="0"/>
              <a:t>There have been relatively few studies to examine the prevalence of “clinically relevant” or “clinically significant” pain as a function age (</a:t>
            </a:r>
            <a:r>
              <a:rPr lang="en-US" sz="2800" dirty="0" err="1"/>
              <a:t>Helme</a:t>
            </a:r>
            <a:r>
              <a:rPr lang="en-US" sz="2800" dirty="0"/>
              <a:t> &amp; Gibson 1999, Smith et al 2001, </a:t>
            </a:r>
            <a:r>
              <a:rPr lang="en-US" sz="2800" dirty="0" err="1"/>
              <a:t>Brevick</a:t>
            </a:r>
            <a:r>
              <a:rPr lang="en-US" sz="2800" dirty="0"/>
              <a:t> et al. 2006,Nahin 2015).</a:t>
            </a:r>
          </a:p>
          <a:p>
            <a:endParaRPr lang="en-US" sz="2800" dirty="0"/>
          </a:p>
          <a:p>
            <a:pPr lvl="1">
              <a:buFont typeface="Wingdings" panose="05000000000000000000" pitchFamily="2" charset="2"/>
              <a:buChar char="§"/>
            </a:pPr>
            <a:r>
              <a:rPr lang="en-US" sz="2500" dirty="0"/>
              <a:t>Findings suggest approx. 10%-21% of older adults suffer from pain requiring clinical assistance and this prevalence is estimated to be 2-4 times more common in adults of advanced. </a:t>
            </a:r>
          </a:p>
        </p:txBody>
      </p:sp>
    </p:spTree>
    <p:extLst>
      <p:ext uri="{BB962C8B-B14F-4D97-AF65-F5344CB8AC3E}">
        <p14:creationId xmlns:p14="http://schemas.microsoft.com/office/powerpoint/2010/main" val="242737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xmlns="" id="{E32E9BFE-FEE6-4E07-9F2C-C72605DE77FC}"/>
              </a:ext>
            </a:extLst>
          </p:cNvPr>
          <p:cNvSpPr>
            <a:spLocks noGrp="1" noChangeArrowheads="1"/>
          </p:cNvSpPr>
          <p:nvPr>
            <p:ph type="title"/>
          </p:nvPr>
        </p:nvSpPr>
        <p:spPr>
          <a:xfrm>
            <a:off x="685800" y="381000"/>
            <a:ext cx="7772400" cy="1143000"/>
          </a:xfrm>
        </p:spPr>
        <p:txBody>
          <a:bodyPr/>
          <a:lstStyle/>
          <a:p>
            <a:r>
              <a:rPr lang="en-GB" altLang="en-US" dirty="0"/>
              <a:t>HSOP data on pain severity</a:t>
            </a:r>
          </a:p>
        </p:txBody>
      </p:sp>
      <p:graphicFrame>
        <p:nvGraphicFramePr>
          <p:cNvPr id="76802" name="Object 6">
            <a:extLst>
              <a:ext uri="{FF2B5EF4-FFF2-40B4-BE49-F238E27FC236}">
                <a16:creationId xmlns:a16="http://schemas.microsoft.com/office/drawing/2014/main" xmlns="" id="{4BB0B1D6-3538-473D-AEF3-A139E17B625D}"/>
              </a:ext>
            </a:extLst>
          </p:cNvPr>
          <p:cNvGraphicFramePr>
            <a:graphicFrameLocks noGrp="1" noChangeAspect="1"/>
          </p:cNvGraphicFramePr>
          <p:nvPr>
            <p:ph type="tbl" idx="1"/>
          </p:nvPr>
        </p:nvGraphicFramePr>
        <p:xfrm>
          <a:off x="534988" y="1677988"/>
          <a:ext cx="7981950" cy="4627562"/>
        </p:xfrm>
        <a:graphic>
          <a:graphicData uri="http://schemas.openxmlformats.org/presentationml/2006/ole">
            <mc:AlternateContent xmlns:mc="http://schemas.openxmlformats.org/markup-compatibility/2006">
              <mc:Choice xmlns:v="urn:schemas-microsoft-com:vml" Requires="v">
                <p:oleObj spid="_x0000_s147489" name="Document" r:id="rId3" imgW="8114431" imgH="4704043" progId="Word.Document.8">
                  <p:embed/>
                </p:oleObj>
              </mc:Choice>
              <mc:Fallback>
                <p:oleObj name="Document" r:id="rId3" imgW="8114431" imgH="4704043" progId="Word.Document.8">
                  <p:embed/>
                  <p:pic>
                    <p:nvPicPr>
                      <p:cNvPr id="76802" name="Object 6">
                        <a:extLst>
                          <a:ext uri="{FF2B5EF4-FFF2-40B4-BE49-F238E27FC236}">
                            <a16:creationId xmlns:a16="http://schemas.microsoft.com/office/drawing/2014/main" xmlns="" id="{4BB0B1D6-3538-473D-AEF3-A139E17B625D}"/>
                          </a:ext>
                        </a:extLst>
                      </p:cNvPr>
                      <p:cNvPicPr>
                        <a:picLocks noChangeAspect="1" noChangeArrowheads="1"/>
                      </p:cNvPicPr>
                      <p:nvPr/>
                    </p:nvPicPr>
                    <p:blipFill>
                      <a:blip r:embed="rId4"/>
                      <a:srcRect/>
                      <a:stretch>
                        <a:fillRect/>
                      </a:stretch>
                    </p:blipFill>
                    <p:spPr bwMode="auto">
                      <a:xfrm>
                        <a:off x="534988" y="1677988"/>
                        <a:ext cx="7981950" cy="462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6804" name="Line 4">
            <a:extLst>
              <a:ext uri="{FF2B5EF4-FFF2-40B4-BE49-F238E27FC236}">
                <a16:creationId xmlns:a16="http://schemas.microsoft.com/office/drawing/2014/main" xmlns="" id="{D2B6E281-3997-4AB7-B188-CCF8F62B7E7A}"/>
              </a:ext>
            </a:extLst>
          </p:cNvPr>
          <p:cNvSpPr>
            <a:spLocks noChangeShapeType="1"/>
          </p:cNvSpPr>
          <p:nvPr/>
        </p:nvSpPr>
        <p:spPr bwMode="auto">
          <a:xfrm>
            <a:off x="76200" y="3048000"/>
            <a:ext cx="8458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5" name="Line 5">
            <a:extLst>
              <a:ext uri="{FF2B5EF4-FFF2-40B4-BE49-F238E27FC236}">
                <a16:creationId xmlns:a16="http://schemas.microsoft.com/office/drawing/2014/main" xmlns="" id="{0156824D-D8FD-48B0-99CA-3AFD90C9E373}"/>
              </a:ext>
            </a:extLst>
          </p:cNvPr>
          <p:cNvSpPr>
            <a:spLocks noChangeShapeType="1"/>
          </p:cNvSpPr>
          <p:nvPr/>
        </p:nvSpPr>
        <p:spPr bwMode="auto">
          <a:xfrm>
            <a:off x="1979712" y="1752600"/>
            <a:ext cx="0" cy="464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6" name="Rectangle 7">
            <a:extLst>
              <a:ext uri="{FF2B5EF4-FFF2-40B4-BE49-F238E27FC236}">
                <a16:creationId xmlns:a16="http://schemas.microsoft.com/office/drawing/2014/main" xmlns="" id="{A4E65DD6-89EC-4184-9732-75F51AC90CA8}"/>
              </a:ext>
            </a:extLst>
          </p:cNvPr>
          <p:cNvSpPr>
            <a:spLocks noChangeArrowheads="1"/>
          </p:cNvSpPr>
          <p:nvPr/>
        </p:nvSpPr>
        <p:spPr bwMode="auto">
          <a:xfrm>
            <a:off x="7308304" y="5661248"/>
            <a:ext cx="1219200" cy="4572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2" name="TextBox 1">
            <a:extLst>
              <a:ext uri="{FF2B5EF4-FFF2-40B4-BE49-F238E27FC236}">
                <a16:creationId xmlns:a16="http://schemas.microsoft.com/office/drawing/2014/main" xmlns="" id="{481FF0BA-ED07-4686-8DC7-22B6A44B28C2}"/>
              </a:ext>
            </a:extLst>
          </p:cNvPr>
          <p:cNvSpPr txBox="1"/>
          <p:nvPr/>
        </p:nvSpPr>
        <p:spPr>
          <a:xfrm>
            <a:off x="107504" y="6453336"/>
            <a:ext cx="7102329" cy="461665"/>
          </a:xfrm>
          <a:prstGeom prst="rect">
            <a:avLst/>
          </a:prstGeom>
          <a:noFill/>
        </p:spPr>
        <p:txBody>
          <a:bodyPr wrap="none" rtlCol="0">
            <a:spAutoFit/>
          </a:bodyPr>
          <a:lstStyle/>
          <a:p>
            <a:r>
              <a:rPr lang="en-US" sz="2400" dirty="0" err="1"/>
              <a:t>Helme</a:t>
            </a:r>
            <a:r>
              <a:rPr lang="en-US" sz="2400" dirty="0"/>
              <a:t> &amp; Gibson, Epidemiology of Pain, IASP press 1999</a:t>
            </a:r>
          </a:p>
        </p:txBody>
      </p:sp>
      <p:sp>
        <p:nvSpPr>
          <p:cNvPr id="3" name="TextBox 2">
            <a:extLst>
              <a:ext uri="{FF2B5EF4-FFF2-40B4-BE49-F238E27FC236}">
                <a16:creationId xmlns:a16="http://schemas.microsoft.com/office/drawing/2014/main" xmlns="" id="{3B3D4C4E-4ABC-497C-A00C-EB95740C325F}"/>
              </a:ext>
            </a:extLst>
          </p:cNvPr>
          <p:cNvSpPr txBox="1"/>
          <p:nvPr/>
        </p:nvSpPr>
        <p:spPr>
          <a:xfrm>
            <a:off x="6876256" y="1340768"/>
            <a:ext cx="1023037" cy="369332"/>
          </a:xfrm>
          <a:prstGeom prst="rect">
            <a:avLst/>
          </a:prstGeom>
          <a:noFill/>
        </p:spPr>
        <p:txBody>
          <a:bodyPr wrap="none" rtlCol="0">
            <a:spAutoFit/>
          </a:bodyPr>
          <a:lstStyle/>
          <a:p>
            <a:r>
              <a:rPr lang="en-US" dirty="0"/>
              <a:t>N = 1000</a:t>
            </a:r>
          </a:p>
        </p:txBody>
      </p:sp>
    </p:spTree>
    <p:extLst>
      <p:ext uri="{BB962C8B-B14F-4D97-AF65-F5344CB8AC3E}">
        <p14:creationId xmlns:p14="http://schemas.microsoft.com/office/powerpoint/2010/main" val="6766345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CFD45-8714-4DBC-A4D4-A8761021C9EB}"/>
              </a:ext>
            </a:extLst>
          </p:cNvPr>
          <p:cNvSpPr>
            <a:spLocks noGrp="1"/>
          </p:cNvSpPr>
          <p:nvPr>
            <p:ph type="title"/>
          </p:nvPr>
        </p:nvSpPr>
        <p:spPr>
          <a:xfrm>
            <a:off x="685800" y="188640"/>
            <a:ext cx="7772400" cy="1143000"/>
          </a:xfrm>
        </p:spPr>
        <p:txBody>
          <a:bodyPr/>
          <a:lstStyle/>
          <a:p>
            <a:r>
              <a:rPr lang="en-US" dirty="0"/>
              <a:t>Age difference in significant chronic pain</a:t>
            </a:r>
          </a:p>
        </p:txBody>
      </p:sp>
      <p:sp>
        <p:nvSpPr>
          <p:cNvPr id="3" name="Table Placeholder 2">
            <a:extLst>
              <a:ext uri="{FF2B5EF4-FFF2-40B4-BE49-F238E27FC236}">
                <a16:creationId xmlns:a16="http://schemas.microsoft.com/office/drawing/2014/main" xmlns="" id="{C5FF5450-1BCF-4D2E-9D51-1D43E3611BAE}"/>
              </a:ext>
            </a:extLst>
          </p:cNvPr>
          <p:cNvSpPr>
            <a:spLocks noGrp="1"/>
          </p:cNvSpPr>
          <p:nvPr>
            <p:ph type="tbl" idx="1"/>
          </p:nvPr>
        </p:nvSpPr>
        <p:spPr/>
      </p:sp>
      <p:pic>
        <p:nvPicPr>
          <p:cNvPr id="5" name="Picture 4">
            <a:extLst>
              <a:ext uri="{FF2B5EF4-FFF2-40B4-BE49-F238E27FC236}">
                <a16:creationId xmlns:a16="http://schemas.microsoft.com/office/drawing/2014/main" xmlns="" id="{66AEC96C-9484-4843-8312-FAA09847E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7" y="1556792"/>
            <a:ext cx="9110143" cy="3902935"/>
          </a:xfrm>
          <a:prstGeom prst="rect">
            <a:avLst/>
          </a:prstGeom>
        </p:spPr>
      </p:pic>
      <p:sp>
        <p:nvSpPr>
          <p:cNvPr id="8" name="Rectangle 7">
            <a:extLst>
              <a:ext uri="{FF2B5EF4-FFF2-40B4-BE49-F238E27FC236}">
                <a16:creationId xmlns:a16="http://schemas.microsoft.com/office/drawing/2014/main" xmlns="" id="{DBF6B0D8-1344-4959-85E7-C8C0FE0A2057}"/>
              </a:ext>
            </a:extLst>
          </p:cNvPr>
          <p:cNvSpPr/>
          <p:nvPr/>
        </p:nvSpPr>
        <p:spPr>
          <a:xfrm>
            <a:off x="107504" y="3717032"/>
            <a:ext cx="5112568"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BAE80DB-436A-429B-8D38-FEF5129BCC0D}"/>
              </a:ext>
            </a:extLst>
          </p:cNvPr>
          <p:cNvSpPr txBox="1"/>
          <p:nvPr/>
        </p:nvSpPr>
        <p:spPr>
          <a:xfrm>
            <a:off x="2203980" y="6076528"/>
            <a:ext cx="6275885" cy="461665"/>
          </a:xfrm>
          <a:prstGeom prst="rect">
            <a:avLst/>
          </a:prstGeom>
          <a:noFill/>
        </p:spPr>
        <p:txBody>
          <a:bodyPr wrap="none" rtlCol="0">
            <a:spAutoFit/>
          </a:bodyPr>
          <a:lstStyle/>
          <a:p>
            <a:r>
              <a:rPr lang="en-US" sz="2400" dirty="0"/>
              <a:t>Smith et al. Family Practice, 2001, 18(3): 292-299</a:t>
            </a:r>
          </a:p>
        </p:txBody>
      </p:sp>
    </p:spTree>
    <p:extLst>
      <p:ext uri="{BB962C8B-B14F-4D97-AF65-F5344CB8AC3E}">
        <p14:creationId xmlns:p14="http://schemas.microsoft.com/office/powerpoint/2010/main" val="1958268068"/>
      </p:ext>
    </p:extLst>
  </p:cSld>
  <p:clrMapOvr>
    <a:masterClrMapping/>
  </p:clrMapOvr>
  <p:transition advTm="1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9AEFB48E-89B3-40CF-8097-D55DE9FD64EF}"/>
              </a:ext>
            </a:extLst>
          </p:cNvPr>
          <p:cNvSpPr>
            <a:spLocks noGrp="1" noChangeArrowheads="1"/>
          </p:cNvSpPr>
          <p:nvPr>
            <p:ph type="title"/>
          </p:nvPr>
        </p:nvSpPr>
        <p:spPr>
          <a:xfrm>
            <a:off x="628650" y="365126"/>
            <a:ext cx="7886700" cy="6232226"/>
          </a:xfrm>
        </p:spPr>
        <p:txBody>
          <a:bodyPr>
            <a:normAutofit/>
          </a:bodyPr>
          <a:lstStyle/>
          <a:p>
            <a:pPr marL="190500" lvl="1"/>
            <a:r>
              <a:rPr lang="en-GB" altLang="en-US" sz="3600" dirty="0"/>
              <a:t>Conclusions and future directions</a:t>
            </a:r>
            <a:br>
              <a:rPr lang="en-GB" altLang="en-US" sz="3600" dirty="0"/>
            </a:br>
            <a:r>
              <a:rPr lang="en-GB" altLang="en-US" dirty="0"/>
              <a:t/>
            </a:r>
            <a:br>
              <a:rPr lang="en-GB" altLang="en-US" dirty="0"/>
            </a:br>
            <a:r>
              <a:rPr lang="en-GB" altLang="en-US" dirty="0"/>
              <a:t/>
            </a:r>
            <a:br>
              <a:rPr lang="en-GB" altLang="en-US" dirty="0"/>
            </a:br>
            <a:r>
              <a:rPr lang="en-GB" altLang="en-US" sz="2400" dirty="0"/>
              <a:t>Pain prevalence increases until at least late middle-age and then reaches plateau or may even decline somewhat in the “oldest” old.</a:t>
            </a:r>
            <a:br>
              <a:rPr lang="en-GB" altLang="en-US" sz="2400" dirty="0"/>
            </a:br>
            <a:r>
              <a:rPr lang="en-GB" altLang="en-US" sz="2400" dirty="0"/>
              <a:t/>
            </a:r>
            <a:br>
              <a:rPr lang="en-GB" altLang="en-US" sz="2400" dirty="0"/>
            </a:br>
            <a:r>
              <a:rPr lang="en-GB" altLang="en-US" sz="2400" dirty="0"/>
              <a:t>Pain is very common in the older population affecting </a:t>
            </a:r>
            <a:r>
              <a:rPr lang="en-GB" altLang="en-US" sz="2400" dirty="0" err="1"/>
              <a:t>approx</a:t>
            </a:r>
            <a:r>
              <a:rPr lang="en-GB" altLang="en-US" sz="2400" dirty="0"/>
              <a:t> 50% and this is at least twice the rate as found in younger adults. </a:t>
            </a:r>
            <a:br>
              <a:rPr lang="en-GB" altLang="en-US" sz="2400" dirty="0"/>
            </a:br>
            <a:r>
              <a:rPr lang="en-GB" altLang="en-US" sz="2400" dirty="0"/>
              <a:t/>
            </a:r>
            <a:br>
              <a:rPr lang="en-GB" altLang="en-US" sz="2400" dirty="0"/>
            </a:br>
            <a:r>
              <a:rPr lang="en-GB" altLang="en-US" sz="2400" dirty="0"/>
              <a:t>Sites most affected by pain in older people are the joints, legs and feet. Pain associated with visceral disorders appears to decline in old age.</a:t>
            </a:r>
            <a:br>
              <a:rPr lang="en-GB" altLang="en-US" sz="2400" dirty="0"/>
            </a:br>
            <a:endParaRPr lang="en-GB"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9AEFB48E-89B3-40CF-8097-D55DE9FD64EF}"/>
              </a:ext>
            </a:extLst>
          </p:cNvPr>
          <p:cNvSpPr>
            <a:spLocks noGrp="1" noChangeArrowheads="1"/>
          </p:cNvSpPr>
          <p:nvPr>
            <p:ph type="title"/>
          </p:nvPr>
        </p:nvSpPr>
        <p:spPr>
          <a:xfrm>
            <a:off x="628650" y="365126"/>
            <a:ext cx="7886700" cy="6232226"/>
          </a:xfrm>
        </p:spPr>
        <p:txBody>
          <a:bodyPr>
            <a:normAutofit/>
          </a:bodyPr>
          <a:lstStyle/>
          <a:p>
            <a:pPr marL="190500" lvl="1" indent="0">
              <a:buFontTx/>
              <a:buNone/>
            </a:pPr>
            <a:r>
              <a:rPr lang="en-GB" altLang="en-US" sz="3600" dirty="0"/>
              <a:t>Conclusions and future directions</a:t>
            </a:r>
            <a:r>
              <a:rPr lang="en-GB" altLang="en-US" dirty="0"/>
              <a:t/>
            </a:r>
            <a:br>
              <a:rPr lang="en-GB" altLang="en-US" dirty="0"/>
            </a:br>
            <a:r>
              <a:rPr lang="en-GB" altLang="en-US" dirty="0"/>
              <a:t/>
            </a:r>
            <a:br>
              <a:rPr lang="en-GB" altLang="en-US" dirty="0"/>
            </a:br>
            <a:r>
              <a:rPr lang="en-GB" altLang="en-US" dirty="0"/>
              <a:t/>
            </a:r>
            <a:br>
              <a:rPr lang="en-GB" altLang="en-US" dirty="0"/>
            </a:br>
            <a:r>
              <a:rPr lang="en-GB" altLang="en-US" sz="2400" dirty="0"/>
              <a:t>There are very few studies that categorize pain by severity/impact in older cohorts and therefore the potential need for clinical services in this population remains  relatively unknow. However, on the limited available evidence </a:t>
            </a:r>
            <a:r>
              <a:rPr lang="en-GB" altLang="en-US" sz="2400" dirty="0" err="1"/>
              <a:t>approx</a:t>
            </a:r>
            <a:r>
              <a:rPr lang="en-GB" altLang="en-US" sz="2400" dirty="0"/>
              <a:t> 15-20% of older persons will have pain requiring at least some clinical assistance.</a:t>
            </a:r>
            <a:br>
              <a:rPr lang="en-GB" altLang="en-US" sz="2400" dirty="0"/>
            </a:br>
            <a:r>
              <a:rPr lang="en-GB" altLang="en-US" sz="2400" dirty="0"/>
              <a:t/>
            </a:r>
            <a:br>
              <a:rPr lang="en-GB" altLang="en-US" sz="2400" dirty="0"/>
            </a:br>
            <a:r>
              <a:rPr lang="en-GB" altLang="en-US" sz="2400" dirty="0"/>
              <a:t>Epidemiological studies of pain in the “oldest old” are lacking and data on pain in the 90+y are non-existent. Given the ageing of the world’s population such information will be vital in order to inform future clinical practice for this rapidly growing segment of our population.</a:t>
            </a:r>
          </a:p>
        </p:txBody>
      </p:sp>
    </p:spTree>
    <p:extLst>
      <p:ext uri="{BB962C8B-B14F-4D97-AF65-F5344CB8AC3E}">
        <p14:creationId xmlns:p14="http://schemas.microsoft.com/office/powerpoint/2010/main" val="80693318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13D306-EB76-48F6-8D49-D7B4D846B9AF}"/>
              </a:ext>
            </a:extLst>
          </p:cNvPr>
          <p:cNvSpPr txBox="1"/>
          <p:nvPr/>
        </p:nvSpPr>
        <p:spPr>
          <a:xfrm>
            <a:off x="0" y="4606925"/>
            <a:ext cx="9144000" cy="400050"/>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lumMod val="20000"/>
                    <a:lumOff val="80000"/>
                  </a:srgbClr>
                </a:solidFill>
                <a:effectLst/>
                <a:uLnTx/>
                <a:uFillTx/>
                <a:latin typeface="Calibri"/>
                <a:ea typeface="+mn-ea"/>
                <a:cs typeface="+mn-cs"/>
              </a:rPr>
              <a:t>THANK YOU!</a:t>
            </a:r>
          </a:p>
        </p:txBody>
      </p:sp>
    </p:spTree>
    <p:extLst>
      <p:ext uri="{BB962C8B-B14F-4D97-AF65-F5344CB8AC3E}">
        <p14:creationId xmlns:p14="http://schemas.microsoft.com/office/powerpoint/2010/main" val="64612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499D64DA-8DBB-40C9-886D-DFB533FDA460}"/>
              </a:ext>
            </a:extLst>
          </p:cNvPr>
          <p:cNvSpPr>
            <a:spLocks noGrp="1"/>
          </p:cNvSpPr>
          <p:nvPr>
            <p:ph type="title"/>
          </p:nvPr>
        </p:nvSpPr>
        <p:spPr>
          <a:xfrm>
            <a:off x="303821" y="192832"/>
            <a:ext cx="8568951" cy="1143000"/>
          </a:xfrm>
        </p:spPr>
        <p:txBody>
          <a:bodyPr/>
          <a:lstStyle/>
          <a:p>
            <a:r>
              <a:rPr lang="en-AU" altLang="en-US" dirty="0"/>
              <a:t>Change in the population pyramid</a:t>
            </a:r>
          </a:p>
        </p:txBody>
      </p:sp>
      <p:sp>
        <p:nvSpPr>
          <p:cNvPr id="7171" name="Content Placeholder 2">
            <a:extLst>
              <a:ext uri="{FF2B5EF4-FFF2-40B4-BE49-F238E27FC236}">
                <a16:creationId xmlns:a16="http://schemas.microsoft.com/office/drawing/2014/main" xmlns="" id="{3ED80F9D-0E25-4CAF-87A7-776BD5869249}"/>
              </a:ext>
            </a:extLst>
          </p:cNvPr>
          <p:cNvSpPr>
            <a:spLocks noGrp="1"/>
          </p:cNvSpPr>
          <p:nvPr>
            <p:ph idx="1"/>
          </p:nvPr>
        </p:nvSpPr>
        <p:spPr/>
        <p:txBody>
          <a:bodyPr/>
          <a:lstStyle/>
          <a:p>
            <a:endParaRPr lang="en-AU" altLang="en-US"/>
          </a:p>
        </p:txBody>
      </p:sp>
      <p:pic>
        <p:nvPicPr>
          <p:cNvPr id="7172" name="Picture 2" descr="Image result for population ageing">
            <a:hlinkClick r:id="rId2"/>
            <a:extLst>
              <a:ext uri="{FF2B5EF4-FFF2-40B4-BE49-F238E27FC236}">
                <a16:creationId xmlns:a16="http://schemas.microsoft.com/office/drawing/2014/main" xmlns="" id="{614D5FD5-63C2-4AFF-BDE4-C8D5893FC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4" y="1412776"/>
            <a:ext cx="9058606"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opulation ageing">
            <a:hlinkClick r:id="rId2"/>
            <a:extLst>
              <a:ext uri="{FF2B5EF4-FFF2-40B4-BE49-F238E27FC236}">
                <a16:creationId xmlns:a16="http://schemas.microsoft.com/office/drawing/2014/main" xmlns="" id="{5306E449-1EC9-454C-B836-4FD494B2D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987425"/>
            <a:ext cx="6624638"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a:extLst>
              <a:ext uri="{FF2B5EF4-FFF2-40B4-BE49-F238E27FC236}">
                <a16:creationId xmlns:a16="http://schemas.microsoft.com/office/drawing/2014/main" xmlns="" id="{205C29D7-84EF-4E9E-A1AA-1E37682ACF94}"/>
              </a:ext>
            </a:extLst>
          </p:cNvPr>
          <p:cNvSpPr txBox="1">
            <a:spLocks noChangeArrowheads="1"/>
          </p:cNvSpPr>
          <p:nvPr/>
        </p:nvSpPr>
        <p:spPr>
          <a:xfrm>
            <a:off x="468313" y="0"/>
            <a:ext cx="8135937" cy="923925"/>
          </a:xfrm>
          <a:prstGeom prst="rect">
            <a:avLst/>
          </a:prstGeo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GB" altLang="en-US" sz="6000" kern="0" dirty="0">
                <a:solidFill>
                  <a:srgbClr val="2F2FBD"/>
                </a:solidFill>
              </a:rPr>
              <a:t>Population Ageing</a:t>
            </a:r>
            <a:endParaRPr lang="en-GB" altLang="en-US" sz="4800" kern="0" dirty="0">
              <a:solidFill>
                <a:srgbClr val="2F2FBD"/>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4453DA59-9C7F-4D26-90DA-5AED36E63491}"/>
              </a:ext>
            </a:extLst>
          </p:cNvPr>
          <p:cNvSpPr>
            <a:spLocks noGrp="1" noChangeArrowheads="1"/>
          </p:cNvSpPr>
          <p:nvPr>
            <p:ph type="body" sz="half" idx="2"/>
          </p:nvPr>
        </p:nvSpPr>
        <p:spPr>
          <a:xfrm>
            <a:off x="4419600" y="1676400"/>
            <a:ext cx="4495800" cy="4495800"/>
          </a:xfrm>
        </p:spPr>
        <p:txBody>
          <a:bodyPr/>
          <a:lstStyle/>
          <a:p>
            <a:r>
              <a:rPr lang="en-GB" altLang="en-US" sz="2800"/>
              <a:t>Better public health.</a:t>
            </a:r>
          </a:p>
          <a:p>
            <a:r>
              <a:rPr lang="en-GB" altLang="en-US" sz="2800"/>
              <a:t>Reduced mortality.</a:t>
            </a:r>
          </a:p>
          <a:p>
            <a:r>
              <a:rPr lang="en-GB" altLang="en-US" sz="2800"/>
              <a:t>Better management of chronic disease.</a:t>
            </a:r>
          </a:p>
          <a:p>
            <a:r>
              <a:rPr lang="en-GB" altLang="en-US" sz="2800"/>
              <a:t>Challenge to traditional view of longevity.</a:t>
            </a:r>
          </a:p>
          <a:p>
            <a:r>
              <a:rPr lang="en-GB" altLang="en-US" sz="2800"/>
              <a:t>Centenarians increasing at 8%/year and death rates fallen by 1/3 in recent years.   </a:t>
            </a:r>
          </a:p>
        </p:txBody>
      </p:sp>
      <p:pic>
        <p:nvPicPr>
          <p:cNvPr id="22531" name="Picture 3" descr="C:\aged man_files\vieux.gif">
            <a:extLst>
              <a:ext uri="{FF2B5EF4-FFF2-40B4-BE49-F238E27FC236}">
                <a16:creationId xmlns:a16="http://schemas.microsoft.com/office/drawing/2014/main" xmlns="" id="{89B564FC-7524-421A-ACDD-C64D88CBD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49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a:extLst>
              <a:ext uri="{FF2B5EF4-FFF2-40B4-BE49-F238E27FC236}">
                <a16:creationId xmlns:a16="http://schemas.microsoft.com/office/drawing/2014/main" xmlns="" id="{6FED4B60-F636-452F-B4C2-0BA903EA2748}"/>
              </a:ext>
            </a:extLst>
          </p:cNvPr>
          <p:cNvSpPr txBox="1">
            <a:spLocks noChangeArrowheads="1"/>
          </p:cNvSpPr>
          <p:nvPr/>
        </p:nvSpPr>
        <p:spPr bwMode="auto">
          <a:xfrm>
            <a:off x="4545013" y="101600"/>
            <a:ext cx="4464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3600" b="1">
                <a:solidFill>
                  <a:srgbClr val="2B2BAD"/>
                </a:solidFill>
              </a:rPr>
              <a:t>Reasons for an ageing</a:t>
            </a:r>
          </a:p>
          <a:p>
            <a:r>
              <a:rPr lang="en-GB" altLang="en-US" sz="3600" b="1">
                <a:solidFill>
                  <a:srgbClr val="2B2BAD"/>
                </a:solidFill>
              </a:rPr>
              <a:t> population</a:t>
            </a:r>
            <a:endParaRPr lang="en-GB" altLang="en-US" sz="3600">
              <a:solidFill>
                <a:srgbClr val="2B2BAD"/>
              </a:solidFill>
            </a:endParaRPr>
          </a:p>
        </p:txBody>
      </p:sp>
    </p:spTree>
    <p:extLst>
      <p:ext uri="{BB962C8B-B14F-4D97-AF65-F5344CB8AC3E}">
        <p14:creationId xmlns:p14="http://schemas.microsoft.com/office/powerpoint/2010/main" val="20628107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STEVE\iasp plenary ms meta figs\calment.jpg">
            <a:extLst>
              <a:ext uri="{FF2B5EF4-FFF2-40B4-BE49-F238E27FC236}">
                <a16:creationId xmlns:a16="http://schemas.microsoft.com/office/drawing/2014/main" xmlns="" id="{8D516221-2329-44DF-AE04-10E44BB2A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38306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xmlns="" id="{85725CE6-7182-403C-AF4F-D1CF37B3808F}"/>
              </a:ext>
            </a:extLst>
          </p:cNvPr>
          <p:cNvSpPr txBox="1">
            <a:spLocks noChangeArrowheads="1"/>
          </p:cNvSpPr>
          <p:nvPr/>
        </p:nvSpPr>
        <p:spPr bwMode="auto">
          <a:xfrm>
            <a:off x="4191000" y="908050"/>
            <a:ext cx="4876800" cy="5843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pPr>
            <a:r>
              <a:rPr lang="en-GB" altLang="en-US" sz="2400" b="1" dirty="0">
                <a:solidFill>
                  <a:schemeClr val="bg1"/>
                </a:solidFill>
                <a:latin typeface="Arial" panose="020B0604020202020204" pitchFamily="34" charset="0"/>
              </a:rPr>
              <a:t> </a:t>
            </a:r>
          </a:p>
          <a:p>
            <a:pPr>
              <a:spcBef>
                <a:spcPts val="500"/>
              </a:spcBef>
              <a:spcAft>
                <a:spcPts val="500"/>
              </a:spcAft>
            </a:pPr>
            <a:r>
              <a:rPr lang="en-GB" altLang="en-US" sz="2800" b="1" dirty="0">
                <a:latin typeface="Arial" panose="020B0604020202020204" pitchFamily="34" charset="0"/>
              </a:rPr>
              <a:t>Jeanne Louise Calment was born in Arles, France on February 21, 1875. </a:t>
            </a:r>
          </a:p>
          <a:p>
            <a:pPr>
              <a:spcBef>
                <a:spcPts val="500"/>
              </a:spcBef>
              <a:spcAft>
                <a:spcPts val="500"/>
              </a:spcAft>
            </a:pPr>
            <a:r>
              <a:rPr lang="en-GB" altLang="en-US" sz="2400" b="1" dirty="0">
                <a:latin typeface="Arial" panose="020B0604020202020204" pitchFamily="34" charset="0"/>
              </a:rPr>
              <a:t> </a:t>
            </a:r>
            <a:r>
              <a:rPr lang="en-GB" altLang="en-US" sz="2800" b="1" dirty="0">
                <a:latin typeface="Arial" panose="020B0604020202020204" pitchFamily="34" charset="0"/>
              </a:rPr>
              <a:t>She still rode her bike until 110 and gave up smoking at 117.</a:t>
            </a:r>
            <a:endParaRPr lang="en-GB" altLang="en-US" sz="1600" b="1" dirty="0">
              <a:latin typeface="Arial" panose="020B0604020202020204" pitchFamily="34" charset="0"/>
            </a:endParaRPr>
          </a:p>
          <a:p>
            <a:pPr>
              <a:spcBef>
                <a:spcPts val="500"/>
              </a:spcBef>
              <a:spcAft>
                <a:spcPts val="500"/>
              </a:spcAft>
            </a:pPr>
            <a:r>
              <a:rPr lang="en-GB" altLang="en-US" sz="2800" b="1" dirty="0">
                <a:latin typeface="Arial" panose="020B0604020202020204" pitchFamily="34" charset="0"/>
              </a:rPr>
              <a:t> </a:t>
            </a:r>
            <a:r>
              <a:rPr lang="en-GB" altLang="en-US" sz="2800" b="1" u="sng" dirty="0">
                <a:latin typeface="Arial" panose="020B0604020202020204" pitchFamily="34" charset="0"/>
              </a:rPr>
              <a:t>Quotes:</a:t>
            </a:r>
            <a:endParaRPr lang="en-GB" altLang="en-US" sz="2800" b="1" dirty="0">
              <a:latin typeface="Arial" panose="020B0604020202020204" pitchFamily="34" charset="0"/>
            </a:endParaRPr>
          </a:p>
          <a:p>
            <a:pPr>
              <a:spcBef>
                <a:spcPts val="500"/>
              </a:spcBef>
              <a:spcAft>
                <a:spcPts val="500"/>
              </a:spcAft>
              <a:buFontTx/>
              <a:buNone/>
            </a:pPr>
            <a:r>
              <a:rPr lang="en-GB" altLang="en-US" sz="2800" b="1" dirty="0">
                <a:latin typeface="Arial" panose="020B0604020202020204" pitchFamily="34" charset="0"/>
              </a:rPr>
              <a:t>“</a:t>
            </a:r>
            <a:r>
              <a:rPr lang="en-GB" altLang="en-US" sz="2800" b="1" i="1" dirty="0">
                <a:latin typeface="Arial" panose="020B0604020202020204" pitchFamily="34" charset="0"/>
              </a:rPr>
              <a:t>In life one sometimes makes bad deals</a:t>
            </a:r>
            <a:r>
              <a:rPr lang="en-GB" altLang="en-US" sz="2800" b="1" dirty="0">
                <a:latin typeface="Arial" panose="020B0604020202020204" pitchFamily="34" charset="0"/>
              </a:rPr>
              <a:t>.</a:t>
            </a:r>
            <a:r>
              <a:rPr lang="en-GB" altLang="en-US" sz="2800" dirty="0">
                <a:latin typeface="Arial" panose="020B0604020202020204" pitchFamily="34" charset="0"/>
              </a:rPr>
              <a:t> ”</a:t>
            </a:r>
          </a:p>
          <a:p>
            <a:pPr>
              <a:spcBef>
                <a:spcPts val="500"/>
              </a:spcBef>
              <a:spcAft>
                <a:spcPts val="500"/>
              </a:spcAft>
              <a:buFontTx/>
              <a:buNone/>
            </a:pPr>
            <a:r>
              <a:rPr lang="en-GB" altLang="en-US" sz="2800" b="1" dirty="0">
                <a:latin typeface="Arial" panose="020B0604020202020204" pitchFamily="34" charset="0"/>
              </a:rPr>
              <a:t>“</a:t>
            </a:r>
            <a:r>
              <a:rPr lang="en-GB" altLang="en-US" sz="2800" b="1" i="1" dirty="0">
                <a:latin typeface="Arial" panose="020B0604020202020204" pitchFamily="34" charset="0"/>
              </a:rPr>
              <a:t>I've only got one wrinkle and I'm sitting on it</a:t>
            </a:r>
            <a:r>
              <a:rPr lang="en-GB" altLang="en-US" sz="2800" b="1" dirty="0">
                <a:latin typeface="Arial" panose="020B0604020202020204" pitchFamily="34" charset="0"/>
              </a:rPr>
              <a:t>.” </a:t>
            </a:r>
            <a:endParaRPr lang="en-GB" altLang="en-US" sz="2400" dirty="0"/>
          </a:p>
        </p:txBody>
      </p:sp>
      <p:sp>
        <p:nvSpPr>
          <p:cNvPr id="6148" name="Text Box 4">
            <a:extLst>
              <a:ext uri="{FF2B5EF4-FFF2-40B4-BE49-F238E27FC236}">
                <a16:creationId xmlns:a16="http://schemas.microsoft.com/office/drawing/2014/main" xmlns="" id="{FDF2E3FC-CBAD-4962-B14B-14FB6DAE2E0B}"/>
              </a:ext>
            </a:extLst>
          </p:cNvPr>
          <p:cNvSpPr txBox="1">
            <a:spLocks noChangeArrowheads="1"/>
          </p:cNvSpPr>
          <p:nvPr/>
        </p:nvSpPr>
        <p:spPr bwMode="auto">
          <a:xfrm>
            <a:off x="179388" y="152400"/>
            <a:ext cx="8569325"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500"/>
              </a:spcBef>
              <a:spcAft>
                <a:spcPts val="500"/>
              </a:spcAft>
              <a:buFontTx/>
              <a:buNone/>
            </a:pPr>
            <a:r>
              <a:rPr lang="en-GB" altLang="en-US" sz="4400" b="1" dirty="0"/>
              <a:t>Oldest person died at 122.85 years</a:t>
            </a:r>
            <a:endParaRPr lang="en-GB" altLang="en-US" sz="2400"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518C1E65-1A24-4599-9C0E-CD4E4845F53F}"/>
              </a:ext>
            </a:extLst>
          </p:cNvPr>
          <p:cNvPicPr>
            <a:picLocks noGrp="1" noChangeAspect="1" noChangeArrowheads="1"/>
          </p:cNvPicPr>
          <p:nvPr>
            <p:ph idx="1"/>
          </p:nvPr>
        </p:nvPicPr>
        <p:blipFill>
          <a:blip r:embed="rId2">
            <a:lum bright="-8000" contrast="40000"/>
            <a:extLst>
              <a:ext uri="{28A0092B-C50C-407E-A947-70E740481C1C}">
                <a14:useLocalDpi xmlns:a14="http://schemas.microsoft.com/office/drawing/2010/main" val="0"/>
              </a:ext>
            </a:extLst>
          </a:blip>
          <a:srcRect/>
          <a:stretch>
            <a:fillRect/>
          </a:stretch>
        </p:blipFill>
        <p:spPr>
          <a:xfrm>
            <a:off x="2125663" y="333375"/>
            <a:ext cx="5524500" cy="63357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3">
            <a:extLst>
              <a:ext uri="{FF2B5EF4-FFF2-40B4-BE49-F238E27FC236}">
                <a16:creationId xmlns:a16="http://schemas.microsoft.com/office/drawing/2014/main" xmlns="" id="{5469FB41-7736-4CDC-8407-3878942AEEDA}"/>
              </a:ext>
            </a:extLst>
          </p:cNvPr>
          <p:cNvGrpSpPr>
            <a:grpSpLocks/>
          </p:cNvGrpSpPr>
          <p:nvPr/>
        </p:nvGrpSpPr>
        <p:grpSpPr bwMode="auto">
          <a:xfrm>
            <a:off x="304800" y="1282700"/>
            <a:ext cx="6705600" cy="5346700"/>
            <a:chOff x="672" y="768"/>
            <a:chExt cx="4224" cy="3368"/>
          </a:xfrm>
        </p:grpSpPr>
        <p:grpSp>
          <p:nvGrpSpPr>
            <p:cNvPr id="87050" name="Group 4">
              <a:extLst>
                <a:ext uri="{FF2B5EF4-FFF2-40B4-BE49-F238E27FC236}">
                  <a16:creationId xmlns:a16="http://schemas.microsoft.com/office/drawing/2014/main" xmlns="" id="{8EB6127D-A955-479F-A198-11E8C97353A1}"/>
                </a:ext>
              </a:extLst>
            </p:cNvPr>
            <p:cNvGrpSpPr>
              <a:grpSpLocks/>
            </p:cNvGrpSpPr>
            <p:nvPr/>
          </p:nvGrpSpPr>
          <p:grpSpPr bwMode="auto">
            <a:xfrm>
              <a:off x="672" y="768"/>
              <a:ext cx="4224" cy="3368"/>
              <a:chOff x="1104" y="1008"/>
              <a:chExt cx="2814" cy="2244"/>
            </a:xfrm>
          </p:grpSpPr>
          <p:sp useBgFill="1">
            <p:nvSpPr>
              <p:cNvPr id="87054" name="Rectangle 5">
                <a:extLst>
                  <a:ext uri="{FF2B5EF4-FFF2-40B4-BE49-F238E27FC236}">
                    <a16:creationId xmlns:a16="http://schemas.microsoft.com/office/drawing/2014/main" xmlns="" id="{2BB85A6B-6F65-49F8-9D67-8D95AD25C471}"/>
                  </a:ext>
                </a:extLst>
              </p:cNvPr>
              <p:cNvSpPr>
                <a:spLocks noChangeArrowheads="1"/>
              </p:cNvSpPr>
              <p:nvPr/>
            </p:nvSpPr>
            <p:spPr bwMode="auto">
              <a:xfrm>
                <a:off x="1104" y="1008"/>
                <a:ext cx="2814" cy="2244"/>
              </a:xfrm>
              <a:prstGeom prst="rect">
                <a:avLst/>
              </a:prstGeom>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useBgFill="1">
            <p:nvSpPr>
              <p:cNvPr id="87055" name="Rectangle 6">
                <a:extLst>
                  <a:ext uri="{FF2B5EF4-FFF2-40B4-BE49-F238E27FC236}">
                    <a16:creationId xmlns:a16="http://schemas.microsoft.com/office/drawing/2014/main" xmlns="" id="{92752348-3686-4488-9ABF-56A1A0EC6779}"/>
                  </a:ext>
                </a:extLst>
              </p:cNvPr>
              <p:cNvSpPr>
                <a:spLocks noChangeArrowheads="1"/>
              </p:cNvSpPr>
              <p:nvPr/>
            </p:nvSpPr>
            <p:spPr bwMode="auto">
              <a:xfrm>
                <a:off x="1104" y="1008"/>
                <a:ext cx="2814" cy="2244"/>
              </a:xfrm>
              <a:prstGeom prst="rect">
                <a:avLst/>
              </a:prstGeom>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useBgFill="1">
            <p:nvSpPr>
              <p:cNvPr id="87056" name="Rectangle 7">
                <a:extLst>
                  <a:ext uri="{FF2B5EF4-FFF2-40B4-BE49-F238E27FC236}">
                    <a16:creationId xmlns:a16="http://schemas.microsoft.com/office/drawing/2014/main" xmlns="" id="{BE95BFB1-1575-4D8E-8848-14CB2F987081}"/>
                  </a:ext>
                </a:extLst>
              </p:cNvPr>
              <p:cNvSpPr>
                <a:spLocks noChangeArrowheads="1"/>
              </p:cNvSpPr>
              <p:nvPr/>
            </p:nvSpPr>
            <p:spPr bwMode="auto">
              <a:xfrm>
                <a:off x="2640" y="3030"/>
                <a:ext cx="303" cy="20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a:latin typeface="Arial" panose="020B0604020202020204" pitchFamily="34" charset="0"/>
                  </a:rPr>
                  <a:t>Age</a:t>
                </a:r>
                <a:endParaRPr lang="en-GB" altLang="en-US"/>
              </a:p>
            </p:txBody>
          </p:sp>
          <p:sp useBgFill="1">
            <p:nvSpPr>
              <p:cNvPr id="87057" name="Rectangle 8">
                <a:extLst>
                  <a:ext uri="{FF2B5EF4-FFF2-40B4-BE49-F238E27FC236}">
                    <a16:creationId xmlns:a16="http://schemas.microsoft.com/office/drawing/2014/main" xmlns="" id="{EB075920-582B-41A0-89A8-F6F3294B8C9F}"/>
                  </a:ext>
                </a:extLst>
              </p:cNvPr>
              <p:cNvSpPr>
                <a:spLocks noChangeArrowheads="1"/>
              </p:cNvSpPr>
              <p:nvPr/>
            </p:nvSpPr>
            <p:spPr bwMode="auto">
              <a:xfrm>
                <a:off x="3738" y="2743"/>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90</a:t>
                </a:r>
                <a:endParaRPr lang="en-GB" altLang="en-US" sz="2400"/>
              </a:p>
            </p:txBody>
          </p:sp>
          <p:sp useBgFill="1">
            <p:nvSpPr>
              <p:cNvPr id="87058" name="Rectangle 9">
                <a:extLst>
                  <a:ext uri="{FF2B5EF4-FFF2-40B4-BE49-F238E27FC236}">
                    <a16:creationId xmlns:a16="http://schemas.microsoft.com/office/drawing/2014/main" xmlns="" id="{A6CBFAC7-FD31-42D1-8728-AC9AA3B2BFD8}"/>
                  </a:ext>
                </a:extLst>
              </p:cNvPr>
              <p:cNvSpPr>
                <a:spLocks noChangeArrowheads="1"/>
              </p:cNvSpPr>
              <p:nvPr/>
            </p:nvSpPr>
            <p:spPr bwMode="auto">
              <a:xfrm>
                <a:off x="3486" y="2743"/>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80</a:t>
                </a:r>
                <a:endParaRPr lang="en-GB" altLang="en-US" sz="2000"/>
              </a:p>
            </p:txBody>
          </p:sp>
          <p:sp useBgFill="1">
            <p:nvSpPr>
              <p:cNvPr id="87059" name="Rectangle 10">
                <a:extLst>
                  <a:ext uri="{FF2B5EF4-FFF2-40B4-BE49-F238E27FC236}">
                    <a16:creationId xmlns:a16="http://schemas.microsoft.com/office/drawing/2014/main" xmlns="" id="{4EA9909F-8887-459B-84E5-B1BD512D3B49}"/>
                  </a:ext>
                </a:extLst>
              </p:cNvPr>
              <p:cNvSpPr>
                <a:spLocks noChangeArrowheads="1"/>
              </p:cNvSpPr>
              <p:nvPr/>
            </p:nvSpPr>
            <p:spPr bwMode="auto">
              <a:xfrm>
                <a:off x="3222" y="2743"/>
                <a:ext cx="118"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70</a:t>
                </a:r>
                <a:endParaRPr lang="en-GB" altLang="en-US" sz="2400"/>
              </a:p>
            </p:txBody>
          </p:sp>
          <p:sp useBgFill="1">
            <p:nvSpPr>
              <p:cNvPr id="87060" name="Rectangle 11">
                <a:extLst>
                  <a:ext uri="{FF2B5EF4-FFF2-40B4-BE49-F238E27FC236}">
                    <a16:creationId xmlns:a16="http://schemas.microsoft.com/office/drawing/2014/main" xmlns="" id="{162889DD-10A1-4B11-9382-EDFC56055698}"/>
                  </a:ext>
                </a:extLst>
              </p:cNvPr>
              <p:cNvSpPr>
                <a:spLocks noChangeArrowheads="1"/>
              </p:cNvSpPr>
              <p:nvPr/>
            </p:nvSpPr>
            <p:spPr bwMode="auto">
              <a:xfrm>
                <a:off x="2964" y="2743"/>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60</a:t>
                </a:r>
                <a:endParaRPr lang="en-GB" altLang="en-US" sz="2400"/>
              </a:p>
            </p:txBody>
          </p:sp>
          <p:sp useBgFill="1">
            <p:nvSpPr>
              <p:cNvPr id="87061" name="Rectangle 12">
                <a:extLst>
                  <a:ext uri="{FF2B5EF4-FFF2-40B4-BE49-F238E27FC236}">
                    <a16:creationId xmlns:a16="http://schemas.microsoft.com/office/drawing/2014/main" xmlns="" id="{5E891233-3BB6-4B05-BE43-0AC655C520B9}"/>
                  </a:ext>
                </a:extLst>
              </p:cNvPr>
              <p:cNvSpPr>
                <a:spLocks noChangeArrowheads="1"/>
              </p:cNvSpPr>
              <p:nvPr/>
            </p:nvSpPr>
            <p:spPr bwMode="auto">
              <a:xfrm>
                <a:off x="2712" y="2743"/>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50</a:t>
                </a:r>
                <a:endParaRPr lang="en-GB" altLang="en-US" sz="2400"/>
              </a:p>
            </p:txBody>
          </p:sp>
          <p:sp useBgFill="1">
            <p:nvSpPr>
              <p:cNvPr id="87062" name="Rectangle 13">
                <a:extLst>
                  <a:ext uri="{FF2B5EF4-FFF2-40B4-BE49-F238E27FC236}">
                    <a16:creationId xmlns:a16="http://schemas.microsoft.com/office/drawing/2014/main" xmlns="" id="{DF23E362-2B34-4EC2-9576-55C8895A465B}"/>
                  </a:ext>
                </a:extLst>
              </p:cNvPr>
              <p:cNvSpPr>
                <a:spLocks noChangeArrowheads="1"/>
              </p:cNvSpPr>
              <p:nvPr/>
            </p:nvSpPr>
            <p:spPr bwMode="auto">
              <a:xfrm>
                <a:off x="2460" y="2743"/>
                <a:ext cx="118"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40</a:t>
                </a:r>
                <a:endParaRPr lang="en-GB" altLang="en-US" sz="2000"/>
              </a:p>
            </p:txBody>
          </p:sp>
          <p:sp useBgFill="1">
            <p:nvSpPr>
              <p:cNvPr id="87063" name="Rectangle 14">
                <a:extLst>
                  <a:ext uri="{FF2B5EF4-FFF2-40B4-BE49-F238E27FC236}">
                    <a16:creationId xmlns:a16="http://schemas.microsoft.com/office/drawing/2014/main" xmlns="" id="{9524FA69-4644-4DB8-9DBD-1D4B90427A63}"/>
                  </a:ext>
                </a:extLst>
              </p:cNvPr>
              <p:cNvSpPr>
                <a:spLocks noChangeArrowheads="1"/>
              </p:cNvSpPr>
              <p:nvPr/>
            </p:nvSpPr>
            <p:spPr bwMode="auto">
              <a:xfrm>
                <a:off x="2202" y="2743"/>
                <a:ext cx="118"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30</a:t>
                </a:r>
                <a:endParaRPr lang="en-GB" altLang="en-US" sz="2400"/>
              </a:p>
            </p:txBody>
          </p:sp>
          <p:sp useBgFill="1">
            <p:nvSpPr>
              <p:cNvPr id="87064" name="Rectangle 15">
                <a:extLst>
                  <a:ext uri="{FF2B5EF4-FFF2-40B4-BE49-F238E27FC236}">
                    <a16:creationId xmlns:a16="http://schemas.microsoft.com/office/drawing/2014/main" xmlns="" id="{A1E40E92-E716-4B2B-AB51-45480F3B672B}"/>
                  </a:ext>
                </a:extLst>
              </p:cNvPr>
              <p:cNvSpPr>
                <a:spLocks noChangeArrowheads="1"/>
              </p:cNvSpPr>
              <p:nvPr/>
            </p:nvSpPr>
            <p:spPr bwMode="auto">
              <a:xfrm>
                <a:off x="1938" y="2743"/>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20</a:t>
                </a:r>
                <a:endParaRPr lang="en-GB" altLang="en-US" sz="2400"/>
              </a:p>
            </p:txBody>
          </p:sp>
          <p:sp useBgFill="1">
            <p:nvSpPr>
              <p:cNvPr id="87065" name="Rectangle 16">
                <a:extLst>
                  <a:ext uri="{FF2B5EF4-FFF2-40B4-BE49-F238E27FC236}">
                    <a16:creationId xmlns:a16="http://schemas.microsoft.com/office/drawing/2014/main" xmlns="" id="{A305019C-33A0-4584-9CF9-5758980B9BC8}"/>
                  </a:ext>
                </a:extLst>
              </p:cNvPr>
              <p:cNvSpPr>
                <a:spLocks noChangeArrowheads="1"/>
              </p:cNvSpPr>
              <p:nvPr/>
            </p:nvSpPr>
            <p:spPr bwMode="auto">
              <a:xfrm>
                <a:off x="1686" y="2743"/>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10</a:t>
                </a:r>
                <a:endParaRPr lang="en-GB" altLang="en-US" sz="2400"/>
              </a:p>
            </p:txBody>
          </p:sp>
          <p:sp useBgFill="1">
            <p:nvSpPr>
              <p:cNvPr id="87066" name="Rectangle 17">
                <a:extLst>
                  <a:ext uri="{FF2B5EF4-FFF2-40B4-BE49-F238E27FC236}">
                    <a16:creationId xmlns:a16="http://schemas.microsoft.com/office/drawing/2014/main" xmlns="" id="{00C5577D-506C-4F80-A39A-223FA902FB74}"/>
                  </a:ext>
                </a:extLst>
              </p:cNvPr>
              <p:cNvSpPr>
                <a:spLocks noChangeArrowheads="1"/>
              </p:cNvSpPr>
              <p:nvPr/>
            </p:nvSpPr>
            <p:spPr bwMode="auto">
              <a:xfrm rot="-5460000">
                <a:off x="758" y="1819"/>
                <a:ext cx="1255" cy="17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a:latin typeface="Arial" panose="020B0604020202020204" pitchFamily="34" charset="0"/>
                  </a:rPr>
                  <a:t>Prevalence</a:t>
                </a:r>
                <a:r>
                  <a:rPr lang="en-GB" altLang="en-US" sz="2800">
                    <a:solidFill>
                      <a:srgbClr val="000000"/>
                    </a:solidFill>
                    <a:latin typeface="Arial" panose="020B0604020202020204" pitchFamily="34" charset="0"/>
                  </a:rPr>
                  <a:t> </a:t>
                </a:r>
                <a:r>
                  <a:rPr lang="en-GB" altLang="en-US" sz="2800">
                    <a:latin typeface="Arial" panose="020B0604020202020204" pitchFamily="34" charset="0"/>
                  </a:rPr>
                  <a:t>of Pain</a:t>
                </a:r>
                <a:endParaRPr lang="en-GB" altLang="en-US" sz="2400"/>
              </a:p>
            </p:txBody>
          </p:sp>
          <p:sp useBgFill="1">
            <p:nvSpPr>
              <p:cNvPr id="87067" name="Rectangle 18">
                <a:extLst>
                  <a:ext uri="{FF2B5EF4-FFF2-40B4-BE49-F238E27FC236}">
                    <a16:creationId xmlns:a16="http://schemas.microsoft.com/office/drawing/2014/main" xmlns="" id="{A36F36CF-8F8D-4C69-9ECD-7DB7CF06E645}"/>
                  </a:ext>
                </a:extLst>
              </p:cNvPr>
              <p:cNvSpPr>
                <a:spLocks noChangeArrowheads="1"/>
              </p:cNvSpPr>
              <p:nvPr/>
            </p:nvSpPr>
            <p:spPr bwMode="auto">
              <a:xfrm>
                <a:off x="1584" y="1050"/>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50</a:t>
                </a:r>
                <a:endParaRPr lang="en-GB" altLang="en-US" sz="2400"/>
              </a:p>
            </p:txBody>
          </p:sp>
          <p:sp useBgFill="1">
            <p:nvSpPr>
              <p:cNvPr id="87068" name="Rectangle 19">
                <a:extLst>
                  <a:ext uri="{FF2B5EF4-FFF2-40B4-BE49-F238E27FC236}">
                    <a16:creationId xmlns:a16="http://schemas.microsoft.com/office/drawing/2014/main" xmlns="" id="{1D59C3B3-441B-4F21-8CD0-672069D17118}"/>
                  </a:ext>
                </a:extLst>
              </p:cNvPr>
              <p:cNvSpPr>
                <a:spLocks noChangeArrowheads="1"/>
              </p:cNvSpPr>
              <p:nvPr/>
            </p:nvSpPr>
            <p:spPr bwMode="auto">
              <a:xfrm>
                <a:off x="1584" y="1588"/>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40</a:t>
                </a:r>
                <a:endParaRPr lang="en-GB" altLang="en-US" sz="2400"/>
              </a:p>
            </p:txBody>
          </p:sp>
          <p:sp useBgFill="1">
            <p:nvSpPr>
              <p:cNvPr id="87069" name="Rectangle 20">
                <a:extLst>
                  <a:ext uri="{FF2B5EF4-FFF2-40B4-BE49-F238E27FC236}">
                    <a16:creationId xmlns:a16="http://schemas.microsoft.com/office/drawing/2014/main" xmlns="" id="{A1DE2D31-1297-4B8B-A5A9-B7B1B4F88816}"/>
                  </a:ext>
                </a:extLst>
              </p:cNvPr>
              <p:cNvSpPr>
                <a:spLocks noChangeArrowheads="1"/>
              </p:cNvSpPr>
              <p:nvPr/>
            </p:nvSpPr>
            <p:spPr bwMode="auto">
              <a:xfrm>
                <a:off x="1584" y="2115"/>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30</a:t>
                </a:r>
                <a:endParaRPr lang="en-GB" altLang="en-US" sz="2400"/>
              </a:p>
            </p:txBody>
          </p:sp>
          <p:sp useBgFill="1">
            <p:nvSpPr>
              <p:cNvPr id="87070" name="Rectangle 21">
                <a:extLst>
                  <a:ext uri="{FF2B5EF4-FFF2-40B4-BE49-F238E27FC236}">
                    <a16:creationId xmlns:a16="http://schemas.microsoft.com/office/drawing/2014/main" xmlns="" id="{5924D367-2EC2-401F-8057-172BD25B2BB7}"/>
                  </a:ext>
                </a:extLst>
              </p:cNvPr>
              <p:cNvSpPr>
                <a:spLocks noChangeArrowheads="1"/>
              </p:cNvSpPr>
              <p:nvPr/>
            </p:nvSpPr>
            <p:spPr bwMode="auto">
              <a:xfrm>
                <a:off x="1584" y="2593"/>
                <a:ext cx="119" cy="12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latin typeface="Arial" panose="020B0604020202020204" pitchFamily="34" charset="0"/>
                  </a:rPr>
                  <a:t>20</a:t>
                </a:r>
                <a:endParaRPr lang="en-GB" altLang="en-US" sz="2400"/>
              </a:p>
            </p:txBody>
          </p:sp>
          <p:sp useBgFill="1">
            <p:nvSpPr>
              <p:cNvPr id="87071" name="Freeform 22">
                <a:extLst>
                  <a:ext uri="{FF2B5EF4-FFF2-40B4-BE49-F238E27FC236}">
                    <a16:creationId xmlns:a16="http://schemas.microsoft.com/office/drawing/2014/main" xmlns="" id="{0211472A-8811-4241-8C25-D3B35FEB1F14}"/>
                  </a:ext>
                </a:extLst>
              </p:cNvPr>
              <p:cNvSpPr>
                <a:spLocks/>
              </p:cNvSpPr>
              <p:nvPr/>
            </p:nvSpPr>
            <p:spPr bwMode="auto">
              <a:xfrm>
                <a:off x="3798" y="2725"/>
                <a:ext cx="24" cy="12"/>
              </a:xfrm>
              <a:custGeom>
                <a:avLst/>
                <a:gdLst>
                  <a:gd name="T0" fmla="*/ 0 w 24"/>
                  <a:gd name="T1" fmla="*/ 0 h 12"/>
                  <a:gd name="T2" fmla="*/ 24 w 24"/>
                  <a:gd name="T3" fmla="*/ 0 h 12"/>
                  <a:gd name="T4" fmla="*/ 24 w 24"/>
                  <a:gd name="T5" fmla="*/ 12 h 12"/>
                  <a:gd name="T6" fmla="*/ 0 w 24"/>
                  <a:gd name="T7" fmla="*/ 12 h 12"/>
                  <a:gd name="T8" fmla="*/ 0 w 24"/>
                  <a:gd name="T9" fmla="*/ 0 h 12"/>
                  <a:gd name="T10" fmla="*/ 0 w 24"/>
                  <a:gd name="T11" fmla="*/ 0 h 12"/>
                  <a:gd name="T12" fmla="*/ 0 60000 65536"/>
                  <a:gd name="T13" fmla="*/ 0 60000 65536"/>
                  <a:gd name="T14" fmla="*/ 0 60000 65536"/>
                  <a:gd name="T15" fmla="*/ 0 60000 65536"/>
                  <a:gd name="T16" fmla="*/ 0 60000 65536"/>
                  <a:gd name="T17" fmla="*/ 0 60000 65536"/>
                  <a:gd name="T18" fmla="*/ 0 w 24"/>
                  <a:gd name="T19" fmla="*/ 0 h 12"/>
                  <a:gd name="T20" fmla="*/ 24 w 2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4" h="12">
                    <a:moveTo>
                      <a:pt x="0" y="0"/>
                    </a:moveTo>
                    <a:lnTo>
                      <a:pt x="24" y="0"/>
                    </a:lnTo>
                    <a:lnTo>
                      <a:pt x="24"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72" name="Freeform 23">
                <a:extLst>
                  <a:ext uri="{FF2B5EF4-FFF2-40B4-BE49-F238E27FC236}">
                    <a16:creationId xmlns:a16="http://schemas.microsoft.com/office/drawing/2014/main" xmlns="" id="{16353113-5ADC-40DC-94D6-9A5736BF812C}"/>
                  </a:ext>
                </a:extLst>
              </p:cNvPr>
              <p:cNvSpPr>
                <a:spLocks/>
              </p:cNvSpPr>
              <p:nvPr/>
            </p:nvSpPr>
            <p:spPr bwMode="auto">
              <a:xfrm>
                <a:off x="3798" y="2725"/>
                <a:ext cx="24" cy="12"/>
              </a:xfrm>
              <a:custGeom>
                <a:avLst/>
                <a:gdLst>
                  <a:gd name="T0" fmla="*/ 0 w 24"/>
                  <a:gd name="T1" fmla="*/ 0 h 12"/>
                  <a:gd name="T2" fmla="*/ 24 w 24"/>
                  <a:gd name="T3" fmla="*/ 0 h 12"/>
                  <a:gd name="T4" fmla="*/ 24 w 24"/>
                  <a:gd name="T5" fmla="*/ 12 h 12"/>
                  <a:gd name="T6" fmla="*/ 0 w 24"/>
                  <a:gd name="T7" fmla="*/ 12 h 12"/>
                  <a:gd name="T8" fmla="*/ 0 w 24"/>
                  <a:gd name="T9" fmla="*/ 0 h 12"/>
                  <a:gd name="T10" fmla="*/ 0 w 24"/>
                  <a:gd name="T11" fmla="*/ 0 h 12"/>
                  <a:gd name="T12" fmla="*/ 0 w 24"/>
                  <a:gd name="T13" fmla="*/ 0 h 12"/>
                  <a:gd name="T14" fmla="*/ 0 60000 65536"/>
                  <a:gd name="T15" fmla="*/ 0 60000 65536"/>
                  <a:gd name="T16" fmla="*/ 0 60000 65536"/>
                  <a:gd name="T17" fmla="*/ 0 60000 65536"/>
                  <a:gd name="T18" fmla="*/ 0 60000 65536"/>
                  <a:gd name="T19" fmla="*/ 0 60000 65536"/>
                  <a:gd name="T20" fmla="*/ 0 60000 65536"/>
                  <a:gd name="T21" fmla="*/ 0 w 24"/>
                  <a:gd name="T22" fmla="*/ 0 h 12"/>
                  <a:gd name="T23" fmla="*/ 24 w 2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2">
                    <a:moveTo>
                      <a:pt x="0" y="0"/>
                    </a:moveTo>
                    <a:lnTo>
                      <a:pt x="24" y="0"/>
                    </a:lnTo>
                    <a:lnTo>
                      <a:pt x="24"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73" name="Freeform 24">
                <a:extLst>
                  <a:ext uri="{FF2B5EF4-FFF2-40B4-BE49-F238E27FC236}">
                    <a16:creationId xmlns:a16="http://schemas.microsoft.com/office/drawing/2014/main" xmlns="" id="{8EF1ADC1-05AF-4A30-862D-7371EE990689}"/>
                  </a:ext>
                </a:extLst>
              </p:cNvPr>
              <p:cNvSpPr>
                <a:spLocks/>
              </p:cNvSpPr>
              <p:nvPr/>
            </p:nvSpPr>
            <p:spPr bwMode="auto">
              <a:xfrm>
                <a:off x="3540"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18" y="0"/>
                    </a:lnTo>
                    <a:lnTo>
                      <a:pt x="18"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74" name="Freeform 25">
                <a:extLst>
                  <a:ext uri="{FF2B5EF4-FFF2-40B4-BE49-F238E27FC236}">
                    <a16:creationId xmlns:a16="http://schemas.microsoft.com/office/drawing/2014/main" xmlns="" id="{C6E4CE97-21DD-4AD5-BDCA-BB6F8272A1AC}"/>
                  </a:ext>
                </a:extLst>
              </p:cNvPr>
              <p:cNvSpPr>
                <a:spLocks/>
              </p:cNvSpPr>
              <p:nvPr/>
            </p:nvSpPr>
            <p:spPr bwMode="auto">
              <a:xfrm>
                <a:off x="3540"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0"/>
                    </a:moveTo>
                    <a:lnTo>
                      <a:pt x="18" y="0"/>
                    </a:lnTo>
                    <a:lnTo>
                      <a:pt x="18"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75" name="Freeform 26">
                <a:extLst>
                  <a:ext uri="{FF2B5EF4-FFF2-40B4-BE49-F238E27FC236}">
                    <a16:creationId xmlns:a16="http://schemas.microsoft.com/office/drawing/2014/main" xmlns="" id="{9C5F5028-2FFB-46B0-88CE-DC9F3EC25F1E}"/>
                  </a:ext>
                </a:extLst>
              </p:cNvPr>
              <p:cNvSpPr>
                <a:spLocks/>
              </p:cNvSpPr>
              <p:nvPr/>
            </p:nvSpPr>
            <p:spPr bwMode="auto">
              <a:xfrm>
                <a:off x="3282"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18" y="0"/>
                    </a:lnTo>
                    <a:lnTo>
                      <a:pt x="18"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76" name="Freeform 27">
                <a:extLst>
                  <a:ext uri="{FF2B5EF4-FFF2-40B4-BE49-F238E27FC236}">
                    <a16:creationId xmlns:a16="http://schemas.microsoft.com/office/drawing/2014/main" xmlns="" id="{62ED0DD9-2571-47B2-9C2B-4DA780A880BE}"/>
                  </a:ext>
                </a:extLst>
              </p:cNvPr>
              <p:cNvSpPr>
                <a:spLocks/>
              </p:cNvSpPr>
              <p:nvPr/>
            </p:nvSpPr>
            <p:spPr bwMode="auto">
              <a:xfrm>
                <a:off x="3282"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0"/>
                    </a:moveTo>
                    <a:lnTo>
                      <a:pt x="18" y="0"/>
                    </a:lnTo>
                    <a:lnTo>
                      <a:pt x="18"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77" name="Freeform 28">
                <a:extLst>
                  <a:ext uri="{FF2B5EF4-FFF2-40B4-BE49-F238E27FC236}">
                    <a16:creationId xmlns:a16="http://schemas.microsoft.com/office/drawing/2014/main" xmlns="" id="{8BAB2CFA-7142-469A-B8D1-464025249E68}"/>
                  </a:ext>
                </a:extLst>
              </p:cNvPr>
              <p:cNvSpPr>
                <a:spLocks/>
              </p:cNvSpPr>
              <p:nvPr/>
            </p:nvSpPr>
            <p:spPr bwMode="auto">
              <a:xfrm>
                <a:off x="3024"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18" y="0"/>
                    </a:lnTo>
                    <a:lnTo>
                      <a:pt x="18"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78" name="Freeform 29">
                <a:extLst>
                  <a:ext uri="{FF2B5EF4-FFF2-40B4-BE49-F238E27FC236}">
                    <a16:creationId xmlns:a16="http://schemas.microsoft.com/office/drawing/2014/main" xmlns="" id="{C0431D26-0980-44CD-9065-5775A721AE62}"/>
                  </a:ext>
                </a:extLst>
              </p:cNvPr>
              <p:cNvSpPr>
                <a:spLocks/>
              </p:cNvSpPr>
              <p:nvPr/>
            </p:nvSpPr>
            <p:spPr bwMode="auto">
              <a:xfrm>
                <a:off x="3024"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0"/>
                    </a:moveTo>
                    <a:lnTo>
                      <a:pt x="18" y="0"/>
                    </a:lnTo>
                    <a:lnTo>
                      <a:pt x="18"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79" name="Freeform 30">
                <a:extLst>
                  <a:ext uri="{FF2B5EF4-FFF2-40B4-BE49-F238E27FC236}">
                    <a16:creationId xmlns:a16="http://schemas.microsoft.com/office/drawing/2014/main" xmlns="" id="{385FA5D0-BC49-4AE4-8D4A-EE4765FE0A04}"/>
                  </a:ext>
                </a:extLst>
              </p:cNvPr>
              <p:cNvSpPr>
                <a:spLocks/>
              </p:cNvSpPr>
              <p:nvPr/>
            </p:nvSpPr>
            <p:spPr bwMode="auto">
              <a:xfrm>
                <a:off x="2766"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18" y="0"/>
                    </a:lnTo>
                    <a:lnTo>
                      <a:pt x="18"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80" name="Freeform 31">
                <a:extLst>
                  <a:ext uri="{FF2B5EF4-FFF2-40B4-BE49-F238E27FC236}">
                    <a16:creationId xmlns:a16="http://schemas.microsoft.com/office/drawing/2014/main" xmlns="" id="{3F85E763-9645-4A67-8390-58E8F281C7CB}"/>
                  </a:ext>
                </a:extLst>
              </p:cNvPr>
              <p:cNvSpPr>
                <a:spLocks/>
              </p:cNvSpPr>
              <p:nvPr/>
            </p:nvSpPr>
            <p:spPr bwMode="auto">
              <a:xfrm>
                <a:off x="2766"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0"/>
                    </a:moveTo>
                    <a:lnTo>
                      <a:pt x="18" y="0"/>
                    </a:lnTo>
                    <a:lnTo>
                      <a:pt x="18"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81" name="Freeform 32">
                <a:extLst>
                  <a:ext uri="{FF2B5EF4-FFF2-40B4-BE49-F238E27FC236}">
                    <a16:creationId xmlns:a16="http://schemas.microsoft.com/office/drawing/2014/main" xmlns="" id="{C466DF65-0A34-4A46-9E42-8370644B2289}"/>
                  </a:ext>
                </a:extLst>
              </p:cNvPr>
              <p:cNvSpPr>
                <a:spLocks/>
              </p:cNvSpPr>
              <p:nvPr/>
            </p:nvSpPr>
            <p:spPr bwMode="auto">
              <a:xfrm>
                <a:off x="2520" y="2725"/>
                <a:ext cx="12" cy="12"/>
              </a:xfrm>
              <a:custGeom>
                <a:avLst/>
                <a:gdLst>
                  <a:gd name="T0" fmla="*/ 0 w 12"/>
                  <a:gd name="T1" fmla="*/ 0 h 12"/>
                  <a:gd name="T2" fmla="*/ 12 w 12"/>
                  <a:gd name="T3" fmla="*/ 0 h 12"/>
                  <a:gd name="T4" fmla="*/ 12 w 12"/>
                  <a:gd name="T5" fmla="*/ 12 h 12"/>
                  <a:gd name="T6" fmla="*/ 0 w 12"/>
                  <a:gd name="T7" fmla="*/ 12 h 12"/>
                  <a:gd name="T8" fmla="*/ 0 w 12"/>
                  <a:gd name="T9" fmla="*/ 0 h 12"/>
                  <a:gd name="T10" fmla="*/ 0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0" y="0"/>
                    </a:moveTo>
                    <a:lnTo>
                      <a:pt x="12" y="0"/>
                    </a:lnTo>
                    <a:lnTo>
                      <a:pt x="12"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82" name="Freeform 33">
                <a:extLst>
                  <a:ext uri="{FF2B5EF4-FFF2-40B4-BE49-F238E27FC236}">
                    <a16:creationId xmlns:a16="http://schemas.microsoft.com/office/drawing/2014/main" xmlns="" id="{E304758D-5073-4DBA-9179-59D773808B84}"/>
                  </a:ext>
                </a:extLst>
              </p:cNvPr>
              <p:cNvSpPr>
                <a:spLocks/>
              </p:cNvSpPr>
              <p:nvPr/>
            </p:nvSpPr>
            <p:spPr bwMode="auto">
              <a:xfrm>
                <a:off x="2520" y="2725"/>
                <a:ext cx="12" cy="12"/>
              </a:xfrm>
              <a:custGeom>
                <a:avLst/>
                <a:gdLst>
                  <a:gd name="T0" fmla="*/ 0 w 12"/>
                  <a:gd name="T1" fmla="*/ 0 h 12"/>
                  <a:gd name="T2" fmla="*/ 12 w 12"/>
                  <a:gd name="T3" fmla="*/ 0 h 12"/>
                  <a:gd name="T4" fmla="*/ 12 w 12"/>
                  <a:gd name="T5" fmla="*/ 12 h 12"/>
                  <a:gd name="T6" fmla="*/ 0 w 12"/>
                  <a:gd name="T7" fmla="*/ 12 h 12"/>
                  <a:gd name="T8" fmla="*/ 0 w 12"/>
                  <a:gd name="T9" fmla="*/ 0 h 12"/>
                  <a:gd name="T10" fmla="*/ 0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0"/>
                    </a:moveTo>
                    <a:lnTo>
                      <a:pt x="12" y="0"/>
                    </a:lnTo>
                    <a:lnTo>
                      <a:pt x="12"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83" name="Freeform 34">
                <a:extLst>
                  <a:ext uri="{FF2B5EF4-FFF2-40B4-BE49-F238E27FC236}">
                    <a16:creationId xmlns:a16="http://schemas.microsoft.com/office/drawing/2014/main" xmlns="" id="{D25D96D4-136F-485A-9C06-8B49540B5EC7}"/>
                  </a:ext>
                </a:extLst>
              </p:cNvPr>
              <p:cNvSpPr>
                <a:spLocks/>
              </p:cNvSpPr>
              <p:nvPr/>
            </p:nvSpPr>
            <p:spPr bwMode="auto">
              <a:xfrm>
                <a:off x="2256"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18" y="0"/>
                    </a:lnTo>
                    <a:lnTo>
                      <a:pt x="18"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84" name="Freeform 35">
                <a:extLst>
                  <a:ext uri="{FF2B5EF4-FFF2-40B4-BE49-F238E27FC236}">
                    <a16:creationId xmlns:a16="http://schemas.microsoft.com/office/drawing/2014/main" xmlns="" id="{F164FE3A-D1BE-47BD-B9EB-38AE5ADFE1A2}"/>
                  </a:ext>
                </a:extLst>
              </p:cNvPr>
              <p:cNvSpPr>
                <a:spLocks/>
              </p:cNvSpPr>
              <p:nvPr/>
            </p:nvSpPr>
            <p:spPr bwMode="auto">
              <a:xfrm>
                <a:off x="2256"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0"/>
                    </a:moveTo>
                    <a:lnTo>
                      <a:pt x="18" y="0"/>
                    </a:lnTo>
                    <a:lnTo>
                      <a:pt x="18"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85" name="Freeform 36">
                <a:extLst>
                  <a:ext uri="{FF2B5EF4-FFF2-40B4-BE49-F238E27FC236}">
                    <a16:creationId xmlns:a16="http://schemas.microsoft.com/office/drawing/2014/main" xmlns="" id="{985EDA69-4515-4B79-B122-EECBCEB4B55B}"/>
                  </a:ext>
                </a:extLst>
              </p:cNvPr>
              <p:cNvSpPr>
                <a:spLocks/>
              </p:cNvSpPr>
              <p:nvPr/>
            </p:nvSpPr>
            <p:spPr bwMode="auto">
              <a:xfrm>
                <a:off x="1998"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18" y="0"/>
                    </a:lnTo>
                    <a:lnTo>
                      <a:pt x="18"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86" name="Freeform 37">
                <a:extLst>
                  <a:ext uri="{FF2B5EF4-FFF2-40B4-BE49-F238E27FC236}">
                    <a16:creationId xmlns:a16="http://schemas.microsoft.com/office/drawing/2014/main" xmlns="" id="{3A0F3BDA-7CC9-4BC0-ABB9-500CBC4701A0}"/>
                  </a:ext>
                </a:extLst>
              </p:cNvPr>
              <p:cNvSpPr>
                <a:spLocks/>
              </p:cNvSpPr>
              <p:nvPr/>
            </p:nvSpPr>
            <p:spPr bwMode="auto">
              <a:xfrm>
                <a:off x="1998"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0"/>
                    </a:moveTo>
                    <a:lnTo>
                      <a:pt x="18" y="0"/>
                    </a:lnTo>
                    <a:lnTo>
                      <a:pt x="18"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87" name="Freeform 38">
                <a:extLst>
                  <a:ext uri="{FF2B5EF4-FFF2-40B4-BE49-F238E27FC236}">
                    <a16:creationId xmlns:a16="http://schemas.microsoft.com/office/drawing/2014/main" xmlns="" id="{F0B8B805-22DC-4ED8-8552-34607762F2BD}"/>
                  </a:ext>
                </a:extLst>
              </p:cNvPr>
              <p:cNvSpPr>
                <a:spLocks/>
              </p:cNvSpPr>
              <p:nvPr/>
            </p:nvSpPr>
            <p:spPr bwMode="auto">
              <a:xfrm>
                <a:off x="1740"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18" y="0"/>
                    </a:lnTo>
                    <a:lnTo>
                      <a:pt x="18" y="12"/>
                    </a:lnTo>
                    <a:lnTo>
                      <a:pt x="0"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88" name="Freeform 39">
                <a:extLst>
                  <a:ext uri="{FF2B5EF4-FFF2-40B4-BE49-F238E27FC236}">
                    <a16:creationId xmlns:a16="http://schemas.microsoft.com/office/drawing/2014/main" xmlns="" id="{21455280-A336-4CCA-822E-002A34F62137}"/>
                  </a:ext>
                </a:extLst>
              </p:cNvPr>
              <p:cNvSpPr>
                <a:spLocks/>
              </p:cNvSpPr>
              <p:nvPr/>
            </p:nvSpPr>
            <p:spPr bwMode="auto">
              <a:xfrm>
                <a:off x="1740" y="2725"/>
                <a:ext cx="18" cy="12"/>
              </a:xfrm>
              <a:custGeom>
                <a:avLst/>
                <a:gdLst>
                  <a:gd name="T0" fmla="*/ 0 w 18"/>
                  <a:gd name="T1" fmla="*/ 0 h 12"/>
                  <a:gd name="T2" fmla="*/ 18 w 18"/>
                  <a:gd name="T3" fmla="*/ 0 h 12"/>
                  <a:gd name="T4" fmla="*/ 18 w 18"/>
                  <a:gd name="T5" fmla="*/ 12 h 12"/>
                  <a:gd name="T6" fmla="*/ 0 w 18"/>
                  <a:gd name="T7" fmla="*/ 12 h 12"/>
                  <a:gd name="T8" fmla="*/ 0 w 18"/>
                  <a:gd name="T9" fmla="*/ 0 h 12"/>
                  <a:gd name="T10" fmla="*/ 0 w 18"/>
                  <a:gd name="T11" fmla="*/ 0 h 12"/>
                  <a:gd name="T12" fmla="*/ 0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0"/>
                    </a:moveTo>
                    <a:lnTo>
                      <a:pt x="18" y="0"/>
                    </a:lnTo>
                    <a:lnTo>
                      <a:pt x="18" y="12"/>
                    </a:lnTo>
                    <a:lnTo>
                      <a:pt x="0"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89" name="Freeform 40">
                <a:extLst>
                  <a:ext uri="{FF2B5EF4-FFF2-40B4-BE49-F238E27FC236}">
                    <a16:creationId xmlns:a16="http://schemas.microsoft.com/office/drawing/2014/main" xmlns="" id="{B59A7A08-8F9F-412E-ACCE-4E4AB8639816}"/>
                  </a:ext>
                </a:extLst>
              </p:cNvPr>
              <p:cNvSpPr>
                <a:spLocks/>
              </p:cNvSpPr>
              <p:nvPr/>
            </p:nvSpPr>
            <p:spPr bwMode="auto">
              <a:xfrm>
                <a:off x="1734" y="1116"/>
                <a:ext cx="18" cy="12"/>
              </a:xfrm>
              <a:custGeom>
                <a:avLst/>
                <a:gdLst>
                  <a:gd name="T0" fmla="*/ 18 w 18"/>
                  <a:gd name="T1" fmla="*/ 12 h 12"/>
                  <a:gd name="T2" fmla="*/ 18 w 18"/>
                  <a:gd name="T3" fmla="*/ 0 h 12"/>
                  <a:gd name="T4" fmla="*/ 0 w 18"/>
                  <a:gd name="T5" fmla="*/ 0 h 12"/>
                  <a:gd name="T6" fmla="*/ 0 w 18"/>
                  <a:gd name="T7" fmla="*/ 12 h 12"/>
                  <a:gd name="T8" fmla="*/ 18 w 18"/>
                  <a:gd name="T9" fmla="*/ 12 h 12"/>
                  <a:gd name="T10" fmla="*/ 18 w 18"/>
                  <a:gd name="T11" fmla="*/ 12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8" y="12"/>
                    </a:moveTo>
                    <a:lnTo>
                      <a:pt x="18" y="0"/>
                    </a:lnTo>
                    <a:lnTo>
                      <a:pt x="0" y="0"/>
                    </a:lnTo>
                    <a:lnTo>
                      <a:pt x="0" y="12"/>
                    </a:lnTo>
                    <a:lnTo>
                      <a:pt x="18" y="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90" name="Freeform 41">
                <a:extLst>
                  <a:ext uri="{FF2B5EF4-FFF2-40B4-BE49-F238E27FC236}">
                    <a16:creationId xmlns:a16="http://schemas.microsoft.com/office/drawing/2014/main" xmlns="" id="{BCE661E5-3043-4AA1-86DE-3B57F9B256CC}"/>
                  </a:ext>
                </a:extLst>
              </p:cNvPr>
              <p:cNvSpPr>
                <a:spLocks/>
              </p:cNvSpPr>
              <p:nvPr/>
            </p:nvSpPr>
            <p:spPr bwMode="auto">
              <a:xfrm>
                <a:off x="1734" y="1116"/>
                <a:ext cx="18" cy="12"/>
              </a:xfrm>
              <a:custGeom>
                <a:avLst/>
                <a:gdLst>
                  <a:gd name="T0" fmla="*/ 18 w 18"/>
                  <a:gd name="T1" fmla="*/ 12 h 12"/>
                  <a:gd name="T2" fmla="*/ 18 w 18"/>
                  <a:gd name="T3" fmla="*/ 0 h 12"/>
                  <a:gd name="T4" fmla="*/ 0 w 18"/>
                  <a:gd name="T5" fmla="*/ 0 h 12"/>
                  <a:gd name="T6" fmla="*/ 0 w 18"/>
                  <a:gd name="T7" fmla="*/ 12 h 12"/>
                  <a:gd name="T8" fmla="*/ 18 w 18"/>
                  <a:gd name="T9" fmla="*/ 12 h 12"/>
                  <a:gd name="T10" fmla="*/ 18 w 18"/>
                  <a:gd name="T11" fmla="*/ 12 h 12"/>
                  <a:gd name="T12" fmla="*/ 18 w 18"/>
                  <a:gd name="T13" fmla="*/ 12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8" y="12"/>
                    </a:moveTo>
                    <a:lnTo>
                      <a:pt x="18" y="0"/>
                    </a:lnTo>
                    <a:lnTo>
                      <a:pt x="0" y="0"/>
                    </a:lnTo>
                    <a:lnTo>
                      <a:pt x="0" y="12"/>
                    </a:lnTo>
                    <a:lnTo>
                      <a:pt x="18" y="12"/>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91" name="Freeform 42">
                <a:extLst>
                  <a:ext uri="{FF2B5EF4-FFF2-40B4-BE49-F238E27FC236}">
                    <a16:creationId xmlns:a16="http://schemas.microsoft.com/office/drawing/2014/main" xmlns="" id="{843FFF1C-7C97-4407-9985-9F182CDA3B78}"/>
                  </a:ext>
                </a:extLst>
              </p:cNvPr>
              <p:cNvSpPr>
                <a:spLocks/>
              </p:cNvSpPr>
              <p:nvPr/>
            </p:nvSpPr>
            <p:spPr bwMode="auto">
              <a:xfrm>
                <a:off x="1734" y="1642"/>
                <a:ext cx="18" cy="24"/>
              </a:xfrm>
              <a:custGeom>
                <a:avLst/>
                <a:gdLst>
                  <a:gd name="T0" fmla="*/ 18 w 18"/>
                  <a:gd name="T1" fmla="*/ 24 h 24"/>
                  <a:gd name="T2" fmla="*/ 18 w 18"/>
                  <a:gd name="T3" fmla="*/ 0 h 24"/>
                  <a:gd name="T4" fmla="*/ 0 w 18"/>
                  <a:gd name="T5" fmla="*/ 0 h 24"/>
                  <a:gd name="T6" fmla="*/ 0 w 18"/>
                  <a:gd name="T7" fmla="*/ 24 h 24"/>
                  <a:gd name="T8" fmla="*/ 18 w 18"/>
                  <a:gd name="T9" fmla="*/ 24 h 24"/>
                  <a:gd name="T10" fmla="*/ 18 w 18"/>
                  <a:gd name="T11" fmla="*/ 24 h 24"/>
                  <a:gd name="T12" fmla="*/ 0 60000 65536"/>
                  <a:gd name="T13" fmla="*/ 0 60000 65536"/>
                  <a:gd name="T14" fmla="*/ 0 60000 65536"/>
                  <a:gd name="T15" fmla="*/ 0 60000 65536"/>
                  <a:gd name="T16" fmla="*/ 0 60000 65536"/>
                  <a:gd name="T17" fmla="*/ 0 60000 65536"/>
                  <a:gd name="T18" fmla="*/ 0 w 18"/>
                  <a:gd name="T19" fmla="*/ 0 h 24"/>
                  <a:gd name="T20" fmla="*/ 18 w 1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8" h="24">
                    <a:moveTo>
                      <a:pt x="18" y="24"/>
                    </a:moveTo>
                    <a:lnTo>
                      <a:pt x="18" y="0"/>
                    </a:lnTo>
                    <a:lnTo>
                      <a:pt x="0" y="0"/>
                    </a:lnTo>
                    <a:lnTo>
                      <a:pt x="0" y="24"/>
                    </a:lnTo>
                    <a:lnTo>
                      <a:pt x="1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92" name="Freeform 43">
                <a:extLst>
                  <a:ext uri="{FF2B5EF4-FFF2-40B4-BE49-F238E27FC236}">
                    <a16:creationId xmlns:a16="http://schemas.microsoft.com/office/drawing/2014/main" xmlns="" id="{CCEA554E-AFD9-4669-A60D-012A2E269E97}"/>
                  </a:ext>
                </a:extLst>
              </p:cNvPr>
              <p:cNvSpPr>
                <a:spLocks/>
              </p:cNvSpPr>
              <p:nvPr/>
            </p:nvSpPr>
            <p:spPr bwMode="auto">
              <a:xfrm>
                <a:off x="1734" y="1642"/>
                <a:ext cx="18" cy="24"/>
              </a:xfrm>
              <a:custGeom>
                <a:avLst/>
                <a:gdLst>
                  <a:gd name="T0" fmla="*/ 18 w 18"/>
                  <a:gd name="T1" fmla="*/ 24 h 24"/>
                  <a:gd name="T2" fmla="*/ 18 w 18"/>
                  <a:gd name="T3" fmla="*/ 0 h 24"/>
                  <a:gd name="T4" fmla="*/ 0 w 18"/>
                  <a:gd name="T5" fmla="*/ 0 h 24"/>
                  <a:gd name="T6" fmla="*/ 0 w 18"/>
                  <a:gd name="T7" fmla="*/ 24 h 24"/>
                  <a:gd name="T8" fmla="*/ 18 w 18"/>
                  <a:gd name="T9" fmla="*/ 24 h 24"/>
                  <a:gd name="T10" fmla="*/ 18 w 18"/>
                  <a:gd name="T11" fmla="*/ 24 h 24"/>
                  <a:gd name="T12" fmla="*/ 18 w 18"/>
                  <a:gd name="T13" fmla="*/ 24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8" y="24"/>
                    </a:moveTo>
                    <a:lnTo>
                      <a:pt x="18" y="0"/>
                    </a:lnTo>
                    <a:lnTo>
                      <a:pt x="0" y="0"/>
                    </a:lnTo>
                    <a:lnTo>
                      <a:pt x="0" y="24"/>
                    </a:lnTo>
                    <a:lnTo>
                      <a:pt x="1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93" name="Freeform 44">
                <a:extLst>
                  <a:ext uri="{FF2B5EF4-FFF2-40B4-BE49-F238E27FC236}">
                    <a16:creationId xmlns:a16="http://schemas.microsoft.com/office/drawing/2014/main" xmlns="" id="{1D381274-5FA9-43D4-8474-C418A57F2A27}"/>
                  </a:ext>
                </a:extLst>
              </p:cNvPr>
              <p:cNvSpPr>
                <a:spLocks/>
              </p:cNvSpPr>
              <p:nvPr/>
            </p:nvSpPr>
            <p:spPr bwMode="auto">
              <a:xfrm>
                <a:off x="1734" y="2169"/>
                <a:ext cx="18" cy="18"/>
              </a:xfrm>
              <a:custGeom>
                <a:avLst/>
                <a:gdLst>
                  <a:gd name="T0" fmla="*/ 18 w 18"/>
                  <a:gd name="T1" fmla="*/ 18 h 18"/>
                  <a:gd name="T2" fmla="*/ 18 w 18"/>
                  <a:gd name="T3" fmla="*/ 0 h 18"/>
                  <a:gd name="T4" fmla="*/ 0 w 18"/>
                  <a:gd name="T5" fmla="*/ 0 h 18"/>
                  <a:gd name="T6" fmla="*/ 0 w 18"/>
                  <a:gd name="T7" fmla="*/ 18 h 18"/>
                  <a:gd name="T8" fmla="*/ 18 w 18"/>
                  <a:gd name="T9" fmla="*/ 18 h 18"/>
                  <a:gd name="T10" fmla="*/ 18 w 18"/>
                  <a:gd name="T11" fmla="*/ 18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18" y="18"/>
                    </a:moveTo>
                    <a:lnTo>
                      <a:pt x="18" y="0"/>
                    </a:lnTo>
                    <a:lnTo>
                      <a:pt x="0" y="0"/>
                    </a:lnTo>
                    <a:lnTo>
                      <a:pt x="0" y="18"/>
                    </a:lnTo>
                    <a:lnTo>
                      <a:pt x="18"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94" name="Freeform 45">
                <a:extLst>
                  <a:ext uri="{FF2B5EF4-FFF2-40B4-BE49-F238E27FC236}">
                    <a16:creationId xmlns:a16="http://schemas.microsoft.com/office/drawing/2014/main" xmlns="" id="{9F71C084-9F1D-4130-99BB-C3A2B821FE6C}"/>
                  </a:ext>
                </a:extLst>
              </p:cNvPr>
              <p:cNvSpPr>
                <a:spLocks/>
              </p:cNvSpPr>
              <p:nvPr/>
            </p:nvSpPr>
            <p:spPr bwMode="auto">
              <a:xfrm>
                <a:off x="1734" y="2169"/>
                <a:ext cx="18" cy="18"/>
              </a:xfrm>
              <a:custGeom>
                <a:avLst/>
                <a:gdLst>
                  <a:gd name="T0" fmla="*/ 18 w 18"/>
                  <a:gd name="T1" fmla="*/ 18 h 18"/>
                  <a:gd name="T2" fmla="*/ 18 w 18"/>
                  <a:gd name="T3" fmla="*/ 0 h 18"/>
                  <a:gd name="T4" fmla="*/ 0 w 18"/>
                  <a:gd name="T5" fmla="*/ 0 h 18"/>
                  <a:gd name="T6" fmla="*/ 0 w 18"/>
                  <a:gd name="T7" fmla="*/ 18 h 18"/>
                  <a:gd name="T8" fmla="*/ 18 w 18"/>
                  <a:gd name="T9" fmla="*/ 18 h 18"/>
                  <a:gd name="T10" fmla="*/ 18 w 18"/>
                  <a:gd name="T11" fmla="*/ 18 h 18"/>
                  <a:gd name="T12" fmla="*/ 18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18" y="18"/>
                    </a:moveTo>
                    <a:lnTo>
                      <a:pt x="18" y="0"/>
                    </a:lnTo>
                    <a:lnTo>
                      <a:pt x="0" y="0"/>
                    </a:lnTo>
                    <a:lnTo>
                      <a:pt x="0" y="18"/>
                    </a:lnTo>
                    <a:lnTo>
                      <a:pt x="18"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95" name="Freeform 46">
                <a:extLst>
                  <a:ext uri="{FF2B5EF4-FFF2-40B4-BE49-F238E27FC236}">
                    <a16:creationId xmlns:a16="http://schemas.microsoft.com/office/drawing/2014/main" xmlns="" id="{3E962D54-4AB6-418D-8ED5-1F27111E5A9A}"/>
                  </a:ext>
                </a:extLst>
              </p:cNvPr>
              <p:cNvSpPr>
                <a:spLocks/>
              </p:cNvSpPr>
              <p:nvPr/>
            </p:nvSpPr>
            <p:spPr bwMode="auto">
              <a:xfrm>
                <a:off x="1734" y="2707"/>
                <a:ext cx="18" cy="18"/>
              </a:xfrm>
              <a:custGeom>
                <a:avLst/>
                <a:gdLst>
                  <a:gd name="T0" fmla="*/ 18 w 18"/>
                  <a:gd name="T1" fmla="*/ 18 h 18"/>
                  <a:gd name="T2" fmla="*/ 18 w 18"/>
                  <a:gd name="T3" fmla="*/ 0 h 18"/>
                  <a:gd name="T4" fmla="*/ 0 w 18"/>
                  <a:gd name="T5" fmla="*/ 0 h 18"/>
                  <a:gd name="T6" fmla="*/ 0 w 18"/>
                  <a:gd name="T7" fmla="*/ 18 h 18"/>
                  <a:gd name="T8" fmla="*/ 18 w 18"/>
                  <a:gd name="T9" fmla="*/ 18 h 18"/>
                  <a:gd name="T10" fmla="*/ 18 w 18"/>
                  <a:gd name="T11" fmla="*/ 18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18" y="18"/>
                    </a:moveTo>
                    <a:lnTo>
                      <a:pt x="18" y="0"/>
                    </a:lnTo>
                    <a:lnTo>
                      <a:pt x="0" y="0"/>
                    </a:lnTo>
                    <a:lnTo>
                      <a:pt x="0" y="18"/>
                    </a:lnTo>
                    <a:lnTo>
                      <a:pt x="18"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096" name="Freeform 47">
                <a:extLst>
                  <a:ext uri="{FF2B5EF4-FFF2-40B4-BE49-F238E27FC236}">
                    <a16:creationId xmlns:a16="http://schemas.microsoft.com/office/drawing/2014/main" xmlns="" id="{D9FACA33-FC01-485E-80BF-2326F37C2C6D}"/>
                  </a:ext>
                </a:extLst>
              </p:cNvPr>
              <p:cNvSpPr>
                <a:spLocks/>
              </p:cNvSpPr>
              <p:nvPr/>
            </p:nvSpPr>
            <p:spPr bwMode="auto">
              <a:xfrm>
                <a:off x="1734" y="2707"/>
                <a:ext cx="18" cy="18"/>
              </a:xfrm>
              <a:custGeom>
                <a:avLst/>
                <a:gdLst>
                  <a:gd name="T0" fmla="*/ 18 w 18"/>
                  <a:gd name="T1" fmla="*/ 18 h 18"/>
                  <a:gd name="T2" fmla="*/ 18 w 18"/>
                  <a:gd name="T3" fmla="*/ 0 h 18"/>
                  <a:gd name="T4" fmla="*/ 0 w 18"/>
                  <a:gd name="T5" fmla="*/ 0 h 18"/>
                  <a:gd name="T6" fmla="*/ 0 w 18"/>
                  <a:gd name="T7" fmla="*/ 18 h 18"/>
                  <a:gd name="T8" fmla="*/ 18 w 18"/>
                  <a:gd name="T9" fmla="*/ 18 h 18"/>
                  <a:gd name="T10" fmla="*/ 18 w 18"/>
                  <a:gd name="T11" fmla="*/ 18 h 18"/>
                  <a:gd name="T12" fmla="*/ 18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18" y="18"/>
                    </a:moveTo>
                    <a:lnTo>
                      <a:pt x="18" y="0"/>
                    </a:lnTo>
                    <a:lnTo>
                      <a:pt x="0" y="0"/>
                    </a:lnTo>
                    <a:lnTo>
                      <a:pt x="0" y="18"/>
                    </a:lnTo>
                    <a:lnTo>
                      <a:pt x="18"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097" name="Rectangle 48">
                <a:extLst>
                  <a:ext uri="{FF2B5EF4-FFF2-40B4-BE49-F238E27FC236}">
                    <a16:creationId xmlns:a16="http://schemas.microsoft.com/office/drawing/2014/main" xmlns="" id="{BDBE569E-F1F5-4263-9513-2175E856A448}"/>
                  </a:ext>
                </a:extLst>
              </p:cNvPr>
              <p:cNvSpPr>
                <a:spLocks noChangeArrowheads="1"/>
              </p:cNvSpPr>
              <p:nvPr/>
            </p:nvSpPr>
            <p:spPr bwMode="auto">
              <a:xfrm>
                <a:off x="1752" y="1122"/>
                <a:ext cx="2058" cy="1597"/>
              </a:xfrm>
              <a:prstGeom prst="rect">
                <a:avLst/>
              </a:prstGeom>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useBgFill="1">
            <p:nvSpPr>
              <p:cNvPr id="87098" name="Rectangle 49">
                <a:extLst>
                  <a:ext uri="{FF2B5EF4-FFF2-40B4-BE49-F238E27FC236}">
                    <a16:creationId xmlns:a16="http://schemas.microsoft.com/office/drawing/2014/main" xmlns="" id="{ACB91219-BF19-44F6-BBDF-3249F70C6ED7}"/>
                  </a:ext>
                </a:extLst>
              </p:cNvPr>
              <p:cNvSpPr>
                <a:spLocks noChangeArrowheads="1"/>
              </p:cNvSpPr>
              <p:nvPr/>
            </p:nvSpPr>
            <p:spPr bwMode="auto">
              <a:xfrm>
                <a:off x="1752" y="1122"/>
                <a:ext cx="2058" cy="1597"/>
              </a:xfrm>
              <a:prstGeom prst="rect">
                <a:avLst/>
              </a:prstGeom>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useBgFill="1">
            <p:nvSpPr>
              <p:cNvPr id="87099" name="Line 50">
                <a:extLst>
                  <a:ext uri="{FF2B5EF4-FFF2-40B4-BE49-F238E27FC236}">
                    <a16:creationId xmlns:a16="http://schemas.microsoft.com/office/drawing/2014/main" xmlns="" id="{72F01963-7E32-417B-B177-1F3B686B34F5}"/>
                  </a:ext>
                </a:extLst>
              </p:cNvPr>
              <p:cNvSpPr>
                <a:spLocks noChangeShapeType="1"/>
              </p:cNvSpPr>
              <p:nvPr/>
            </p:nvSpPr>
            <p:spPr bwMode="auto">
              <a:xfrm>
                <a:off x="3528" y="1493"/>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0" name="Line 51">
                <a:extLst>
                  <a:ext uri="{FF2B5EF4-FFF2-40B4-BE49-F238E27FC236}">
                    <a16:creationId xmlns:a16="http://schemas.microsoft.com/office/drawing/2014/main" xmlns="" id="{BDC31DE1-D0CB-4322-9A25-2D3B250D75D8}"/>
                  </a:ext>
                </a:extLst>
              </p:cNvPr>
              <p:cNvSpPr>
                <a:spLocks noChangeShapeType="1"/>
              </p:cNvSpPr>
              <p:nvPr/>
            </p:nvSpPr>
            <p:spPr bwMode="auto">
              <a:xfrm flipV="1">
                <a:off x="3546" y="1481"/>
                <a:ext cx="1" cy="30"/>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1" name="Line 52">
                <a:extLst>
                  <a:ext uri="{FF2B5EF4-FFF2-40B4-BE49-F238E27FC236}">
                    <a16:creationId xmlns:a16="http://schemas.microsoft.com/office/drawing/2014/main" xmlns="" id="{3DC2BA4B-E08A-4D95-98FF-5488DA2A1512}"/>
                  </a:ext>
                </a:extLst>
              </p:cNvPr>
              <p:cNvSpPr>
                <a:spLocks noChangeShapeType="1"/>
              </p:cNvSpPr>
              <p:nvPr/>
            </p:nvSpPr>
            <p:spPr bwMode="auto">
              <a:xfrm>
                <a:off x="3528" y="1547"/>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2" name="Line 53">
                <a:extLst>
                  <a:ext uri="{FF2B5EF4-FFF2-40B4-BE49-F238E27FC236}">
                    <a16:creationId xmlns:a16="http://schemas.microsoft.com/office/drawing/2014/main" xmlns="" id="{CAC901E2-6875-412D-A5F4-A6F7C29E36F8}"/>
                  </a:ext>
                </a:extLst>
              </p:cNvPr>
              <p:cNvSpPr>
                <a:spLocks noChangeShapeType="1"/>
              </p:cNvSpPr>
              <p:nvPr/>
            </p:nvSpPr>
            <p:spPr bwMode="auto">
              <a:xfrm flipV="1">
                <a:off x="3546" y="1529"/>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3" name="Line 54">
                <a:extLst>
                  <a:ext uri="{FF2B5EF4-FFF2-40B4-BE49-F238E27FC236}">
                    <a16:creationId xmlns:a16="http://schemas.microsoft.com/office/drawing/2014/main" xmlns="" id="{99CF8C12-35A3-4F42-885C-E80F042B64B0}"/>
                  </a:ext>
                </a:extLst>
              </p:cNvPr>
              <p:cNvSpPr>
                <a:spLocks noChangeShapeType="1"/>
              </p:cNvSpPr>
              <p:nvPr/>
            </p:nvSpPr>
            <p:spPr bwMode="auto">
              <a:xfrm>
                <a:off x="3528" y="1493"/>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4" name="Line 55">
                <a:extLst>
                  <a:ext uri="{FF2B5EF4-FFF2-40B4-BE49-F238E27FC236}">
                    <a16:creationId xmlns:a16="http://schemas.microsoft.com/office/drawing/2014/main" xmlns="" id="{D5E87F96-9127-4E5E-A095-B03CA6AEC41B}"/>
                  </a:ext>
                </a:extLst>
              </p:cNvPr>
              <p:cNvSpPr>
                <a:spLocks noChangeShapeType="1"/>
              </p:cNvSpPr>
              <p:nvPr/>
            </p:nvSpPr>
            <p:spPr bwMode="auto">
              <a:xfrm flipV="1">
                <a:off x="3546" y="1481"/>
                <a:ext cx="1" cy="30"/>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5" name="Line 56">
                <a:extLst>
                  <a:ext uri="{FF2B5EF4-FFF2-40B4-BE49-F238E27FC236}">
                    <a16:creationId xmlns:a16="http://schemas.microsoft.com/office/drawing/2014/main" xmlns="" id="{1D85966D-D407-43B6-92A3-3F8A4AC5DBE4}"/>
                  </a:ext>
                </a:extLst>
              </p:cNvPr>
              <p:cNvSpPr>
                <a:spLocks noChangeShapeType="1"/>
              </p:cNvSpPr>
              <p:nvPr/>
            </p:nvSpPr>
            <p:spPr bwMode="auto">
              <a:xfrm>
                <a:off x="3528" y="1547"/>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6" name="Line 57">
                <a:extLst>
                  <a:ext uri="{FF2B5EF4-FFF2-40B4-BE49-F238E27FC236}">
                    <a16:creationId xmlns:a16="http://schemas.microsoft.com/office/drawing/2014/main" xmlns="" id="{8A02F2E7-12DB-4C60-8A06-3601368D52AE}"/>
                  </a:ext>
                </a:extLst>
              </p:cNvPr>
              <p:cNvSpPr>
                <a:spLocks noChangeShapeType="1"/>
              </p:cNvSpPr>
              <p:nvPr/>
            </p:nvSpPr>
            <p:spPr bwMode="auto">
              <a:xfrm flipV="1">
                <a:off x="3546" y="1529"/>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7" name="Line 58">
                <a:extLst>
                  <a:ext uri="{FF2B5EF4-FFF2-40B4-BE49-F238E27FC236}">
                    <a16:creationId xmlns:a16="http://schemas.microsoft.com/office/drawing/2014/main" xmlns="" id="{D8A056DB-B5EA-486D-A779-729F882A31DA}"/>
                  </a:ext>
                </a:extLst>
              </p:cNvPr>
              <p:cNvSpPr>
                <a:spLocks noChangeShapeType="1"/>
              </p:cNvSpPr>
              <p:nvPr/>
            </p:nvSpPr>
            <p:spPr bwMode="auto">
              <a:xfrm>
                <a:off x="3018" y="1547"/>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8" name="Line 59">
                <a:extLst>
                  <a:ext uri="{FF2B5EF4-FFF2-40B4-BE49-F238E27FC236}">
                    <a16:creationId xmlns:a16="http://schemas.microsoft.com/office/drawing/2014/main" xmlns="" id="{1F985FF2-651F-48DC-BA53-97FFB811BB62}"/>
                  </a:ext>
                </a:extLst>
              </p:cNvPr>
              <p:cNvSpPr>
                <a:spLocks noChangeShapeType="1"/>
              </p:cNvSpPr>
              <p:nvPr/>
            </p:nvSpPr>
            <p:spPr bwMode="auto">
              <a:xfrm flipV="1">
                <a:off x="3036" y="1529"/>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09" name="Line 60">
                <a:extLst>
                  <a:ext uri="{FF2B5EF4-FFF2-40B4-BE49-F238E27FC236}">
                    <a16:creationId xmlns:a16="http://schemas.microsoft.com/office/drawing/2014/main" xmlns="" id="{96615B28-3586-4DCB-8202-59A07B21E3FF}"/>
                  </a:ext>
                </a:extLst>
              </p:cNvPr>
              <p:cNvSpPr>
                <a:spLocks noChangeShapeType="1"/>
              </p:cNvSpPr>
              <p:nvPr/>
            </p:nvSpPr>
            <p:spPr bwMode="auto">
              <a:xfrm>
                <a:off x="3018" y="1547"/>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0" name="Line 61">
                <a:extLst>
                  <a:ext uri="{FF2B5EF4-FFF2-40B4-BE49-F238E27FC236}">
                    <a16:creationId xmlns:a16="http://schemas.microsoft.com/office/drawing/2014/main" xmlns="" id="{3714D0BC-CCC3-4ECF-A810-C52A14B1F972}"/>
                  </a:ext>
                </a:extLst>
              </p:cNvPr>
              <p:cNvSpPr>
                <a:spLocks noChangeShapeType="1"/>
              </p:cNvSpPr>
              <p:nvPr/>
            </p:nvSpPr>
            <p:spPr bwMode="auto">
              <a:xfrm flipV="1">
                <a:off x="3036" y="1529"/>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1" name="Line 62">
                <a:extLst>
                  <a:ext uri="{FF2B5EF4-FFF2-40B4-BE49-F238E27FC236}">
                    <a16:creationId xmlns:a16="http://schemas.microsoft.com/office/drawing/2014/main" xmlns="" id="{50D200B9-3540-4E13-88EA-19ACA53AF134}"/>
                  </a:ext>
                </a:extLst>
              </p:cNvPr>
              <p:cNvSpPr>
                <a:spLocks noChangeShapeType="1"/>
              </p:cNvSpPr>
              <p:nvPr/>
            </p:nvSpPr>
            <p:spPr bwMode="auto">
              <a:xfrm>
                <a:off x="3018" y="1600"/>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2" name="Line 63">
                <a:extLst>
                  <a:ext uri="{FF2B5EF4-FFF2-40B4-BE49-F238E27FC236}">
                    <a16:creationId xmlns:a16="http://schemas.microsoft.com/office/drawing/2014/main" xmlns="" id="{1D66AB24-2A86-4BAE-897D-AA854E87876C}"/>
                  </a:ext>
                </a:extLst>
              </p:cNvPr>
              <p:cNvSpPr>
                <a:spLocks noChangeShapeType="1"/>
              </p:cNvSpPr>
              <p:nvPr/>
            </p:nvSpPr>
            <p:spPr bwMode="auto">
              <a:xfrm flipV="1">
                <a:off x="3036" y="1582"/>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3" name="Line 64">
                <a:extLst>
                  <a:ext uri="{FF2B5EF4-FFF2-40B4-BE49-F238E27FC236}">
                    <a16:creationId xmlns:a16="http://schemas.microsoft.com/office/drawing/2014/main" xmlns="" id="{7B1A04C1-7E2D-4017-A5E6-DAECD02F3927}"/>
                  </a:ext>
                </a:extLst>
              </p:cNvPr>
              <p:cNvSpPr>
                <a:spLocks noChangeShapeType="1"/>
              </p:cNvSpPr>
              <p:nvPr/>
            </p:nvSpPr>
            <p:spPr bwMode="auto">
              <a:xfrm>
                <a:off x="3018" y="1654"/>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4" name="Line 65">
                <a:extLst>
                  <a:ext uri="{FF2B5EF4-FFF2-40B4-BE49-F238E27FC236}">
                    <a16:creationId xmlns:a16="http://schemas.microsoft.com/office/drawing/2014/main" xmlns="" id="{D0528C55-2377-4D17-91A5-BC688431B7E8}"/>
                  </a:ext>
                </a:extLst>
              </p:cNvPr>
              <p:cNvSpPr>
                <a:spLocks noChangeShapeType="1"/>
              </p:cNvSpPr>
              <p:nvPr/>
            </p:nvSpPr>
            <p:spPr bwMode="auto">
              <a:xfrm flipV="1">
                <a:off x="3036" y="1636"/>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5" name="Line 66">
                <a:extLst>
                  <a:ext uri="{FF2B5EF4-FFF2-40B4-BE49-F238E27FC236}">
                    <a16:creationId xmlns:a16="http://schemas.microsoft.com/office/drawing/2014/main" xmlns="" id="{91D614A5-A175-4373-A5B4-63BAC8FAEC5E}"/>
                  </a:ext>
                </a:extLst>
              </p:cNvPr>
              <p:cNvSpPr>
                <a:spLocks noChangeShapeType="1"/>
              </p:cNvSpPr>
              <p:nvPr/>
            </p:nvSpPr>
            <p:spPr bwMode="auto">
              <a:xfrm>
                <a:off x="2508" y="1708"/>
                <a:ext cx="30"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6" name="Line 67">
                <a:extLst>
                  <a:ext uri="{FF2B5EF4-FFF2-40B4-BE49-F238E27FC236}">
                    <a16:creationId xmlns:a16="http://schemas.microsoft.com/office/drawing/2014/main" xmlns="" id="{38FDB625-7653-4A6F-B7BD-A8ADAADB6FE1}"/>
                  </a:ext>
                </a:extLst>
              </p:cNvPr>
              <p:cNvSpPr>
                <a:spLocks noChangeShapeType="1"/>
              </p:cNvSpPr>
              <p:nvPr/>
            </p:nvSpPr>
            <p:spPr bwMode="auto">
              <a:xfrm flipV="1">
                <a:off x="2520" y="1690"/>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7" name="Line 68">
                <a:extLst>
                  <a:ext uri="{FF2B5EF4-FFF2-40B4-BE49-F238E27FC236}">
                    <a16:creationId xmlns:a16="http://schemas.microsoft.com/office/drawing/2014/main" xmlns="" id="{A4808D56-4C4F-4FE6-914E-5965AEBAFDBA}"/>
                  </a:ext>
                </a:extLst>
              </p:cNvPr>
              <p:cNvSpPr>
                <a:spLocks noChangeShapeType="1"/>
              </p:cNvSpPr>
              <p:nvPr/>
            </p:nvSpPr>
            <p:spPr bwMode="auto">
              <a:xfrm>
                <a:off x="2508" y="1708"/>
                <a:ext cx="30"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8" name="Line 69">
                <a:extLst>
                  <a:ext uri="{FF2B5EF4-FFF2-40B4-BE49-F238E27FC236}">
                    <a16:creationId xmlns:a16="http://schemas.microsoft.com/office/drawing/2014/main" xmlns="" id="{3CAA7A45-DB09-4F66-B3D0-F64A3425C596}"/>
                  </a:ext>
                </a:extLst>
              </p:cNvPr>
              <p:cNvSpPr>
                <a:spLocks noChangeShapeType="1"/>
              </p:cNvSpPr>
              <p:nvPr/>
            </p:nvSpPr>
            <p:spPr bwMode="auto">
              <a:xfrm flipV="1">
                <a:off x="2520" y="1690"/>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19" name="Line 70">
                <a:extLst>
                  <a:ext uri="{FF2B5EF4-FFF2-40B4-BE49-F238E27FC236}">
                    <a16:creationId xmlns:a16="http://schemas.microsoft.com/office/drawing/2014/main" xmlns="" id="{AE71E99C-87CA-4F1E-8394-219DE8B8A0D8}"/>
                  </a:ext>
                </a:extLst>
              </p:cNvPr>
              <p:cNvSpPr>
                <a:spLocks noChangeShapeType="1"/>
              </p:cNvSpPr>
              <p:nvPr/>
            </p:nvSpPr>
            <p:spPr bwMode="auto">
              <a:xfrm>
                <a:off x="2508" y="1762"/>
                <a:ext cx="30"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0" name="Line 71">
                <a:extLst>
                  <a:ext uri="{FF2B5EF4-FFF2-40B4-BE49-F238E27FC236}">
                    <a16:creationId xmlns:a16="http://schemas.microsoft.com/office/drawing/2014/main" xmlns="" id="{D254AF80-22DF-44E3-BCBE-7484B9339554}"/>
                  </a:ext>
                </a:extLst>
              </p:cNvPr>
              <p:cNvSpPr>
                <a:spLocks noChangeShapeType="1"/>
              </p:cNvSpPr>
              <p:nvPr/>
            </p:nvSpPr>
            <p:spPr bwMode="auto">
              <a:xfrm flipV="1">
                <a:off x="2520" y="1744"/>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1" name="Line 72">
                <a:extLst>
                  <a:ext uri="{FF2B5EF4-FFF2-40B4-BE49-F238E27FC236}">
                    <a16:creationId xmlns:a16="http://schemas.microsoft.com/office/drawing/2014/main" xmlns="" id="{74A1DA58-D163-480D-AED7-7287A09B8A46}"/>
                  </a:ext>
                </a:extLst>
              </p:cNvPr>
              <p:cNvSpPr>
                <a:spLocks noChangeShapeType="1"/>
              </p:cNvSpPr>
              <p:nvPr/>
            </p:nvSpPr>
            <p:spPr bwMode="auto">
              <a:xfrm>
                <a:off x="2508" y="1918"/>
                <a:ext cx="30"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2" name="Line 73">
                <a:extLst>
                  <a:ext uri="{FF2B5EF4-FFF2-40B4-BE49-F238E27FC236}">
                    <a16:creationId xmlns:a16="http://schemas.microsoft.com/office/drawing/2014/main" xmlns="" id="{5BDA951D-DEB4-4FC0-9091-10B3DD7A6C45}"/>
                  </a:ext>
                </a:extLst>
              </p:cNvPr>
              <p:cNvSpPr>
                <a:spLocks noChangeShapeType="1"/>
              </p:cNvSpPr>
              <p:nvPr/>
            </p:nvSpPr>
            <p:spPr bwMode="auto">
              <a:xfrm flipV="1">
                <a:off x="2520" y="1900"/>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3" name="Line 74">
                <a:extLst>
                  <a:ext uri="{FF2B5EF4-FFF2-40B4-BE49-F238E27FC236}">
                    <a16:creationId xmlns:a16="http://schemas.microsoft.com/office/drawing/2014/main" xmlns="" id="{4702DD76-4527-405E-86AC-5336A5FAEEBC}"/>
                  </a:ext>
                </a:extLst>
              </p:cNvPr>
              <p:cNvSpPr>
                <a:spLocks noChangeShapeType="1"/>
              </p:cNvSpPr>
              <p:nvPr/>
            </p:nvSpPr>
            <p:spPr bwMode="auto">
              <a:xfrm>
                <a:off x="1992" y="2181"/>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4" name="Line 75">
                <a:extLst>
                  <a:ext uri="{FF2B5EF4-FFF2-40B4-BE49-F238E27FC236}">
                    <a16:creationId xmlns:a16="http://schemas.microsoft.com/office/drawing/2014/main" xmlns="" id="{AE7A224F-41C4-4260-9A25-1B2B83E253A3}"/>
                  </a:ext>
                </a:extLst>
              </p:cNvPr>
              <p:cNvSpPr>
                <a:spLocks noChangeShapeType="1"/>
              </p:cNvSpPr>
              <p:nvPr/>
            </p:nvSpPr>
            <p:spPr bwMode="auto">
              <a:xfrm flipV="1">
                <a:off x="2010" y="2163"/>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5" name="Line 76">
                <a:extLst>
                  <a:ext uri="{FF2B5EF4-FFF2-40B4-BE49-F238E27FC236}">
                    <a16:creationId xmlns:a16="http://schemas.microsoft.com/office/drawing/2014/main" xmlns="" id="{C36F3D9F-358D-48F0-ACA7-9A80694EB188}"/>
                  </a:ext>
                </a:extLst>
              </p:cNvPr>
              <p:cNvSpPr>
                <a:spLocks noChangeShapeType="1"/>
              </p:cNvSpPr>
              <p:nvPr/>
            </p:nvSpPr>
            <p:spPr bwMode="auto">
              <a:xfrm>
                <a:off x="1992" y="2289"/>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6" name="Line 77">
                <a:extLst>
                  <a:ext uri="{FF2B5EF4-FFF2-40B4-BE49-F238E27FC236}">
                    <a16:creationId xmlns:a16="http://schemas.microsoft.com/office/drawing/2014/main" xmlns="" id="{0775B08F-F676-4A19-AE36-9D039AFF4237}"/>
                  </a:ext>
                </a:extLst>
              </p:cNvPr>
              <p:cNvSpPr>
                <a:spLocks noChangeShapeType="1"/>
              </p:cNvSpPr>
              <p:nvPr/>
            </p:nvSpPr>
            <p:spPr bwMode="auto">
              <a:xfrm flipV="1">
                <a:off x="2010" y="2271"/>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7" name="Line 78">
                <a:extLst>
                  <a:ext uri="{FF2B5EF4-FFF2-40B4-BE49-F238E27FC236}">
                    <a16:creationId xmlns:a16="http://schemas.microsoft.com/office/drawing/2014/main" xmlns="" id="{ED35B565-1BB6-4BE9-89F6-09471CDB2C1B}"/>
                  </a:ext>
                </a:extLst>
              </p:cNvPr>
              <p:cNvSpPr>
                <a:spLocks noChangeShapeType="1"/>
              </p:cNvSpPr>
              <p:nvPr/>
            </p:nvSpPr>
            <p:spPr bwMode="auto">
              <a:xfrm>
                <a:off x="1992" y="2396"/>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8" name="Line 79">
                <a:extLst>
                  <a:ext uri="{FF2B5EF4-FFF2-40B4-BE49-F238E27FC236}">
                    <a16:creationId xmlns:a16="http://schemas.microsoft.com/office/drawing/2014/main" xmlns="" id="{4DD0C073-8A6E-4425-B08C-1DDEA3943542}"/>
                  </a:ext>
                </a:extLst>
              </p:cNvPr>
              <p:cNvSpPr>
                <a:spLocks noChangeShapeType="1"/>
              </p:cNvSpPr>
              <p:nvPr/>
            </p:nvSpPr>
            <p:spPr bwMode="auto">
              <a:xfrm flipV="1">
                <a:off x="2010" y="2378"/>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29" name="Line 80">
                <a:extLst>
                  <a:ext uri="{FF2B5EF4-FFF2-40B4-BE49-F238E27FC236}">
                    <a16:creationId xmlns:a16="http://schemas.microsoft.com/office/drawing/2014/main" xmlns="" id="{2F4ED072-468A-4ACA-AFC3-0E57BC9B3FDB}"/>
                  </a:ext>
                </a:extLst>
              </p:cNvPr>
              <p:cNvSpPr>
                <a:spLocks noChangeShapeType="1"/>
              </p:cNvSpPr>
              <p:nvPr/>
            </p:nvSpPr>
            <p:spPr bwMode="auto">
              <a:xfrm>
                <a:off x="1992" y="2504"/>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30" name="Line 81">
                <a:extLst>
                  <a:ext uri="{FF2B5EF4-FFF2-40B4-BE49-F238E27FC236}">
                    <a16:creationId xmlns:a16="http://schemas.microsoft.com/office/drawing/2014/main" xmlns="" id="{E2C4F799-7A5B-47CD-BFE3-D5659C19C754}"/>
                  </a:ext>
                </a:extLst>
              </p:cNvPr>
              <p:cNvSpPr>
                <a:spLocks noChangeShapeType="1"/>
              </p:cNvSpPr>
              <p:nvPr/>
            </p:nvSpPr>
            <p:spPr bwMode="auto">
              <a:xfrm flipV="1">
                <a:off x="2010" y="2486"/>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31" name="Line 82">
                <a:extLst>
                  <a:ext uri="{FF2B5EF4-FFF2-40B4-BE49-F238E27FC236}">
                    <a16:creationId xmlns:a16="http://schemas.microsoft.com/office/drawing/2014/main" xmlns="" id="{77F07AB0-2950-42C5-AEE2-A616B5DC6D31}"/>
                  </a:ext>
                </a:extLst>
              </p:cNvPr>
              <p:cNvSpPr>
                <a:spLocks noChangeShapeType="1"/>
              </p:cNvSpPr>
              <p:nvPr/>
            </p:nvSpPr>
            <p:spPr bwMode="auto">
              <a:xfrm>
                <a:off x="1992" y="2289"/>
                <a:ext cx="36" cy="1"/>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32" name="Line 83">
                <a:extLst>
                  <a:ext uri="{FF2B5EF4-FFF2-40B4-BE49-F238E27FC236}">
                    <a16:creationId xmlns:a16="http://schemas.microsoft.com/office/drawing/2014/main" xmlns="" id="{99362170-CADC-4E86-B678-DF28B3386E41}"/>
                  </a:ext>
                </a:extLst>
              </p:cNvPr>
              <p:cNvSpPr>
                <a:spLocks noChangeShapeType="1"/>
              </p:cNvSpPr>
              <p:nvPr/>
            </p:nvSpPr>
            <p:spPr bwMode="auto">
              <a:xfrm flipV="1">
                <a:off x="2010" y="2271"/>
                <a:ext cx="1" cy="36"/>
              </a:xfrm>
              <a:prstGeom prst="line">
                <a:avLst/>
              </a:pr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33" name="Freeform 84">
                <a:extLst>
                  <a:ext uri="{FF2B5EF4-FFF2-40B4-BE49-F238E27FC236}">
                    <a16:creationId xmlns:a16="http://schemas.microsoft.com/office/drawing/2014/main" xmlns="" id="{9D0F7C85-083D-4AED-A0D5-16497BBD5EB4}"/>
                  </a:ext>
                </a:extLst>
              </p:cNvPr>
              <p:cNvSpPr>
                <a:spLocks/>
              </p:cNvSpPr>
              <p:nvPr/>
            </p:nvSpPr>
            <p:spPr bwMode="auto">
              <a:xfrm>
                <a:off x="1740" y="2630"/>
                <a:ext cx="48" cy="54"/>
              </a:xfrm>
              <a:custGeom>
                <a:avLst/>
                <a:gdLst>
                  <a:gd name="T0" fmla="*/ 48 w 48"/>
                  <a:gd name="T1" fmla="*/ 12 h 54"/>
                  <a:gd name="T2" fmla="*/ 24 w 48"/>
                  <a:gd name="T3" fmla="*/ 0 h 54"/>
                  <a:gd name="T4" fmla="*/ 0 w 48"/>
                  <a:gd name="T5" fmla="*/ 36 h 54"/>
                  <a:gd name="T6" fmla="*/ 24 w 48"/>
                  <a:gd name="T7" fmla="*/ 54 h 54"/>
                  <a:gd name="T8" fmla="*/ 48 w 48"/>
                  <a:gd name="T9" fmla="*/ 12 h 54"/>
                  <a:gd name="T10" fmla="*/ 48 w 48"/>
                  <a:gd name="T11" fmla="*/ 12 h 54"/>
                  <a:gd name="T12" fmla="*/ 0 60000 65536"/>
                  <a:gd name="T13" fmla="*/ 0 60000 65536"/>
                  <a:gd name="T14" fmla="*/ 0 60000 65536"/>
                  <a:gd name="T15" fmla="*/ 0 60000 65536"/>
                  <a:gd name="T16" fmla="*/ 0 60000 65536"/>
                  <a:gd name="T17" fmla="*/ 0 60000 65536"/>
                  <a:gd name="T18" fmla="*/ 0 w 48"/>
                  <a:gd name="T19" fmla="*/ 0 h 54"/>
                  <a:gd name="T20" fmla="*/ 48 w 4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8" h="54">
                    <a:moveTo>
                      <a:pt x="48" y="12"/>
                    </a:moveTo>
                    <a:lnTo>
                      <a:pt x="24" y="0"/>
                    </a:lnTo>
                    <a:lnTo>
                      <a:pt x="0" y="36"/>
                    </a:lnTo>
                    <a:lnTo>
                      <a:pt x="24" y="54"/>
                    </a:lnTo>
                    <a:lnTo>
                      <a:pt x="48" y="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34" name="Freeform 85">
                <a:extLst>
                  <a:ext uri="{FF2B5EF4-FFF2-40B4-BE49-F238E27FC236}">
                    <a16:creationId xmlns:a16="http://schemas.microsoft.com/office/drawing/2014/main" xmlns="" id="{7AF24C15-8860-49CA-8BDE-3F65A8F43894}"/>
                  </a:ext>
                </a:extLst>
              </p:cNvPr>
              <p:cNvSpPr>
                <a:spLocks/>
              </p:cNvSpPr>
              <p:nvPr/>
            </p:nvSpPr>
            <p:spPr bwMode="auto">
              <a:xfrm>
                <a:off x="1740" y="2630"/>
                <a:ext cx="48" cy="54"/>
              </a:xfrm>
              <a:custGeom>
                <a:avLst/>
                <a:gdLst>
                  <a:gd name="T0" fmla="*/ 48 w 48"/>
                  <a:gd name="T1" fmla="*/ 12 h 54"/>
                  <a:gd name="T2" fmla="*/ 24 w 48"/>
                  <a:gd name="T3" fmla="*/ 0 h 54"/>
                  <a:gd name="T4" fmla="*/ 0 w 48"/>
                  <a:gd name="T5" fmla="*/ 36 h 54"/>
                  <a:gd name="T6" fmla="*/ 24 w 48"/>
                  <a:gd name="T7" fmla="*/ 54 h 54"/>
                  <a:gd name="T8" fmla="*/ 48 w 48"/>
                  <a:gd name="T9" fmla="*/ 12 h 54"/>
                  <a:gd name="T10" fmla="*/ 48 w 48"/>
                  <a:gd name="T11" fmla="*/ 12 h 54"/>
                  <a:gd name="T12" fmla="*/ 48 w 48"/>
                  <a:gd name="T13" fmla="*/ 12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48" y="12"/>
                    </a:moveTo>
                    <a:lnTo>
                      <a:pt x="24" y="0"/>
                    </a:lnTo>
                    <a:lnTo>
                      <a:pt x="0" y="36"/>
                    </a:lnTo>
                    <a:lnTo>
                      <a:pt x="24" y="54"/>
                    </a:lnTo>
                    <a:lnTo>
                      <a:pt x="48" y="12"/>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35" name="Freeform 86">
                <a:extLst>
                  <a:ext uri="{FF2B5EF4-FFF2-40B4-BE49-F238E27FC236}">
                    <a16:creationId xmlns:a16="http://schemas.microsoft.com/office/drawing/2014/main" xmlns="" id="{BA219DCD-C669-40CF-AA04-7F7ED6761B5D}"/>
                  </a:ext>
                </a:extLst>
              </p:cNvPr>
              <p:cNvSpPr>
                <a:spLocks/>
              </p:cNvSpPr>
              <p:nvPr/>
            </p:nvSpPr>
            <p:spPr bwMode="auto">
              <a:xfrm>
                <a:off x="1764" y="2630"/>
                <a:ext cx="18" cy="6"/>
              </a:xfrm>
              <a:custGeom>
                <a:avLst/>
                <a:gdLst>
                  <a:gd name="T0" fmla="*/ 0 w 18"/>
                  <a:gd name="T1" fmla="*/ 0 h 6"/>
                  <a:gd name="T2" fmla="*/ 18 w 18"/>
                  <a:gd name="T3" fmla="*/ 6 h 6"/>
                  <a:gd name="T4" fmla="*/ 0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8"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36" name="Freeform 87">
                <a:extLst>
                  <a:ext uri="{FF2B5EF4-FFF2-40B4-BE49-F238E27FC236}">
                    <a16:creationId xmlns:a16="http://schemas.microsoft.com/office/drawing/2014/main" xmlns="" id="{AEFA8D1D-725E-4F6D-B566-929938F7864D}"/>
                  </a:ext>
                </a:extLst>
              </p:cNvPr>
              <p:cNvSpPr>
                <a:spLocks/>
              </p:cNvSpPr>
              <p:nvPr/>
            </p:nvSpPr>
            <p:spPr bwMode="auto">
              <a:xfrm>
                <a:off x="1764" y="2630"/>
                <a:ext cx="18" cy="6"/>
              </a:xfrm>
              <a:custGeom>
                <a:avLst/>
                <a:gdLst>
                  <a:gd name="T0" fmla="*/ 0 w 18"/>
                  <a:gd name="T1" fmla="*/ 0 h 6"/>
                  <a:gd name="T2" fmla="*/ 18 w 18"/>
                  <a:gd name="T3" fmla="*/ 6 h 6"/>
                  <a:gd name="T4" fmla="*/ 0 w 18"/>
                  <a:gd name="T5" fmla="*/ 0 h 6"/>
                  <a:gd name="T6" fmla="*/ 0 w 18"/>
                  <a:gd name="T7" fmla="*/ 0 h 6"/>
                  <a:gd name="T8" fmla="*/ 0 w 18"/>
                  <a:gd name="T9" fmla="*/ 0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0"/>
                    </a:moveTo>
                    <a:lnTo>
                      <a:pt x="18"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37" name="Freeform 88">
                <a:extLst>
                  <a:ext uri="{FF2B5EF4-FFF2-40B4-BE49-F238E27FC236}">
                    <a16:creationId xmlns:a16="http://schemas.microsoft.com/office/drawing/2014/main" xmlns="" id="{4905ABA1-EA98-4B71-A0B6-D3F511520642}"/>
                  </a:ext>
                </a:extLst>
              </p:cNvPr>
              <p:cNvSpPr>
                <a:spLocks/>
              </p:cNvSpPr>
              <p:nvPr/>
            </p:nvSpPr>
            <p:spPr bwMode="auto">
              <a:xfrm>
                <a:off x="1764" y="2588"/>
                <a:ext cx="54" cy="54"/>
              </a:xfrm>
              <a:custGeom>
                <a:avLst/>
                <a:gdLst>
                  <a:gd name="T0" fmla="*/ 54 w 54"/>
                  <a:gd name="T1" fmla="*/ 18 h 54"/>
                  <a:gd name="T2" fmla="*/ 30 w 54"/>
                  <a:gd name="T3" fmla="*/ 0 h 54"/>
                  <a:gd name="T4" fmla="*/ 0 w 54"/>
                  <a:gd name="T5" fmla="*/ 42 h 54"/>
                  <a:gd name="T6" fmla="*/ 24 w 54"/>
                  <a:gd name="T7" fmla="*/ 54 h 54"/>
                  <a:gd name="T8" fmla="*/ 54 w 54"/>
                  <a:gd name="T9" fmla="*/ 18 h 54"/>
                  <a:gd name="T10" fmla="*/ 54 w 54"/>
                  <a:gd name="T11" fmla="*/ 18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54" y="18"/>
                    </a:moveTo>
                    <a:lnTo>
                      <a:pt x="30" y="0"/>
                    </a:lnTo>
                    <a:lnTo>
                      <a:pt x="0" y="42"/>
                    </a:lnTo>
                    <a:lnTo>
                      <a:pt x="24" y="54"/>
                    </a:lnTo>
                    <a:lnTo>
                      <a:pt x="54"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38" name="Freeform 89">
                <a:extLst>
                  <a:ext uri="{FF2B5EF4-FFF2-40B4-BE49-F238E27FC236}">
                    <a16:creationId xmlns:a16="http://schemas.microsoft.com/office/drawing/2014/main" xmlns="" id="{03A8DB10-8A9B-4B0D-AA65-DBC111E84945}"/>
                  </a:ext>
                </a:extLst>
              </p:cNvPr>
              <p:cNvSpPr>
                <a:spLocks/>
              </p:cNvSpPr>
              <p:nvPr/>
            </p:nvSpPr>
            <p:spPr bwMode="auto">
              <a:xfrm>
                <a:off x="1764" y="2588"/>
                <a:ext cx="54" cy="54"/>
              </a:xfrm>
              <a:custGeom>
                <a:avLst/>
                <a:gdLst>
                  <a:gd name="T0" fmla="*/ 54 w 54"/>
                  <a:gd name="T1" fmla="*/ 18 h 54"/>
                  <a:gd name="T2" fmla="*/ 30 w 54"/>
                  <a:gd name="T3" fmla="*/ 0 h 54"/>
                  <a:gd name="T4" fmla="*/ 0 w 54"/>
                  <a:gd name="T5" fmla="*/ 42 h 54"/>
                  <a:gd name="T6" fmla="*/ 24 w 54"/>
                  <a:gd name="T7" fmla="*/ 54 h 54"/>
                  <a:gd name="T8" fmla="*/ 54 w 54"/>
                  <a:gd name="T9" fmla="*/ 18 h 54"/>
                  <a:gd name="T10" fmla="*/ 54 w 54"/>
                  <a:gd name="T11" fmla="*/ 18 h 54"/>
                  <a:gd name="T12" fmla="*/ 54 w 54"/>
                  <a:gd name="T13" fmla="*/ 18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54" y="18"/>
                    </a:moveTo>
                    <a:lnTo>
                      <a:pt x="30" y="0"/>
                    </a:lnTo>
                    <a:lnTo>
                      <a:pt x="0" y="42"/>
                    </a:lnTo>
                    <a:lnTo>
                      <a:pt x="24" y="54"/>
                    </a:lnTo>
                    <a:lnTo>
                      <a:pt x="54"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39" name="Freeform 90">
                <a:extLst>
                  <a:ext uri="{FF2B5EF4-FFF2-40B4-BE49-F238E27FC236}">
                    <a16:creationId xmlns:a16="http://schemas.microsoft.com/office/drawing/2014/main" xmlns="" id="{287F4889-4271-44C1-BCEB-C8B1204A6F5F}"/>
                  </a:ext>
                </a:extLst>
              </p:cNvPr>
              <p:cNvSpPr>
                <a:spLocks/>
              </p:cNvSpPr>
              <p:nvPr/>
            </p:nvSpPr>
            <p:spPr bwMode="auto">
              <a:xfrm>
                <a:off x="1794" y="2588"/>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40" name="Freeform 91">
                <a:extLst>
                  <a:ext uri="{FF2B5EF4-FFF2-40B4-BE49-F238E27FC236}">
                    <a16:creationId xmlns:a16="http://schemas.microsoft.com/office/drawing/2014/main" xmlns="" id="{0EA54161-D233-4D5B-882A-2ED442C28800}"/>
                  </a:ext>
                </a:extLst>
              </p:cNvPr>
              <p:cNvSpPr>
                <a:spLocks/>
              </p:cNvSpPr>
              <p:nvPr/>
            </p:nvSpPr>
            <p:spPr bwMode="auto">
              <a:xfrm>
                <a:off x="1794" y="2588"/>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41" name="Freeform 92">
                <a:extLst>
                  <a:ext uri="{FF2B5EF4-FFF2-40B4-BE49-F238E27FC236}">
                    <a16:creationId xmlns:a16="http://schemas.microsoft.com/office/drawing/2014/main" xmlns="" id="{8ADD4A6A-5EA1-4075-90E1-4BE93ACCD668}"/>
                  </a:ext>
                </a:extLst>
              </p:cNvPr>
              <p:cNvSpPr>
                <a:spLocks/>
              </p:cNvSpPr>
              <p:nvPr/>
            </p:nvSpPr>
            <p:spPr bwMode="auto">
              <a:xfrm>
                <a:off x="1794" y="2552"/>
                <a:ext cx="48" cy="54"/>
              </a:xfrm>
              <a:custGeom>
                <a:avLst/>
                <a:gdLst>
                  <a:gd name="T0" fmla="*/ 48 w 48"/>
                  <a:gd name="T1" fmla="*/ 18 h 54"/>
                  <a:gd name="T2" fmla="*/ 24 w 48"/>
                  <a:gd name="T3" fmla="*/ 0 h 54"/>
                  <a:gd name="T4" fmla="*/ 0 w 48"/>
                  <a:gd name="T5" fmla="*/ 36 h 54"/>
                  <a:gd name="T6" fmla="*/ 24 w 48"/>
                  <a:gd name="T7" fmla="*/ 54 h 54"/>
                  <a:gd name="T8" fmla="*/ 48 w 48"/>
                  <a:gd name="T9" fmla="*/ 18 h 54"/>
                  <a:gd name="T10" fmla="*/ 48 w 48"/>
                  <a:gd name="T11" fmla="*/ 18 h 54"/>
                  <a:gd name="T12" fmla="*/ 0 60000 65536"/>
                  <a:gd name="T13" fmla="*/ 0 60000 65536"/>
                  <a:gd name="T14" fmla="*/ 0 60000 65536"/>
                  <a:gd name="T15" fmla="*/ 0 60000 65536"/>
                  <a:gd name="T16" fmla="*/ 0 60000 65536"/>
                  <a:gd name="T17" fmla="*/ 0 60000 65536"/>
                  <a:gd name="T18" fmla="*/ 0 w 48"/>
                  <a:gd name="T19" fmla="*/ 0 h 54"/>
                  <a:gd name="T20" fmla="*/ 48 w 4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8" h="54">
                    <a:moveTo>
                      <a:pt x="48" y="18"/>
                    </a:moveTo>
                    <a:lnTo>
                      <a:pt x="24" y="0"/>
                    </a:lnTo>
                    <a:lnTo>
                      <a:pt x="0" y="36"/>
                    </a:lnTo>
                    <a:lnTo>
                      <a:pt x="24" y="54"/>
                    </a:lnTo>
                    <a:lnTo>
                      <a:pt x="48"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42" name="Freeform 93">
                <a:extLst>
                  <a:ext uri="{FF2B5EF4-FFF2-40B4-BE49-F238E27FC236}">
                    <a16:creationId xmlns:a16="http://schemas.microsoft.com/office/drawing/2014/main" xmlns="" id="{E8EDD267-E650-4D47-92BB-242454D25F42}"/>
                  </a:ext>
                </a:extLst>
              </p:cNvPr>
              <p:cNvSpPr>
                <a:spLocks/>
              </p:cNvSpPr>
              <p:nvPr/>
            </p:nvSpPr>
            <p:spPr bwMode="auto">
              <a:xfrm>
                <a:off x="1794" y="2552"/>
                <a:ext cx="48" cy="54"/>
              </a:xfrm>
              <a:custGeom>
                <a:avLst/>
                <a:gdLst>
                  <a:gd name="T0" fmla="*/ 48 w 48"/>
                  <a:gd name="T1" fmla="*/ 18 h 54"/>
                  <a:gd name="T2" fmla="*/ 24 w 48"/>
                  <a:gd name="T3" fmla="*/ 0 h 54"/>
                  <a:gd name="T4" fmla="*/ 0 w 48"/>
                  <a:gd name="T5" fmla="*/ 36 h 54"/>
                  <a:gd name="T6" fmla="*/ 24 w 48"/>
                  <a:gd name="T7" fmla="*/ 54 h 54"/>
                  <a:gd name="T8" fmla="*/ 48 w 48"/>
                  <a:gd name="T9" fmla="*/ 18 h 54"/>
                  <a:gd name="T10" fmla="*/ 48 w 48"/>
                  <a:gd name="T11" fmla="*/ 18 h 54"/>
                  <a:gd name="T12" fmla="*/ 48 w 48"/>
                  <a:gd name="T13" fmla="*/ 18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48" y="18"/>
                    </a:moveTo>
                    <a:lnTo>
                      <a:pt x="24" y="0"/>
                    </a:lnTo>
                    <a:lnTo>
                      <a:pt x="0" y="36"/>
                    </a:lnTo>
                    <a:lnTo>
                      <a:pt x="24" y="54"/>
                    </a:lnTo>
                    <a:lnTo>
                      <a:pt x="48"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43" name="Freeform 94">
                <a:extLst>
                  <a:ext uri="{FF2B5EF4-FFF2-40B4-BE49-F238E27FC236}">
                    <a16:creationId xmlns:a16="http://schemas.microsoft.com/office/drawing/2014/main" xmlns="" id="{69742347-C5F3-443A-AC11-9F8E2264D9D7}"/>
                  </a:ext>
                </a:extLst>
              </p:cNvPr>
              <p:cNvSpPr>
                <a:spLocks/>
              </p:cNvSpPr>
              <p:nvPr/>
            </p:nvSpPr>
            <p:spPr bwMode="auto">
              <a:xfrm>
                <a:off x="1818" y="2552"/>
                <a:ext cx="18" cy="6"/>
              </a:xfrm>
              <a:custGeom>
                <a:avLst/>
                <a:gdLst>
                  <a:gd name="T0" fmla="*/ 0 w 18"/>
                  <a:gd name="T1" fmla="*/ 0 h 6"/>
                  <a:gd name="T2" fmla="*/ 18 w 18"/>
                  <a:gd name="T3" fmla="*/ 6 h 6"/>
                  <a:gd name="T4" fmla="*/ 0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8"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44" name="Freeform 95">
                <a:extLst>
                  <a:ext uri="{FF2B5EF4-FFF2-40B4-BE49-F238E27FC236}">
                    <a16:creationId xmlns:a16="http://schemas.microsoft.com/office/drawing/2014/main" xmlns="" id="{EE5B2AA5-D3F3-4BC0-91F3-BA6AB0070544}"/>
                  </a:ext>
                </a:extLst>
              </p:cNvPr>
              <p:cNvSpPr>
                <a:spLocks/>
              </p:cNvSpPr>
              <p:nvPr/>
            </p:nvSpPr>
            <p:spPr bwMode="auto">
              <a:xfrm>
                <a:off x="1818" y="2552"/>
                <a:ext cx="18" cy="6"/>
              </a:xfrm>
              <a:custGeom>
                <a:avLst/>
                <a:gdLst>
                  <a:gd name="T0" fmla="*/ 0 w 18"/>
                  <a:gd name="T1" fmla="*/ 0 h 6"/>
                  <a:gd name="T2" fmla="*/ 18 w 18"/>
                  <a:gd name="T3" fmla="*/ 6 h 6"/>
                  <a:gd name="T4" fmla="*/ 0 w 18"/>
                  <a:gd name="T5" fmla="*/ 0 h 6"/>
                  <a:gd name="T6" fmla="*/ 0 w 18"/>
                  <a:gd name="T7" fmla="*/ 0 h 6"/>
                  <a:gd name="T8" fmla="*/ 0 w 18"/>
                  <a:gd name="T9" fmla="*/ 0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0"/>
                    </a:moveTo>
                    <a:lnTo>
                      <a:pt x="18"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45" name="Freeform 96">
                <a:extLst>
                  <a:ext uri="{FF2B5EF4-FFF2-40B4-BE49-F238E27FC236}">
                    <a16:creationId xmlns:a16="http://schemas.microsoft.com/office/drawing/2014/main" xmlns="" id="{03E3F5F2-CF5F-412C-A70A-D2BD5132B6AE}"/>
                  </a:ext>
                </a:extLst>
              </p:cNvPr>
              <p:cNvSpPr>
                <a:spLocks/>
              </p:cNvSpPr>
              <p:nvPr/>
            </p:nvSpPr>
            <p:spPr bwMode="auto">
              <a:xfrm>
                <a:off x="1818" y="2516"/>
                <a:ext cx="54" cy="54"/>
              </a:xfrm>
              <a:custGeom>
                <a:avLst/>
                <a:gdLst>
                  <a:gd name="T0" fmla="*/ 54 w 54"/>
                  <a:gd name="T1" fmla="*/ 12 h 54"/>
                  <a:gd name="T2" fmla="*/ 30 w 54"/>
                  <a:gd name="T3" fmla="*/ 0 h 54"/>
                  <a:gd name="T4" fmla="*/ 0 w 54"/>
                  <a:gd name="T5" fmla="*/ 36 h 54"/>
                  <a:gd name="T6" fmla="*/ 24 w 54"/>
                  <a:gd name="T7" fmla="*/ 54 h 54"/>
                  <a:gd name="T8" fmla="*/ 54 w 54"/>
                  <a:gd name="T9" fmla="*/ 12 h 54"/>
                  <a:gd name="T10" fmla="*/ 54 w 54"/>
                  <a:gd name="T11" fmla="*/ 12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54" y="12"/>
                    </a:moveTo>
                    <a:lnTo>
                      <a:pt x="30" y="0"/>
                    </a:lnTo>
                    <a:lnTo>
                      <a:pt x="0" y="36"/>
                    </a:lnTo>
                    <a:lnTo>
                      <a:pt x="24" y="54"/>
                    </a:lnTo>
                    <a:lnTo>
                      <a:pt x="54" y="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46" name="Freeform 97">
                <a:extLst>
                  <a:ext uri="{FF2B5EF4-FFF2-40B4-BE49-F238E27FC236}">
                    <a16:creationId xmlns:a16="http://schemas.microsoft.com/office/drawing/2014/main" xmlns="" id="{6CC12682-4910-4838-9643-4C66EE4C26C5}"/>
                  </a:ext>
                </a:extLst>
              </p:cNvPr>
              <p:cNvSpPr>
                <a:spLocks/>
              </p:cNvSpPr>
              <p:nvPr/>
            </p:nvSpPr>
            <p:spPr bwMode="auto">
              <a:xfrm>
                <a:off x="1818" y="2516"/>
                <a:ext cx="54" cy="54"/>
              </a:xfrm>
              <a:custGeom>
                <a:avLst/>
                <a:gdLst>
                  <a:gd name="T0" fmla="*/ 54 w 54"/>
                  <a:gd name="T1" fmla="*/ 12 h 54"/>
                  <a:gd name="T2" fmla="*/ 30 w 54"/>
                  <a:gd name="T3" fmla="*/ 0 h 54"/>
                  <a:gd name="T4" fmla="*/ 0 w 54"/>
                  <a:gd name="T5" fmla="*/ 36 h 54"/>
                  <a:gd name="T6" fmla="*/ 24 w 54"/>
                  <a:gd name="T7" fmla="*/ 54 h 54"/>
                  <a:gd name="T8" fmla="*/ 54 w 54"/>
                  <a:gd name="T9" fmla="*/ 12 h 54"/>
                  <a:gd name="T10" fmla="*/ 54 w 54"/>
                  <a:gd name="T11" fmla="*/ 12 h 54"/>
                  <a:gd name="T12" fmla="*/ 54 w 54"/>
                  <a:gd name="T13" fmla="*/ 12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54" y="12"/>
                    </a:moveTo>
                    <a:lnTo>
                      <a:pt x="30" y="0"/>
                    </a:lnTo>
                    <a:lnTo>
                      <a:pt x="0" y="36"/>
                    </a:lnTo>
                    <a:lnTo>
                      <a:pt x="24" y="54"/>
                    </a:lnTo>
                    <a:lnTo>
                      <a:pt x="54" y="12"/>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47" name="Freeform 98">
                <a:extLst>
                  <a:ext uri="{FF2B5EF4-FFF2-40B4-BE49-F238E27FC236}">
                    <a16:creationId xmlns:a16="http://schemas.microsoft.com/office/drawing/2014/main" xmlns="" id="{E19DC440-2453-431B-A70E-B079CC7F2812}"/>
                  </a:ext>
                </a:extLst>
              </p:cNvPr>
              <p:cNvSpPr>
                <a:spLocks/>
              </p:cNvSpPr>
              <p:nvPr/>
            </p:nvSpPr>
            <p:spPr bwMode="auto">
              <a:xfrm>
                <a:off x="1848" y="2516"/>
                <a:ext cx="12" cy="6"/>
              </a:xfrm>
              <a:custGeom>
                <a:avLst/>
                <a:gdLst>
                  <a:gd name="T0" fmla="*/ 12 w 12"/>
                  <a:gd name="T1" fmla="*/ 6 h 6"/>
                  <a:gd name="T2" fmla="*/ 0 w 12"/>
                  <a:gd name="T3" fmla="*/ 0 h 6"/>
                  <a:gd name="T4" fmla="*/ 12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12" y="6"/>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48" name="Freeform 99">
                <a:extLst>
                  <a:ext uri="{FF2B5EF4-FFF2-40B4-BE49-F238E27FC236}">
                    <a16:creationId xmlns:a16="http://schemas.microsoft.com/office/drawing/2014/main" xmlns="" id="{1C34097C-71B3-4963-9450-E5ADDCAFD976}"/>
                  </a:ext>
                </a:extLst>
              </p:cNvPr>
              <p:cNvSpPr>
                <a:spLocks/>
              </p:cNvSpPr>
              <p:nvPr/>
            </p:nvSpPr>
            <p:spPr bwMode="auto">
              <a:xfrm>
                <a:off x="1848" y="2516"/>
                <a:ext cx="12" cy="6"/>
              </a:xfrm>
              <a:custGeom>
                <a:avLst/>
                <a:gdLst>
                  <a:gd name="T0" fmla="*/ 12 w 12"/>
                  <a:gd name="T1" fmla="*/ 6 h 6"/>
                  <a:gd name="T2" fmla="*/ 0 w 12"/>
                  <a:gd name="T3" fmla="*/ 0 h 6"/>
                  <a:gd name="T4" fmla="*/ 12 w 12"/>
                  <a:gd name="T5" fmla="*/ 6 h 6"/>
                  <a:gd name="T6" fmla="*/ 12 w 12"/>
                  <a:gd name="T7" fmla="*/ 6 h 6"/>
                  <a:gd name="T8" fmla="*/ 12 w 12"/>
                  <a:gd name="T9" fmla="*/ 6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6"/>
                    </a:moveTo>
                    <a:lnTo>
                      <a:pt x="0" y="0"/>
                    </a:lnTo>
                    <a:lnTo>
                      <a:pt x="12" y="6"/>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49" name="Freeform 100">
                <a:extLst>
                  <a:ext uri="{FF2B5EF4-FFF2-40B4-BE49-F238E27FC236}">
                    <a16:creationId xmlns:a16="http://schemas.microsoft.com/office/drawing/2014/main" xmlns="" id="{285E97E0-7E19-424F-842F-4E6EB594F57C}"/>
                  </a:ext>
                </a:extLst>
              </p:cNvPr>
              <p:cNvSpPr>
                <a:spLocks/>
              </p:cNvSpPr>
              <p:nvPr/>
            </p:nvSpPr>
            <p:spPr bwMode="auto">
              <a:xfrm>
                <a:off x="1848" y="2474"/>
                <a:ext cx="48" cy="54"/>
              </a:xfrm>
              <a:custGeom>
                <a:avLst/>
                <a:gdLst>
                  <a:gd name="T0" fmla="*/ 24 w 48"/>
                  <a:gd name="T1" fmla="*/ 54 h 54"/>
                  <a:gd name="T2" fmla="*/ 0 w 48"/>
                  <a:gd name="T3" fmla="*/ 42 h 54"/>
                  <a:gd name="T4" fmla="*/ 24 w 48"/>
                  <a:gd name="T5" fmla="*/ 0 h 54"/>
                  <a:gd name="T6" fmla="*/ 48 w 48"/>
                  <a:gd name="T7" fmla="*/ 18 h 54"/>
                  <a:gd name="T8" fmla="*/ 24 w 48"/>
                  <a:gd name="T9" fmla="*/ 54 h 54"/>
                  <a:gd name="T10" fmla="*/ 24 w 48"/>
                  <a:gd name="T11" fmla="*/ 54 h 54"/>
                  <a:gd name="T12" fmla="*/ 0 60000 65536"/>
                  <a:gd name="T13" fmla="*/ 0 60000 65536"/>
                  <a:gd name="T14" fmla="*/ 0 60000 65536"/>
                  <a:gd name="T15" fmla="*/ 0 60000 65536"/>
                  <a:gd name="T16" fmla="*/ 0 60000 65536"/>
                  <a:gd name="T17" fmla="*/ 0 60000 65536"/>
                  <a:gd name="T18" fmla="*/ 0 w 48"/>
                  <a:gd name="T19" fmla="*/ 0 h 54"/>
                  <a:gd name="T20" fmla="*/ 48 w 4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8" h="54">
                    <a:moveTo>
                      <a:pt x="24" y="54"/>
                    </a:moveTo>
                    <a:lnTo>
                      <a:pt x="0" y="42"/>
                    </a:lnTo>
                    <a:lnTo>
                      <a:pt x="24" y="0"/>
                    </a:lnTo>
                    <a:lnTo>
                      <a:pt x="48" y="18"/>
                    </a:lnTo>
                    <a:lnTo>
                      <a:pt x="24" y="5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50" name="Freeform 101">
                <a:extLst>
                  <a:ext uri="{FF2B5EF4-FFF2-40B4-BE49-F238E27FC236}">
                    <a16:creationId xmlns:a16="http://schemas.microsoft.com/office/drawing/2014/main" xmlns="" id="{E2AA7FF1-9193-4C99-83E0-FACFBB78EE7C}"/>
                  </a:ext>
                </a:extLst>
              </p:cNvPr>
              <p:cNvSpPr>
                <a:spLocks/>
              </p:cNvSpPr>
              <p:nvPr/>
            </p:nvSpPr>
            <p:spPr bwMode="auto">
              <a:xfrm>
                <a:off x="1848" y="2474"/>
                <a:ext cx="48" cy="54"/>
              </a:xfrm>
              <a:custGeom>
                <a:avLst/>
                <a:gdLst>
                  <a:gd name="T0" fmla="*/ 24 w 48"/>
                  <a:gd name="T1" fmla="*/ 54 h 54"/>
                  <a:gd name="T2" fmla="*/ 0 w 48"/>
                  <a:gd name="T3" fmla="*/ 42 h 54"/>
                  <a:gd name="T4" fmla="*/ 24 w 48"/>
                  <a:gd name="T5" fmla="*/ 0 h 54"/>
                  <a:gd name="T6" fmla="*/ 48 w 48"/>
                  <a:gd name="T7" fmla="*/ 18 h 54"/>
                  <a:gd name="T8" fmla="*/ 24 w 48"/>
                  <a:gd name="T9" fmla="*/ 54 h 54"/>
                  <a:gd name="T10" fmla="*/ 24 w 48"/>
                  <a:gd name="T11" fmla="*/ 54 h 54"/>
                  <a:gd name="T12" fmla="*/ 24 w 48"/>
                  <a:gd name="T13" fmla="*/ 54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24" y="54"/>
                    </a:moveTo>
                    <a:lnTo>
                      <a:pt x="0" y="42"/>
                    </a:lnTo>
                    <a:lnTo>
                      <a:pt x="24" y="0"/>
                    </a:lnTo>
                    <a:lnTo>
                      <a:pt x="48" y="18"/>
                    </a:lnTo>
                    <a:lnTo>
                      <a:pt x="24" y="5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51" name="Freeform 102">
                <a:extLst>
                  <a:ext uri="{FF2B5EF4-FFF2-40B4-BE49-F238E27FC236}">
                    <a16:creationId xmlns:a16="http://schemas.microsoft.com/office/drawing/2014/main" xmlns="" id="{C7CD1BC9-93AE-40B8-935E-D20C368A5A63}"/>
                  </a:ext>
                </a:extLst>
              </p:cNvPr>
              <p:cNvSpPr>
                <a:spLocks/>
              </p:cNvSpPr>
              <p:nvPr/>
            </p:nvSpPr>
            <p:spPr bwMode="auto">
              <a:xfrm>
                <a:off x="1872" y="2474"/>
                <a:ext cx="12" cy="6"/>
              </a:xfrm>
              <a:custGeom>
                <a:avLst/>
                <a:gdLst>
                  <a:gd name="T0" fmla="*/ 12 w 12"/>
                  <a:gd name="T1" fmla="*/ 6 h 6"/>
                  <a:gd name="T2" fmla="*/ 0 w 12"/>
                  <a:gd name="T3" fmla="*/ 0 h 6"/>
                  <a:gd name="T4" fmla="*/ 12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12" y="6"/>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52" name="Freeform 103">
                <a:extLst>
                  <a:ext uri="{FF2B5EF4-FFF2-40B4-BE49-F238E27FC236}">
                    <a16:creationId xmlns:a16="http://schemas.microsoft.com/office/drawing/2014/main" xmlns="" id="{02891911-AD7E-4316-BC9D-45341260779F}"/>
                  </a:ext>
                </a:extLst>
              </p:cNvPr>
              <p:cNvSpPr>
                <a:spLocks/>
              </p:cNvSpPr>
              <p:nvPr/>
            </p:nvSpPr>
            <p:spPr bwMode="auto">
              <a:xfrm>
                <a:off x="1872" y="2474"/>
                <a:ext cx="12" cy="6"/>
              </a:xfrm>
              <a:custGeom>
                <a:avLst/>
                <a:gdLst>
                  <a:gd name="T0" fmla="*/ 12 w 12"/>
                  <a:gd name="T1" fmla="*/ 6 h 6"/>
                  <a:gd name="T2" fmla="*/ 0 w 12"/>
                  <a:gd name="T3" fmla="*/ 0 h 6"/>
                  <a:gd name="T4" fmla="*/ 12 w 12"/>
                  <a:gd name="T5" fmla="*/ 6 h 6"/>
                  <a:gd name="T6" fmla="*/ 12 w 12"/>
                  <a:gd name="T7" fmla="*/ 6 h 6"/>
                  <a:gd name="T8" fmla="*/ 12 w 12"/>
                  <a:gd name="T9" fmla="*/ 6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6"/>
                    </a:moveTo>
                    <a:lnTo>
                      <a:pt x="0" y="0"/>
                    </a:lnTo>
                    <a:lnTo>
                      <a:pt x="12" y="6"/>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53" name="Freeform 104">
                <a:extLst>
                  <a:ext uri="{FF2B5EF4-FFF2-40B4-BE49-F238E27FC236}">
                    <a16:creationId xmlns:a16="http://schemas.microsoft.com/office/drawing/2014/main" xmlns="" id="{EB370940-E590-47AE-B901-AD789C0CB664}"/>
                  </a:ext>
                </a:extLst>
              </p:cNvPr>
              <p:cNvSpPr>
                <a:spLocks/>
              </p:cNvSpPr>
              <p:nvPr/>
            </p:nvSpPr>
            <p:spPr bwMode="auto">
              <a:xfrm>
                <a:off x="1872" y="2444"/>
                <a:ext cx="48" cy="48"/>
              </a:xfrm>
              <a:custGeom>
                <a:avLst/>
                <a:gdLst>
                  <a:gd name="T0" fmla="*/ 24 w 48"/>
                  <a:gd name="T1" fmla="*/ 48 h 48"/>
                  <a:gd name="T2" fmla="*/ 0 w 48"/>
                  <a:gd name="T3" fmla="*/ 30 h 48"/>
                  <a:gd name="T4" fmla="*/ 30 w 48"/>
                  <a:gd name="T5" fmla="*/ 0 h 48"/>
                  <a:gd name="T6" fmla="*/ 48 w 48"/>
                  <a:gd name="T7" fmla="*/ 12 h 48"/>
                  <a:gd name="T8" fmla="*/ 24 w 48"/>
                  <a:gd name="T9" fmla="*/ 48 h 48"/>
                  <a:gd name="T10" fmla="*/ 24 w 48"/>
                  <a:gd name="T11" fmla="*/ 48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24" y="48"/>
                    </a:moveTo>
                    <a:lnTo>
                      <a:pt x="0" y="30"/>
                    </a:lnTo>
                    <a:lnTo>
                      <a:pt x="30" y="0"/>
                    </a:lnTo>
                    <a:lnTo>
                      <a:pt x="48" y="12"/>
                    </a:lnTo>
                    <a:lnTo>
                      <a:pt x="24" y="4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54" name="Freeform 105">
                <a:extLst>
                  <a:ext uri="{FF2B5EF4-FFF2-40B4-BE49-F238E27FC236}">
                    <a16:creationId xmlns:a16="http://schemas.microsoft.com/office/drawing/2014/main" xmlns="" id="{8B223420-3C15-4739-9908-4475E53C480F}"/>
                  </a:ext>
                </a:extLst>
              </p:cNvPr>
              <p:cNvSpPr>
                <a:spLocks/>
              </p:cNvSpPr>
              <p:nvPr/>
            </p:nvSpPr>
            <p:spPr bwMode="auto">
              <a:xfrm>
                <a:off x="1872" y="2444"/>
                <a:ext cx="48" cy="48"/>
              </a:xfrm>
              <a:custGeom>
                <a:avLst/>
                <a:gdLst>
                  <a:gd name="T0" fmla="*/ 24 w 48"/>
                  <a:gd name="T1" fmla="*/ 48 h 48"/>
                  <a:gd name="T2" fmla="*/ 0 w 48"/>
                  <a:gd name="T3" fmla="*/ 30 h 48"/>
                  <a:gd name="T4" fmla="*/ 30 w 48"/>
                  <a:gd name="T5" fmla="*/ 0 h 48"/>
                  <a:gd name="T6" fmla="*/ 48 w 48"/>
                  <a:gd name="T7" fmla="*/ 12 h 48"/>
                  <a:gd name="T8" fmla="*/ 24 w 48"/>
                  <a:gd name="T9" fmla="*/ 48 h 48"/>
                  <a:gd name="T10" fmla="*/ 24 w 48"/>
                  <a:gd name="T11" fmla="*/ 48 h 48"/>
                  <a:gd name="T12" fmla="*/ 24 w 48"/>
                  <a:gd name="T13" fmla="*/ 48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24" y="48"/>
                    </a:moveTo>
                    <a:lnTo>
                      <a:pt x="0" y="30"/>
                    </a:lnTo>
                    <a:lnTo>
                      <a:pt x="30" y="0"/>
                    </a:lnTo>
                    <a:lnTo>
                      <a:pt x="48" y="12"/>
                    </a:lnTo>
                    <a:lnTo>
                      <a:pt x="24" y="4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55" name="Freeform 106">
                <a:extLst>
                  <a:ext uri="{FF2B5EF4-FFF2-40B4-BE49-F238E27FC236}">
                    <a16:creationId xmlns:a16="http://schemas.microsoft.com/office/drawing/2014/main" xmlns="" id="{CBEA7C25-44D8-4070-9386-45F379D48960}"/>
                  </a:ext>
                </a:extLst>
              </p:cNvPr>
              <p:cNvSpPr>
                <a:spLocks/>
              </p:cNvSpPr>
              <p:nvPr/>
            </p:nvSpPr>
            <p:spPr bwMode="auto">
              <a:xfrm>
                <a:off x="1902" y="2444"/>
                <a:ext cx="12" cy="6"/>
              </a:xfrm>
              <a:custGeom>
                <a:avLst/>
                <a:gdLst>
                  <a:gd name="T0" fmla="*/ 12 w 12"/>
                  <a:gd name="T1" fmla="*/ 6 h 6"/>
                  <a:gd name="T2" fmla="*/ 0 w 12"/>
                  <a:gd name="T3" fmla="*/ 0 h 6"/>
                  <a:gd name="T4" fmla="*/ 12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12" y="6"/>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56" name="Freeform 107">
                <a:extLst>
                  <a:ext uri="{FF2B5EF4-FFF2-40B4-BE49-F238E27FC236}">
                    <a16:creationId xmlns:a16="http://schemas.microsoft.com/office/drawing/2014/main" xmlns="" id="{2CA81DF0-3481-44C2-B8BC-5D86B6A24974}"/>
                  </a:ext>
                </a:extLst>
              </p:cNvPr>
              <p:cNvSpPr>
                <a:spLocks/>
              </p:cNvSpPr>
              <p:nvPr/>
            </p:nvSpPr>
            <p:spPr bwMode="auto">
              <a:xfrm>
                <a:off x="1902" y="2444"/>
                <a:ext cx="12" cy="6"/>
              </a:xfrm>
              <a:custGeom>
                <a:avLst/>
                <a:gdLst>
                  <a:gd name="T0" fmla="*/ 12 w 12"/>
                  <a:gd name="T1" fmla="*/ 6 h 6"/>
                  <a:gd name="T2" fmla="*/ 0 w 12"/>
                  <a:gd name="T3" fmla="*/ 0 h 6"/>
                  <a:gd name="T4" fmla="*/ 12 w 12"/>
                  <a:gd name="T5" fmla="*/ 6 h 6"/>
                  <a:gd name="T6" fmla="*/ 12 w 12"/>
                  <a:gd name="T7" fmla="*/ 6 h 6"/>
                  <a:gd name="T8" fmla="*/ 12 w 12"/>
                  <a:gd name="T9" fmla="*/ 6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6"/>
                    </a:moveTo>
                    <a:lnTo>
                      <a:pt x="0" y="0"/>
                    </a:lnTo>
                    <a:lnTo>
                      <a:pt x="12" y="6"/>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57" name="Freeform 108">
                <a:extLst>
                  <a:ext uri="{FF2B5EF4-FFF2-40B4-BE49-F238E27FC236}">
                    <a16:creationId xmlns:a16="http://schemas.microsoft.com/office/drawing/2014/main" xmlns="" id="{2BAE557B-CF2B-4C25-A267-407E7469EAE6}"/>
                  </a:ext>
                </a:extLst>
              </p:cNvPr>
              <p:cNvSpPr>
                <a:spLocks/>
              </p:cNvSpPr>
              <p:nvPr/>
            </p:nvSpPr>
            <p:spPr bwMode="auto">
              <a:xfrm>
                <a:off x="1902" y="2414"/>
                <a:ext cx="42" cy="42"/>
              </a:xfrm>
              <a:custGeom>
                <a:avLst/>
                <a:gdLst>
                  <a:gd name="T0" fmla="*/ 18 w 42"/>
                  <a:gd name="T1" fmla="*/ 42 h 42"/>
                  <a:gd name="T2" fmla="*/ 0 w 42"/>
                  <a:gd name="T3" fmla="*/ 30 h 42"/>
                  <a:gd name="T4" fmla="*/ 18 w 42"/>
                  <a:gd name="T5" fmla="*/ 0 h 42"/>
                  <a:gd name="T6" fmla="*/ 42 w 42"/>
                  <a:gd name="T7" fmla="*/ 18 h 42"/>
                  <a:gd name="T8" fmla="*/ 18 w 42"/>
                  <a:gd name="T9" fmla="*/ 42 h 42"/>
                  <a:gd name="T10" fmla="*/ 18 w 42"/>
                  <a:gd name="T11" fmla="*/ 42 h 42"/>
                  <a:gd name="T12" fmla="*/ 0 60000 65536"/>
                  <a:gd name="T13" fmla="*/ 0 60000 65536"/>
                  <a:gd name="T14" fmla="*/ 0 60000 65536"/>
                  <a:gd name="T15" fmla="*/ 0 60000 65536"/>
                  <a:gd name="T16" fmla="*/ 0 60000 65536"/>
                  <a:gd name="T17" fmla="*/ 0 60000 65536"/>
                  <a:gd name="T18" fmla="*/ 0 w 42"/>
                  <a:gd name="T19" fmla="*/ 0 h 42"/>
                  <a:gd name="T20" fmla="*/ 42 w 4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2" h="42">
                    <a:moveTo>
                      <a:pt x="18" y="42"/>
                    </a:moveTo>
                    <a:lnTo>
                      <a:pt x="0" y="30"/>
                    </a:lnTo>
                    <a:lnTo>
                      <a:pt x="18" y="0"/>
                    </a:lnTo>
                    <a:lnTo>
                      <a:pt x="42" y="18"/>
                    </a:lnTo>
                    <a:lnTo>
                      <a:pt x="18" y="4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58" name="Freeform 109">
                <a:extLst>
                  <a:ext uri="{FF2B5EF4-FFF2-40B4-BE49-F238E27FC236}">
                    <a16:creationId xmlns:a16="http://schemas.microsoft.com/office/drawing/2014/main" xmlns="" id="{498D961B-2D92-4E90-843A-E821CC2B6F49}"/>
                  </a:ext>
                </a:extLst>
              </p:cNvPr>
              <p:cNvSpPr>
                <a:spLocks/>
              </p:cNvSpPr>
              <p:nvPr/>
            </p:nvSpPr>
            <p:spPr bwMode="auto">
              <a:xfrm>
                <a:off x="1902" y="2414"/>
                <a:ext cx="42" cy="42"/>
              </a:xfrm>
              <a:custGeom>
                <a:avLst/>
                <a:gdLst>
                  <a:gd name="T0" fmla="*/ 18 w 42"/>
                  <a:gd name="T1" fmla="*/ 42 h 42"/>
                  <a:gd name="T2" fmla="*/ 0 w 42"/>
                  <a:gd name="T3" fmla="*/ 30 h 42"/>
                  <a:gd name="T4" fmla="*/ 18 w 42"/>
                  <a:gd name="T5" fmla="*/ 0 h 42"/>
                  <a:gd name="T6" fmla="*/ 42 w 42"/>
                  <a:gd name="T7" fmla="*/ 18 h 42"/>
                  <a:gd name="T8" fmla="*/ 18 w 42"/>
                  <a:gd name="T9" fmla="*/ 42 h 42"/>
                  <a:gd name="T10" fmla="*/ 18 w 42"/>
                  <a:gd name="T11" fmla="*/ 42 h 42"/>
                  <a:gd name="T12" fmla="*/ 18 w 42"/>
                  <a:gd name="T13" fmla="*/ 42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18" y="42"/>
                    </a:moveTo>
                    <a:lnTo>
                      <a:pt x="0" y="30"/>
                    </a:lnTo>
                    <a:lnTo>
                      <a:pt x="18" y="0"/>
                    </a:lnTo>
                    <a:lnTo>
                      <a:pt x="42" y="18"/>
                    </a:lnTo>
                    <a:lnTo>
                      <a:pt x="18" y="42"/>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59" name="Freeform 110">
                <a:extLst>
                  <a:ext uri="{FF2B5EF4-FFF2-40B4-BE49-F238E27FC236}">
                    <a16:creationId xmlns:a16="http://schemas.microsoft.com/office/drawing/2014/main" xmlns="" id="{87BD4124-63CE-4A3F-A3E9-84D64FAA03BF}"/>
                  </a:ext>
                </a:extLst>
              </p:cNvPr>
              <p:cNvSpPr>
                <a:spLocks/>
              </p:cNvSpPr>
              <p:nvPr/>
            </p:nvSpPr>
            <p:spPr bwMode="auto">
              <a:xfrm>
                <a:off x="1920" y="2408"/>
                <a:ext cx="12" cy="12"/>
              </a:xfrm>
              <a:custGeom>
                <a:avLst/>
                <a:gdLst>
                  <a:gd name="T0" fmla="*/ 12 w 12"/>
                  <a:gd name="T1" fmla="*/ 12 h 12"/>
                  <a:gd name="T2" fmla="*/ 0 w 12"/>
                  <a:gd name="T3" fmla="*/ 6 h 12"/>
                  <a:gd name="T4" fmla="*/ 0 w 12"/>
                  <a:gd name="T5" fmla="*/ 0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6"/>
                    </a:lnTo>
                    <a:lnTo>
                      <a:pt x="0" y="0"/>
                    </a:lnTo>
                    <a:lnTo>
                      <a:pt x="12" y="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60" name="Freeform 111">
                <a:extLst>
                  <a:ext uri="{FF2B5EF4-FFF2-40B4-BE49-F238E27FC236}">
                    <a16:creationId xmlns:a16="http://schemas.microsoft.com/office/drawing/2014/main" xmlns="" id="{29980A82-C8FB-4A5F-9758-BD760BD79D5F}"/>
                  </a:ext>
                </a:extLst>
              </p:cNvPr>
              <p:cNvSpPr>
                <a:spLocks/>
              </p:cNvSpPr>
              <p:nvPr/>
            </p:nvSpPr>
            <p:spPr bwMode="auto">
              <a:xfrm>
                <a:off x="1920" y="2408"/>
                <a:ext cx="12" cy="12"/>
              </a:xfrm>
              <a:custGeom>
                <a:avLst/>
                <a:gdLst>
                  <a:gd name="T0" fmla="*/ 12 w 12"/>
                  <a:gd name="T1" fmla="*/ 12 h 12"/>
                  <a:gd name="T2" fmla="*/ 0 w 12"/>
                  <a:gd name="T3" fmla="*/ 6 h 12"/>
                  <a:gd name="T4" fmla="*/ 0 w 12"/>
                  <a:gd name="T5" fmla="*/ 0 h 12"/>
                  <a:gd name="T6" fmla="*/ 12 w 12"/>
                  <a:gd name="T7" fmla="*/ 12 h 12"/>
                  <a:gd name="T8" fmla="*/ 12 w 12"/>
                  <a:gd name="T9" fmla="*/ 12 h 12"/>
                  <a:gd name="T10" fmla="*/ 12 w 12"/>
                  <a:gd name="T11" fmla="*/ 12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12" y="12"/>
                    </a:moveTo>
                    <a:lnTo>
                      <a:pt x="0" y="6"/>
                    </a:lnTo>
                    <a:lnTo>
                      <a:pt x="0" y="0"/>
                    </a:lnTo>
                    <a:lnTo>
                      <a:pt x="12" y="12"/>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61" name="Freeform 112">
                <a:extLst>
                  <a:ext uri="{FF2B5EF4-FFF2-40B4-BE49-F238E27FC236}">
                    <a16:creationId xmlns:a16="http://schemas.microsoft.com/office/drawing/2014/main" xmlns="" id="{19B70ACC-9710-4112-B3BB-82E778387DF5}"/>
                  </a:ext>
                </a:extLst>
              </p:cNvPr>
              <p:cNvSpPr>
                <a:spLocks/>
              </p:cNvSpPr>
              <p:nvPr/>
            </p:nvSpPr>
            <p:spPr bwMode="auto">
              <a:xfrm>
                <a:off x="1920" y="2378"/>
                <a:ext cx="48" cy="54"/>
              </a:xfrm>
              <a:custGeom>
                <a:avLst/>
                <a:gdLst>
                  <a:gd name="T0" fmla="*/ 24 w 48"/>
                  <a:gd name="T1" fmla="*/ 54 h 54"/>
                  <a:gd name="T2" fmla="*/ 0 w 48"/>
                  <a:gd name="T3" fmla="*/ 30 h 54"/>
                  <a:gd name="T4" fmla="*/ 24 w 48"/>
                  <a:gd name="T5" fmla="*/ 0 h 54"/>
                  <a:gd name="T6" fmla="*/ 48 w 48"/>
                  <a:gd name="T7" fmla="*/ 18 h 54"/>
                  <a:gd name="T8" fmla="*/ 24 w 48"/>
                  <a:gd name="T9" fmla="*/ 54 h 54"/>
                  <a:gd name="T10" fmla="*/ 24 w 48"/>
                  <a:gd name="T11" fmla="*/ 54 h 54"/>
                  <a:gd name="T12" fmla="*/ 0 60000 65536"/>
                  <a:gd name="T13" fmla="*/ 0 60000 65536"/>
                  <a:gd name="T14" fmla="*/ 0 60000 65536"/>
                  <a:gd name="T15" fmla="*/ 0 60000 65536"/>
                  <a:gd name="T16" fmla="*/ 0 60000 65536"/>
                  <a:gd name="T17" fmla="*/ 0 60000 65536"/>
                  <a:gd name="T18" fmla="*/ 0 w 48"/>
                  <a:gd name="T19" fmla="*/ 0 h 54"/>
                  <a:gd name="T20" fmla="*/ 48 w 4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8" h="54">
                    <a:moveTo>
                      <a:pt x="24" y="54"/>
                    </a:moveTo>
                    <a:lnTo>
                      <a:pt x="0" y="30"/>
                    </a:lnTo>
                    <a:lnTo>
                      <a:pt x="24" y="0"/>
                    </a:lnTo>
                    <a:lnTo>
                      <a:pt x="48" y="18"/>
                    </a:lnTo>
                    <a:lnTo>
                      <a:pt x="24" y="5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62" name="Freeform 113">
                <a:extLst>
                  <a:ext uri="{FF2B5EF4-FFF2-40B4-BE49-F238E27FC236}">
                    <a16:creationId xmlns:a16="http://schemas.microsoft.com/office/drawing/2014/main" xmlns="" id="{6573C806-C906-4DB7-ABEF-05B03D35913B}"/>
                  </a:ext>
                </a:extLst>
              </p:cNvPr>
              <p:cNvSpPr>
                <a:spLocks/>
              </p:cNvSpPr>
              <p:nvPr/>
            </p:nvSpPr>
            <p:spPr bwMode="auto">
              <a:xfrm>
                <a:off x="1920" y="2378"/>
                <a:ext cx="48" cy="54"/>
              </a:xfrm>
              <a:custGeom>
                <a:avLst/>
                <a:gdLst>
                  <a:gd name="T0" fmla="*/ 24 w 48"/>
                  <a:gd name="T1" fmla="*/ 54 h 54"/>
                  <a:gd name="T2" fmla="*/ 0 w 48"/>
                  <a:gd name="T3" fmla="*/ 30 h 54"/>
                  <a:gd name="T4" fmla="*/ 24 w 48"/>
                  <a:gd name="T5" fmla="*/ 0 h 54"/>
                  <a:gd name="T6" fmla="*/ 48 w 48"/>
                  <a:gd name="T7" fmla="*/ 18 h 54"/>
                  <a:gd name="T8" fmla="*/ 24 w 48"/>
                  <a:gd name="T9" fmla="*/ 54 h 54"/>
                  <a:gd name="T10" fmla="*/ 24 w 48"/>
                  <a:gd name="T11" fmla="*/ 54 h 54"/>
                  <a:gd name="T12" fmla="*/ 24 w 48"/>
                  <a:gd name="T13" fmla="*/ 54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24" y="54"/>
                    </a:moveTo>
                    <a:lnTo>
                      <a:pt x="0" y="30"/>
                    </a:lnTo>
                    <a:lnTo>
                      <a:pt x="24" y="0"/>
                    </a:lnTo>
                    <a:lnTo>
                      <a:pt x="48" y="18"/>
                    </a:lnTo>
                    <a:lnTo>
                      <a:pt x="24" y="5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63" name="Freeform 114">
                <a:extLst>
                  <a:ext uri="{FF2B5EF4-FFF2-40B4-BE49-F238E27FC236}">
                    <a16:creationId xmlns:a16="http://schemas.microsoft.com/office/drawing/2014/main" xmlns="" id="{82898003-46DB-49E7-A11C-980BD98BC034}"/>
                  </a:ext>
                </a:extLst>
              </p:cNvPr>
              <p:cNvSpPr>
                <a:spLocks/>
              </p:cNvSpPr>
              <p:nvPr/>
            </p:nvSpPr>
            <p:spPr bwMode="auto">
              <a:xfrm>
                <a:off x="1944" y="2378"/>
                <a:ext cx="18" cy="6"/>
              </a:xfrm>
              <a:custGeom>
                <a:avLst/>
                <a:gdLst>
                  <a:gd name="T0" fmla="*/ 0 w 18"/>
                  <a:gd name="T1" fmla="*/ 0 h 6"/>
                  <a:gd name="T2" fmla="*/ 18 w 18"/>
                  <a:gd name="T3" fmla="*/ 6 h 6"/>
                  <a:gd name="T4" fmla="*/ 0 w 18"/>
                  <a:gd name="T5" fmla="*/ 0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8"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64" name="Freeform 115">
                <a:extLst>
                  <a:ext uri="{FF2B5EF4-FFF2-40B4-BE49-F238E27FC236}">
                    <a16:creationId xmlns:a16="http://schemas.microsoft.com/office/drawing/2014/main" xmlns="" id="{8F52D225-A523-42E9-9513-A1C148C4562F}"/>
                  </a:ext>
                </a:extLst>
              </p:cNvPr>
              <p:cNvSpPr>
                <a:spLocks/>
              </p:cNvSpPr>
              <p:nvPr/>
            </p:nvSpPr>
            <p:spPr bwMode="auto">
              <a:xfrm>
                <a:off x="1944" y="2378"/>
                <a:ext cx="18" cy="6"/>
              </a:xfrm>
              <a:custGeom>
                <a:avLst/>
                <a:gdLst>
                  <a:gd name="T0" fmla="*/ 0 w 18"/>
                  <a:gd name="T1" fmla="*/ 0 h 6"/>
                  <a:gd name="T2" fmla="*/ 18 w 18"/>
                  <a:gd name="T3" fmla="*/ 6 h 6"/>
                  <a:gd name="T4" fmla="*/ 0 w 18"/>
                  <a:gd name="T5" fmla="*/ 0 h 6"/>
                  <a:gd name="T6" fmla="*/ 0 w 18"/>
                  <a:gd name="T7" fmla="*/ 0 h 6"/>
                  <a:gd name="T8" fmla="*/ 0 w 18"/>
                  <a:gd name="T9" fmla="*/ 0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0"/>
                    </a:moveTo>
                    <a:lnTo>
                      <a:pt x="18"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65" name="Freeform 116">
                <a:extLst>
                  <a:ext uri="{FF2B5EF4-FFF2-40B4-BE49-F238E27FC236}">
                    <a16:creationId xmlns:a16="http://schemas.microsoft.com/office/drawing/2014/main" xmlns="" id="{34A10E77-CC2F-4262-A403-91F56B19281C}"/>
                  </a:ext>
                </a:extLst>
              </p:cNvPr>
              <p:cNvSpPr>
                <a:spLocks/>
              </p:cNvSpPr>
              <p:nvPr/>
            </p:nvSpPr>
            <p:spPr bwMode="auto">
              <a:xfrm>
                <a:off x="1944" y="2342"/>
                <a:ext cx="54" cy="54"/>
              </a:xfrm>
              <a:custGeom>
                <a:avLst/>
                <a:gdLst>
                  <a:gd name="T0" fmla="*/ 24 w 54"/>
                  <a:gd name="T1" fmla="*/ 54 h 54"/>
                  <a:gd name="T2" fmla="*/ 0 w 54"/>
                  <a:gd name="T3" fmla="*/ 36 h 54"/>
                  <a:gd name="T4" fmla="*/ 30 w 54"/>
                  <a:gd name="T5" fmla="*/ 0 h 54"/>
                  <a:gd name="T6" fmla="*/ 54 w 54"/>
                  <a:gd name="T7" fmla="*/ 18 h 54"/>
                  <a:gd name="T8" fmla="*/ 24 w 54"/>
                  <a:gd name="T9" fmla="*/ 54 h 54"/>
                  <a:gd name="T10" fmla="*/ 24 w 54"/>
                  <a:gd name="T11" fmla="*/ 54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24" y="54"/>
                    </a:moveTo>
                    <a:lnTo>
                      <a:pt x="0" y="36"/>
                    </a:lnTo>
                    <a:lnTo>
                      <a:pt x="30" y="0"/>
                    </a:lnTo>
                    <a:lnTo>
                      <a:pt x="54" y="18"/>
                    </a:lnTo>
                    <a:lnTo>
                      <a:pt x="24" y="5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66" name="Freeform 117">
                <a:extLst>
                  <a:ext uri="{FF2B5EF4-FFF2-40B4-BE49-F238E27FC236}">
                    <a16:creationId xmlns:a16="http://schemas.microsoft.com/office/drawing/2014/main" xmlns="" id="{C50E7D8E-3A99-48D4-A5AF-487812AF709F}"/>
                  </a:ext>
                </a:extLst>
              </p:cNvPr>
              <p:cNvSpPr>
                <a:spLocks/>
              </p:cNvSpPr>
              <p:nvPr/>
            </p:nvSpPr>
            <p:spPr bwMode="auto">
              <a:xfrm>
                <a:off x="1944" y="2342"/>
                <a:ext cx="54" cy="54"/>
              </a:xfrm>
              <a:custGeom>
                <a:avLst/>
                <a:gdLst>
                  <a:gd name="T0" fmla="*/ 24 w 54"/>
                  <a:gd name="T1" fmla="*/ 54 h 54"/>
                  <a:gd name="T2" fmla="*/ 0 w 54"/>
                  <a:gd name="T3" fmla="*/ 36 h 54"/>
                  <a:gd name="T4" fmla="*/ 30 w 54"/>
                  <a:gd name="T5" fmla="*/ 0 h 54"/>
                  <a:gd name="T6" fmla="*/ 54 w 54"/>
                  <a:gd name="T7" fmla="*/ 18 h 54"/>
                  <a:gd name="T8" fmla="*/ 24 w 54"/>
                  <a:gd name="T9" fmla="*/ 54 h 54"/>
                  <a:gd name="T10" fmla="*/ 24 w 54"/>
                  <a:gd name="T11" fmla="*/ 54 h 54"/>
                  <a:gd name="T12" fmla="*/ 24 w 54"/>
                  <a:gd name="T13" fmla="*/ 54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24" y="54"/>
                    </a:moveTo>
                    <a:lnTo>
                      <a:pt x="0" y="36"/>
                    </a:lnTo>
                    <a:lnTo>
                      <a:pt x="30" y="0"/>
                    </a:lnTo>
                    <a:lnTo>
                      <a:pt x="54" y="18"/>
                    </a:lnTo>
                    <a:lnTo>
                      <a:pt x="24" y="5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67" name="Freeform 118">
                <a:extLst>
                  <a:ext uri="{FF2B5EF4-FFF2-40B4-BE49-F238E27FC236}">
                    <a16:creationId xmlns:a16="http://schemas.microsoft.com/office/drawing/2014/main" xmlns="" id="{4CF50F83-E58D-4CA5-9381-AC31D1CCC9BE}"/>
                  </a:ext>
                </a:extLst>
              </p:cNvPr>
              <p:cNvSpPr>
                <a:spLocks/>
              </p:cNvSpPr>
              <p:nvPr/>
            </p:nvSpPr>
            <p:spPr bwMode="auto">
              <a:xfrm>
                <a:off x="1974" y="2342"/>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68" name="Freeform 119">
                <a:extLst>
                  <a:ext uri="{FF2B5EF4-FFF2-40B4-BE49-F238E27FC236}">
                    <a16:creationId xmlns:a16="http://schemas.microsoft.com/office/drawing/2014/main" xmlns="" id="{21B5D17C-02AA-45B2-BF61-9FBDEBD72F0F}"/>
                  </a:ext>
                </a:extLst>
              </p:cNvPr>
              <p:cNvSpPr>
                <a:spLocks/>
              </p:cNvSpPr>
              <p:nvPr/>
            </p:nvSpPr>
            <p:spPr bwMode="auto">
              <a:xfrm>
                <a:off x="1974" y="2342"/>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69" name="Freeform 120">
                <a:extLst>
                  <a:ext uri="{FF2B5EF4-FFF2-40B4-BE49-F238E27FC236}">
                    <a16:creationId xmlns:a16="http://schemas.microsoft.com/office/drawing/2014/main" xmlns="" id="{A3EE806B-C53B-4B6B-AF79-7F3F9339C9F0}"/>
                  </a:ext>
                </a:extLst>
              </p:cNvPr>
              <p:cNvSpPr>
                <a:spLocks/>
              </p:cNvSpPr>
              <p:nvPr/>
            </p:nvSpPr>
            <p:spPr bwMode="auto">
              <a:xfrm>
                <a:off x="1974" y="2307"/>
                <a:ext cx="48" cy="53"/>
              </a:xfrm>
              <a:custGeom>
                <a:avLst/>
                <a:gdLst>
                  <a:gd name="T0" fmla="*/ 24 w 48"/>
                  <a:gd name="T1" fmla="*/ 53 h 53"/>
                  <a:gd name="T2" fmla="*/ 0 w 48"/>
                  <a:gd name="T3" fmla="*/ 35 h 53"/>
                  <a:gd name="T4" fmla="*/ 24 w 48"/>
                  <a:gd name="T5" fmla="*/ 0 h 53"/>
                  <a:gd name="T6" fmla="*/ 48 w 48"/>
                  <a:gd name="T7" fmla="*/ 23 h 53"/>
                  <a:gd name="T8" fmla="*/ 24 w 48"/>
                  <a:gd name="T9" fmla="*/ 53 h 53"/>
                  <a:gd name="T10" fmla="*/ 24 w 48"/>
                  <a:gd name="T11" fmla="*/ 53 h 53"/>
                  <a:gd name="T12" fmla="*/ 0 60000 65536"/>
                  <a:gd name="T13" fmla="*/ 0 60000 65536"/>
                  <a:gd name="T14" fmla="*/ 0 60000 65536"/>
                  <a:gd name="T15" fmla="*/ 0 60000 65536"/>
                  <a:gd name="T16" fmla="*/ 0 60000 65536"/>
                  <a:gd name="T17" fmla="*/ 0 60000 65536"/>
                  <a:gd name="T18" fmla="*/ 0 w 48"/>
                  <a:gd name="T19" fmla="*/ 0 h 53"/>
                  <a:gd name="T20" fmla="*/ 48 w 4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8" h="53">
                    <a:moveTo>
                      <a:pt x="24" y="53"/>
                    </a:moveTo>
                    <a:lnTo>
                      <a:pt x="0" y="35"/>
                    </a:lnTo>
                    <a:lnTo>
                      <a:pt x="24" y="0"/>
                    </a:lnTo>
                    <a:lnTo>
                      <a:pt x="48" y="23"/>
                    </a:lnTo>
                    <a:lnTo>
                      <a:pt x="24" y="5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70" name="Freeform 121">
                <a:extLst>
                  <a:ext uri="{FF2B5EF4-FFF2-40B4-BE49-F238E27FC236}">
                    <a16:creationId xmlns:a16="http://schemas.microsoft.com/office/drawing/2014/main" xmlns="" id="{75AF8C52-7ACC-44B5-8C9A-499A3CDFEAE5}"/>
                  </a:ext>
                </a:extLst>
              </p:cNvPr>
              <p:cNvSpPr>
                <a:spLocks/>
              </p:cNvSpPr>
              <p:nvPr/>
            </p:nvSpPr>
            <p:spPr bwMode="auto">
              <a:xfrm>
                <a:off x="1974" y="2307"/>
                <a:ext cx="48" cy="53"/>
              </a:xfrm>
              <a:custGeom>
                <a:avLst/>
                <a:gdLst>
                  <a:gd name="T0" fmla="*/ 24 w 48"/>
                  <a:gd name="T1" fmla="*/ 53 h 53"/>
                  <a:gd name="T2" fmla="*/ 0 w 48"/>
                  <a:gd name="T3" fmla="*/ 35 h 53"/>
                  <a:gd name="T4" fmla="*/ 24 w 48"/>
                  <a:gd name="T5" fmla="*/ 0 h 53"/>
                  <a:gd name="T6" fmla="*/ 48 w 48"/>
                  <a:gd name="T7" fmla="*/ 23 h 53"/>
                  <a:gd name="T8" fmla="*/ 24 w 48"/>
                  <a:gd name="T9" fmla="*/ 53 h 53"/>
                  <a:gd name="T10" fmla="*/ 24 w 48"/>
                  <a:gd name="T11" fmla="*/ 53 h 53"/>
                  <a:gd name="T12" fmla="*/ 24 w 48"/>
                  <a:gd name="T13" fmla="*/ 53 h 53"/>
                  <a:gd name="T14" fmla="*/ 0 60000 65536"/>
                  <a:gd name="T15" fmla="*/ 0 60000 65536"/>
                  <a:gd name="T16" fmla="*/ 0 60000 65536"/>
                  <a:gd name="T17" fmla="*/ 0 60000 65536"/>
                  <a:gd name="T18" fmla="*/ 0 60000 65536"/>
                  <a:gd name="T19" fmla="*/ 0 60000 65536"/>
                  <a:gd name="T20" fmla="*/ 0 60000 65536"/>
                  <a:gd name="T21" fmla="*/ 0 w 48"/>
                  <a:gd name="T22" fmla="*/ 0 h 53"/>
                  <a:gd name="T23" fmla="*/ 48 w 4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3">
                    <a:moveTo>
                      <a:pt x="24" y="53"/>
                    </a:moveTo>
                    <a:lnTo>
                      <a:pt x="0" y="35"/>
                    </a:lnTo>
                    <a:lnTo>
                      <a:pt x="24" y="0"/>
                    </a:lnTo>
                    <a:lnTo>
                      <a:pt x="48" y="23"/>
                    </a:lnTo>
                    <a:lnTo>
                      <a:pt x="24" y="53"/>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71" name="Freeform 122">
                <a:extLst>
                  <a:ext uri="{FF2B5EF4-FFF2-40B4-BE49-F238E27FC236}">
                    <a16:creationId xmlns:a16="http://schemas.microsoft.com/office/drawing/2014/main" xmlns="" id="{950E5894-FD45-4FF0-BD65-34D2EEA7CA76}"/>
                  </a:ext>
                </a:extLst>
              </p:cNvPr>
              <p:cNvSpPr>
                <a:spLocks/>
              </p:cNvSpPr>
              <p:nvPr/>
            </p:nvSpPr>
            <p:spPr bwMode="auto">
              <a:xfrm>
                <a:off x="1998" y="2307"/>
                <a:ext cx="18" cy="12"/>
              </a:xfrm>
              <a:custGeom>
                <a:avLst/>
                <a:gdLst>
                  <a:gd name="T0" fmla="*/ 0 w 18"/>
                  <a:gd name="T1" fmla="*/ 0 h 12"/>
                  <a:gd name="T2" fmla="*/ 18 w 18"/>
                  <a:gd name="T3" fmla="*/ 12 h 12"/>
                  <a:gd name="T4" fmla="*/ 0 w 18"/>
                  <a:gd name="T5" fmla="*/ 0 h 12"/>
                  <a:gd name="T6" fmla="*/ 0 w 18"/>
                  <a:gd name="T7" fmla="*/ 0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0" y="0"/>
                    </a:moveTo>
                    <a:lnTo>
                      <a:pt x="18"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72" name="Freeform 123">
                <a:extLst>
                  <a:ext uri="{FF2B5EF4-FFF2-40B4-BE49-F238E27FC236}">
                    <a16:creationId xmlns:a16="http://schemas.microsoft.com/office/drawing/2014/main" xmlns="" id="{01965BF2-0EEA-4F3F-827B-E752C48BDEAB}"/>
                  </a:ext>
                </a:extLst>
              </p:cNvPr>
              <p:cNvSpPr>
                <a:spLocks/>
              </p:cNvSpPr>
              <p:nvPr/>
            </p:nvSpPr>
            <p:spPr bwMode="auto">
              <a:xfrm>
                <a:off x="1998" y="2307"/>
                <a:ext cx="18" cy="12"/>
              </a:xfrm>
              <a:custGeom>
                <a:avLst/>
                <a:gdLst>
                  <a:gd name="T0" fmla="*/ 0 w 18"/>
                  <a:gd name="T1" fmla="*/ 0 h 12"/>
                  <a:gd name="T2" fmla="*/ 18 w 18"/>
                  <a:gd name="T3" fmla="*/ 12 h 12"/>
                  <a:gd name="T4" fmla="*/ 0 w 18"/>
                  <a:gd name="T5" fmla="*/ 0 h 12"/>
                  <a:gd name="T6" fmla="*/ 0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73" name="Freeform 124">
                <a:extLst>
                  <a:ext uri="{FF2B5EF4-FFF2-40B4-BE49-F238E27FC236}">
                    <a16:creationId xmlns:a16="http://schemas.microsoft.com/office/drawing/2014/main" xmlns="" id="{9B8623F1-01E6-444D-B8F6-DFE170943066}"/>
                  </a:ext>
                </a:extLst>
              </p:cNvPr>
              <p:cNvSpPr>
                <a:spLocks/>
              </p:cNvSpPr>
              <p:nvPr/>
            </p:nvSpPr>
            <p:spPr bwMode="auto">
              <a:xfrm>
                <a:off x="1998" y="2277"/>
                <a:ext cx="54" cy="53"/>
              </a:xfrm>
              <a:custGeom>
                <a:avLst/>
                <a:gdLst>
                  <a:gd name="T0" fmla="*/ 24 w 54"/>
                  <a:gd name="T1" fmla="*/ 53 h 53"/>
                  <a:gd name="T2" fmla="*/ 0 w 54"/>
                  <a:gd name="T3" fmla="*/ 30 h 53"/>
                  <a:gd name="T4" fmla="*/ 30 w 54"/>
                  <a:gd name="T5" fmla="*/ 0 h 53"/>
                  <a:gd name="T6" fmla="*/ 54 w 54"/>
                  <a:gd name="T7" fmla="*/ 18 h 53"/>
                  <a:gd name="T8" fmla="*/ 24 w 54"/>
                  <a:gd name="T9" fmla="*/ 53 h 53"/>
                  <a:gd name="T10" fmla="*/ 24 w 54"/>
                  <a:gd name="T11" fmla="*/ 53 h 53"/>
                  <a:gd name="T12" fmla="*/ 0 60000 65536"/>
                  <a:gd name="T13" fmla="*/ 0 60000 65536"/>
                  <a:gd name="T14" fmla="*/ 0 60000 65536"/>
                  <a:gd name="T15" fmla="*/ 0 60000 65536"/>
                  <a:gd name="T16" fmla="*/ 0 60000 65536"/>
                  <a:gd name="T17" fmla="*/ 0 60000 65536"/>
                  <a:gd name="T18" fmla="*/ 0 w 54"/>
                  <a:gd name="T19" fmla="*/ 0 h 53"/>
                  <a:gd name="T20" fmla="*/ 54 w 5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4" h="53">
                    <a:moveTo>
                      <a:pt x="24" y="53"/>
                    </a:moveTo>
                    <a:lnTo>
                      <a:pt x="0" y="30"/>
                    </a:lnTo>
                    <a:lnTo>
                      <a:pt x="30" y="0"/>
                    </a:lnTo>
                    <a:lnTo>
                      <a:pt x="54" y="18"/>
                    </a:lnTo>
                    <a:lnTo>
                      <a:pt x="24" y="5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74" name="Freeform 125">
                <a:extLst>
                  <a:ext uri="{FF2B5EF4-FFF2-40B4-BE49-F238E27FC236}">
                    <a16:creationId xmlns:a16="http://schemas.microsoft.com/office/drawing/2014/main" xmlns="" id="{1786E92E-D515-4CB4-8ABC-F590AF42AD45}"/>
                  </a:ext>
                </a:extLst>
              </p:cNvPr>
              <p:cNvSpPr>
                <a:spLocks/>
              </p:cNvSpPr>
              <p:nvPr/>
            </p:nvSpPr>
            <p:spPr bwMode="auto">
              <a:xfrm>
                <a:off x="1998" y="2277"/>
                <a:ext cx="54" cy="53"/>
              </a:xfrm>
              <a:custGeom>
                <a:avLst/>
                <a:gdLst>
                  <a:gd name="T0" fmla="*/ 24 w 54"/>
                  <a:gd name="T1" fmla="*/ 53 h 53"/>
                  <a:gd name="T2" fmla="*/ 0 w 54"/>
                  <a:gd name="T3" fmla="*/ 30 h 53"/>
                  <a:gd name="T4" fmla="*/ 30 w 54"/>
                  <a:gd name="T5" fmla="*/ 0 h 53"/>
                  <a:gd name="T6" fmla="*/ 54 w 54"/>
                  <a:gd name="T7" fmla="*/ 18 h 53"/>
                  <a:gd name="T8" fmla="*/ 24 w 54"/>
                  <a:gd name="T9" fmla="*/ 53 h 53"/>
                  <a:gd name="T10" fmla="*/ 24 w 54"/>
                  <a:gd name="T11" fmla="*/ 53 h 53"/>
                  <a:gd name="T12" fmla="*/ 24 w 54"/>
                  <a:gd name="T13" fmla="*/ 53 h 53"/>
                  <a:gd name="T14" fmla="*/ 0 60000 65536"/>
                  <a:gd name="T15" fmla="*/ 0 60000 65536"/>
                  <a:gd name="T16" fmla="*/ 0 60000 65536"/>
                  <a:gd name="T17" fmla="*/ 0 60000 65536"/>
                  <a:gd name="T18" fmla="*/ 0 60000 65536"/>
                  <a:gd name="T19" fmla="*/ 0 60000 65536"/>
                  <a:gd name="T20" fmla="*/ 0 60000 65536"/>
                  <a:gd name="T21" fmla="*/ 0 w 54"/>
                  <a:gd name="T22" fmla="*/ 0 h 53"/>
                  <a:gd name="T23" fmla="*/ 54 w 5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3">
                    <a:moveTo>
                      <a:pt x="24" y="53"/>
                    </a:moveTo>
                    <a:lnTo>
                      <a:pt x="0" y="30"/>
                    </a:lnTo>
                    <a:lnTo>
                      <a:pt x="30" y="0"/>
                    </a:lnTo>
                    <a:lnTo>
                      <a:pt x="54" y="18"/>
                    </a:lnTo>
                    <a:lnTo>
                      <a:pt x="24" y="53"/>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75" name="Freeform 126">
                <a:extLst>
                  <a:ext uri="{FF2B5EF4-FFF2-40B4-BE49-F238E27FC236}">
                    <a16:creationId xmlns:a16="http://schemas.microsoft.com/office/drawing/2014/main" xmlns="" id="{ED37BD23-1EF5-4EA1-BCBC-BDC4CC8E80FF}"/>
                  </a:ext>
                </a:extLst>
              </p:cNvPr>
              <p:cNvSpPr>
                <a:spLocks/>
              </p:cNvSpPr>
              <p:nvPr/>
            </p:nvSpPr>
            <p:spPr bwMode="auto">
              <a:xfrm>
                <a:off x="2028" y="2277"/>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76" name="Freeform 127">
                <a:extLst>
                  <a:ext uri="{FF2B5EF4-FFF2-40B4-BE49-F238E27FC236}">
                    <a16:creationId xmlns:a16="http://schemas.microsoft.com/office/drawing/2014/main" xmlns="" id="{16CCC045-0A79-49BE-9B33-1DB46C7261F2}"/>
                  </a:ext>
                </a:extLst>
              </p:cNvPr>
              <p:cNvSpPr>
                <a:spLocks/>
              </p:cNvSpPr>
              <p:nvPr/>
            </p:nvSpPr>
            <p:spPr bwMode="auto">
              <a:xfrm>
                <a:off x="2028" y="2277"/>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77" name="Freeform 128">
                <a:extLst>
                  <a:ext uri="{FF2B5EF4-FFF2-40B4-BE49-F238E27FC236}">
                    <a16:creationId xmlns:a16="http://schemas.microsoft.com/office/drawing/2014/main" xmlns="" id="{41AB3EF4-48E5-45DA-98DB-E66F73B386CF}"/>
                  </a:ext>
                </a:extLst>
              </p:cNvPr>
              <p:cNvSpPr>
                <a:spLocks/>
              </p:cNvSpPr>
              <p:nvPr/>
            </p:nvSpPr>
            <p:spPr bwMode="auto">
              <a:xfrm>
                <a:off x="2028" y="2247"/>
                <a:ext cx="48" cy="48"/>
              </a:xfrm>
              <a:custGeom>
                <a:avLst/>
                <a:gdLst>
                  <a:gd name="T0" fmla="*/ 48 w 48"/>
                  <a:gd name="T1" fmla="*/ 18 h 48"/>
                  <a:gd name="T2" fmla="*/ 24 w 48"/>
                  <a:gd name="T3" fmla="*/ 0 h 48"/>
                  <a:gd name="T4" fmla="*/ 0 w 48"/>
                  <a:gd name="T5" fmla="*/ 30 h 48"/>
                  <a:gd name="T6" fmla="*/ 24 w 48"/>
                  <a:gd name="T7" fmla="*/ 48 h 48"/>
                  <a:gd name="T8" fmla="*/ 48 w 48"/>
                  <a:gd name="T9" fmla="*/ 18 h 48"/>
                  <a:gd name="T10" fmla="*/ 48 w 48"/>
                  <a:gd name="T11" fmla="*/ 18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48" y="18"/>
                    </a:moveTo>
                    <a:lnTo>
                      <a:pt x="24" y="0"/>
                    </a:lnTo>
                    <a:lnTo>
                      <a:pt x="0" y="30"/>
                    </a:lnTo>
                    <a:lnTo>
                      <a:pt x="24" y="48"/>
                    </a:lnTo>
                    <a:lnTo>
                      <a:pt x="48"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78" name="Freeform 129">
                <a:extLst>
                  <a:ext uri="{FF2B5EF4-FFF2-40B4-BE49-F238E27FC236}">
                    <a16:creationId xmlns:a16="http://schemas.microsoft.com/office/drawing/2014/main" xmlns="" id="{EF7FF8D9-97C2-4403-805E-6E148C21C463}"/>
                  </a:ext>
                </a:extLst>
              </p:cNvPr>
              <p:cNvSpPr>
                <a:spLocks/>
              </p:cNvSpPr>
              <p:nvPr/>
            </p:nvSpPr>
            <p:spPr bwMode="auto">
              <a:xfrm>
                <a:off x="2028" y="2247"/>
                <a:ext cx="48" cy="48"/>
              </a:xfrm>
              <a:custGeom>
                <a:avLst/>
                <a:gdLst>
                  <a:gd name="T0" fmla="*/ 48 w 48"/>
                  <a:gd name="T1" fmla="*/ 18 h 48"/>
                  <a:gd name="T2" fmla="*/ 24 w 48"/>
                  <a:gd name="T3" fmla="*/ 0 h 48"/>
                  <a:gd name="T4" fmla="*/ 0 w 48"/>
                  <a:gd name="T5" fmla="*/ 30 h 48"/>
                  <a:gd name="T6" fmla="*/ 24 w 48"/>
                  <a:gd name="T7" fmla="*/ 48 h 48"/>
                  <a:gd name="T8" fmla="*/ 48 w 48"/>
                  <a:gd name="T9" fmla="*/ 18 h 48"/>
                  <a:gd name="T10" fmla="*/ 48 w 48"/>
                  <a:gd name="T11" fmla="*/ 18 h 48"/>
                  <a:gd name="T12" fmla="*/ 48 w 48"/>
                  <a:gd name="T13" fmla="*/ 18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18"/>
                    </a:moveTo>
                    <a:lnTo>
                      <a:pt x="24" y="0"/>
                    </a:lnTo>
                    <a:lnTo>
                      <a:pt x="0" y="30"/>
                    </a:lnTo>
                    <a:lnTo>
                      <a:pt x="24" y="48"/>
                    </a:lnTo>
                    <a:lnTo>
                      <a:pt x="48"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79" name="Freeform 130">
                <a:extLst>
                  <a:ext uri="{FF2B5EF4-FFF2-40B4-BE49-F238E27FC236}">
                    <a16:creationId xmlns:a16="http://schemas.microsoft.com/office/drawing/2014/main" xmlns="" id="{0CBC8193-1986-43B5-8F98-ABCA8A466572}"/>
                  </a:ext>
                </a:extLst>
              </p:cNvPr>
              <p:cNvSpPr>
                <a:spLocks/>
              </p:cNvSpPr>
              <p:nvPr/>
            </p:nvSpPr>
            <p:spPr bwMode="auto">
              <a:xfrm>
                <a:off x="2052" y="2247"/>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80" name="Freeform 131">
                <a:extLst>
                  <a:ext uri="{FF2B5EF4-FFF2-40B4-BE49-F238E27FC236}">
                    <a16:creationId xmlns:a16="http://schemas.microsoft.com/office/drawing/2014/main" xmlns="" id="{237319E6-FFCE-4D99-B5D2-09D036800742}"/>
                  </a:ext>
                </a:extLst>
              </p:cNvPr>
              <p:cNvSpPr>
                <a:spLocks/>
              </p:cNvSpPr>
              <p:nvPr/>
            </p:nvSpPr>
            <p:spPr bwMode="auto">
              <a:xfrm>
                <a:off x="2052" y="2247"/>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81" name="Freeform 132">
                <a:extLst>
                  <a:ext uri="{FF2B5EF4-FFF2-40B4-BE49-F238E27FC236}">
                    <a16:creationId xmlns:a16="http://schemas.microsoft.com/office/drawing/2014/main" xmlns="" id="{2B311F6D-39E2-41C7-BE27-DDF585460D66}"/>
                  </a:ext>
                </a:extLst>
              </p:cNvPr>
              <p:cNvSpPr>
                <a:spLocks/>
              </p:cNvSpPr>
              <p:nvPr/>
            </p:nvSpPr>
            <p:spPr bwMode="auto">
              <a:xfrm>
                <a:off x="2052" y="2211"/>
                <a:ext cx="54" cy="54"/>
              </a:xfrm>
              <a:custGeom>
                <a:avLst/>
                <a:gdLst>
                  <a:gd name="T0" fmla="*/ 54 w 54"/>
                  <a:gd name="T1" fmla="*/ 24 h 54"/>
                  <a:gd name="T2" fmla="*/ 30 w 54"/>
                  <a:gd name="T3" fmla="*/ 0 h 54"/>
                  <a:gd name="T4" fmla="*/ 0 w 54"/>
                  <a:gd name="T5" fmla="*/ 36 h 54"/>
                  <a:gd name="T6" fmla="*/ 24 w 54"/>
                  <a:gd name="T7" fmla="*/ 54 h 54"/>
                  <a:gd name="T8" fmla="*/ 54 w 54"/>
                  <a:gd name="T9" fmla="*/ 24 h 54"/>
                  <a:gd name="T10" fmla="*/ 54 w 54"/>
                  <a:gd name="T11" fmla="*/ 24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54" y="24"/>
                    </a:moveTo>
                    <a:lnTo>
                      <a:pt x="30" y="0"/>
                    </a:lnTo>
                    <a:lnTo>
                      <a:pt x="0" y="36"/>
                    </a:lnTo>
                    <a:lnTo>
                      <a:pt x="24" y="54"/>
                    </a:lnTo>
                    <a:lnTo>
                      <a:pt x="54"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82" name="Freeform 133">
                <a:extLst>
                  <a:ext uri="{FF2B5EF4-FFF2-40B4-BE49-F238E27FC236}">
                    <a16:creationId xmlns:a16="http://schemas.microsoft.com/office/drawing/2014/main" xmlns="" id="{C388836D-6C17-4960-ADCF-D59D1DB9B70F}"/>
                  </a:ext>
                </a:extLst>
              </p:cNvPr>
              <p:cNvSpPr>
                <a:spLocks/>
              </p:cNvSpPr>
              <p:nvPr/>
            </p:nvSpPr>
            <p:spPr bwMode="auto">
              <a:xfrm>
                <a:off x="2052" y="2211"/>
                <a:ext cx="54" cy="54"/>
              </a:xfrm>
              <a:custGeom>
                <a:avLst/>
                <a:gdLst>
                  <a:gd name="T0" fmla="*/ 54 w 54"/>
                  <a:gd name="T1" fmla="*/ 24 h 54"/>
                  <a:gd name="T2" fmla="*/ 30 w 54"/>
                  <a:gd name="T3" fmla="*/ 0 h 54"/>
                  <a:gd name="T4" fmla="*/ 0 w 54"/>
                  <a:gd name="T5" fmla="*/ 36 h 54"/>
                  <a:gd name="T6" fmla="*/ 24 w 54"/>
                  <a:gd name="T7" fmla="*/ 54 h 54"/>
                  <a:gd name="T8" fmla="*/ 54 w 54"/>
                  <a:gd name="T9" fmla="*/ 24 h 54"/>
                  <a:gd name="T10" fmla="*/ 54 w 54"/>
                  <a:gd name="T11" fmla="*/ 24 h 54"/>
                  <a:gd name="T12" fmla="*/ 54 w 54"/>
                  <a:gd name="T13" fmla="*/ 24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54" y="24"/>
                    </a:moveTo>
                    <a:lnTo>
                      <a:pt x="30" y="0"/>
                    </a:lnTo>
                    <a:lnTo>
                      <a:pt x="0" y="36"/>
                    </a:lnTo>
                    <a:lnTo>
                      <a:pt x="24" y="54"/>
                    </a:lnTo>
                    <a:lnTo>
                      <a:pt x="54"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83" name="Freeform 134">
                <a:extLst>
                  <a:ext uri="{FF2B5EF4-FFF2-40B4-BE49-F238E27FC236}">
                    <a16:creationId xmlns:a16="http://schemas.microsoft.com/office/drawing/2014/main" xmlns="" id="{3C0B38F8-DF04-4253-BC8D-96CD70F85ECB}"/>
                  </a:ext>
                </a:extLst>
              </p:cNvPr>
              <p:cNvSpPr>
                <a:spLocks/>
              </p:cNvSpPr>
              <p:nvPr/>
            </p:nvSpPr>
            <p:spPr bwMode="auto">
              <a:xfrm>
                <a:off x="2082" y="2211"/>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84" name="Freeform 135">
                <a:extLst>
                  <a:ext uri="{FF2B5EF4-FFF2-40B4-BE49-F238E27FC236}">
                    <a16:creationId xmlns:a16="http://schemas.microsoft.com/office/drawing/2014/main" xmlns="" id="{4DD0BDC9-6758-4849-90CD-86E7B70EE5AD}"/>
                  </a:ext>
                </a:extLst>
              </p:cNvPr>
              <p:cNvSpPr>
                <a:spLocks/>
              </p:cNvSpPr>
              <p:nvPr/>
            </p:nvSpPr>
            <p:spPr bwMode="auto">
              <a:xfrm>
                <a:off x="2082" y="2211"/>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85" name="Freeform 136">
                <a:extLst>
                  <a:ext uri="{FF2B5EF4-FFF2-40B4-BE49-F238E27FC236}">
                    <a16:creationId xmlns:a16="http://schemas.microsoft.com/office/drawing/2014/main" xmlns="" id="{DC9B52E0-3C82-4018-9599-11AE520690A9}"/>
                  </a:ext>
                </a:extLst>
              </p:cNvPr>
              <p:cNvSpPr>
                <a:spLocks/>
              </p:cNvSpPr>
              <p:nvPr/>
            </p:nvSpPr>
            <p:spPr bwMode="auto">
              <a:xfrm>
                <a:off x="2082" y="2181"/>
                <a:ext cx="48" cy="54"/>
              </a:xfrm>
              <a:custGeom>
                <a:avLst/>
                <a:gdLst>
                  <a:gd name="T0" fmla="*/ 48 w 48"/>
                  <a:gd name="T1" fmla="*/ 24 h 54"/>
                  <a:gd name="T2" fmla="*/ 24 w 48"/>
                  <a:gd name="T3" fmla="*/ 0 h 54"/>
                  <a:gd name="T4" fmla="*/ 0 w 48"/>
                  <a:gd name="T5" fmla="*/ 30 h 54"/>
                  <a:gd name="T6" fmla="*/ 18 w 48"/>
                  <a:gd name="T7" fmla="*/ 54 h 54"/>
                  <a:gd name="T8" fmla="*/ 48 w 48"/>
                  <a:gd name="T9" fmla="*/ 24 h 54"/>
                  <a:gd name="T10" fmla="*/ 48 w 48"/>
                  <a:gd name="T11" fmla="*/ 24 h 54"/>
                  <a:gd name="T12" fmla="*/ 0 60000 65536"/>
                  <a:gd name="T13" fmla="*/ 0 60000 65536"/>
                  <a:gd name="T14" fmla="*/ 0 60000 65536"/>
                  <a:gd name="T15" fmla="*/ 0 60000 65536"/>
                  <a:gd name="T16" fmla="*/ 0 60000 65536"/>
                  <a:gd name="T17" fmla="*/ 0 60000 65536"/>
                  <a:gd name="T18" fmla="*/ 0 w 48"/>
                  <a:gd name="T19" fmla="*/ 0 h 54"/>
                  <a:gd name="T20" fmla="*/ 48 w 4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8" h="54">
                    <a:moveTo>
                      <a:pt x="48" y="24"/>
                    </a:moveTo>
                    <a:lnTo>
                      <a:pt x="24" y="0"/>
                    </a:lnTo>
                    <a:lnTo>
                      <a:pt x="0" y="30"/>
                    </a:lnTo>
                    <a:lnTo>
                      <a:pt x="18" y="54"/>
                    </a:lnTo>
                    <a:lnTo>
                      <a:pt x="4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86" name="Freeform 137">
                <a:extLst>
                  <a:ext uri="{FF2B5EF4-FFF2-40B4-BE49-F238E27FC236}">
                    <a16:creationId xmlns:a16="http://schemas.microsoft.com/office/drawing/2014/main" xmlns="" id="{91782D6C-8117-4264-94F3-E2A340FCE711}"/>
                  </a:ext>
                </a:extLst>
              </p:cNvPr>
              <p:cNvSpPr>
                <a:spLocks/>
              </p:cNvSpPr>
              <p:nvPr/>
            </p:nvSpPr>
            <p:spPr bwMode="auto">
              <a:xfrm>
                <a:off x="2082" y="2181"/>
                <a:ext cx="48" cy="54"/>
              </a:xfrm>
              <a:custGeom>
                <a:avLst/>
                <a:gdLst>
                  <a:gd name="T0" fmla="*/ 48 w 48"/>
                  <a:gd name="T1" fmla="*/ 24 h 54"/>
                  <a:gd name="T2" fmla="*/ 24 w 48"/>
                  <a:gd name="T3" fmla="*/ 0 h 54"/>
                  <a:gd name="T4" fmla="*/ 0 w 48"/>
                  <a:gd name="T5" fmla="*/ 30 h 54"/>
                  <a:gd name="T6" fmla="*/ 18 w 48"/>
                  <a:gd name="T7" fmla="*/ 54 h 54"/>
                  <a:gd name="T8" fmla="*/ 48 w 48"/>
                  <a:gd name="T9" fmla="*/ 24 h 54"/>
                  <a:gd name="T10" fmla="*/ 48 w 48"/>
                  <a:gd name="T11" fmla="*/ 24 h 54"/>
                  <a:gd name="T12" fmla="*/ 48 w 48"/>
                  <a:gd name="T13" fmla="*/ 24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48" y="24"/>
                    </a:moveTo>
                    <a:lnTo>
                      <a:pt x="24" y="0"/>
                    </a:lnTo>
                    <a:lnTo>
                      <a:pt x="0" y="30"/>
                    </a:lnTo>
                    <a:lnTo>
                      <a:pt x="18" y="54"/>
                    </a:lnTo>
                    <a:lnTo>
                      <a:pt x="4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87" name="Freeform 138">
                <a:extLst>
                  <a:ext uri="{FF2B5EF4-FFF2-40B4-BE49-F238E27FC236}">
                    <a16:creationId xmlns:a16="http://schemas.microsoft.com/office/drawing/2014/main" xmlns="" id="{D12987D1-E98C-43EB-9A32-60FCE6B4F694}"/>
                  </a:ext>
                </a:extLst>
              </p:cNvPr>
              <p:cNvSpPr>
                <a:spLocks/>
              </p:cNvSpPr>
              <p:nvPr/>
            </p:nvSpPr>
            <p:spPr bwMode="auto">
              <a:xfrm>
                <a:off x="2106" y="2181"/>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88" name="Freeform 139">
                <a:extLst>
                  <a:ext uri="{FF2B5EF4-FFF2-40B4-BE49-F238E27FC236}">
                    <a16:creationId xmlns:a16="http://schemas.microsoft.com/office/drawing/2014/main" xmlns="" id="{1EF3842E-A702-467D-B6D3-3AC46D50708D}"/>
                  </a:ext>
                </a:extLst>
              </p:cNvPr>
              <p:cNvSpPr>
                <a:spLocks/>
              </p:cNvSpPr>
              <p:nvPr/>
            </p:nvSpPr>
            <p:spPr bwMode="auto">
              <a:xfrm>
                <a:off x="2106" y="2181"/>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89" name="Freeform 140">
                <a:extLst>
                  <a:ext uri="{FF2B5EF4-FFF2-40B4-BE49-F238E27FC236}">
                    <a16:creationId xmlns:a16="http://schemas.microsoft.com/office/drawing/2014/main" xmlns="" id="{F7CC3088-77AC-478F-8085-E6F13B363224}"/>
                  </a:ext>
                </a:extLst>
              </p:cNvPr>
              <p:cNvSpPr>
                <a:spLocks/>
              </p:cNvSpPr>
              <p:nvPr/>
            </p:nvSpPr>
            <p:spPr bwMode="auto">
              <a:xfrm>
                <a:off x="2106" y="2151"/>
                <a:ext cx="48" cy="54"/>
              </a:xfrm>
              <a:custGeom>
                <a:avLst/>
                <a:gdLst>
                  <a:gd name="T0" fmla="*/ 48 w 48"/>
                  <a:gd name="T1" fmla="*/ 24 h 54"/>
                  <a:gd name="T2" fmla="*/ 30 w 48"/>
                  <a:gd name="T3" fmla="*/ 0 h 54"/>
                  <a:gd name="T4" fmla="*/ 0 w 48"/>
                  <a:gd name="T5" fmla="*/ 30 h 54"/>
                  <a:gd name="T6" fmla="*/ 24 w 48"/>
                  <a:gd name="T7" fmla="*/ 54 h 54"/>
                  <a:gd name="T8" fmla="*/ 48 w 48"/>
                  <a:gd name="T9" fmla="*/ 24 h 54"/>
                  <a:gd name="T10" fmla="*/ 48 w 48"/>
                  <a:gd name="T11" fmla="*/ 24 h 54"/>
                  <a:gd name="T12" fmla="*/ 0 60000 65536"/>
                  <a:gd name="T13" fmla="*/ 0 60000 65536"/>
                  <a:gd name="T14" fmla="*/ 0 60000 65536"/>
                  <a:gd name="T15" fmla="*/ 0 60000 65536"/>
                  <a:gd name="T16" fmla="*/ 0 60000 65536"/>
                  <a:gd name="T17" fmla="*/ 0 60000 65536"/>
                  <a:gd name="T18" fmla="*/ 0 w 48"/>
                  <a:gd name="T19" fmla="*/ 0 h 54"/>
                  <a:gd name="T20" fmla="*/ 48 w 4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8" h="54">
                    <a:moveTo>
                      <a:pt x="48" y="24"/>
                    </a:moveTo>
                    <a:lnTo>
                      <a:pt x="30" y="0"/>
                    </a:lnTo>
                    <a:lnTo>
                      <a:pt x="0" y="30"/>
                    </a:lnTo>
                    <a:lnTo>
                      <a:pt x="24" y="54"/>
                    </a:lnTo>
                    <a:lnTo>
                      <a:pt x="4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90" name="Freeform 141">
                <a:extLst>
                  <a:ext uri="{FF2B5EF4-FFF2-40B4-BE49-F238E27FC236}">
                    <a16:creationId xmlns:a16="http://schemas.microsoft.com/office/drawing/2014/main" xmlns="" id="{01BA4D8A-50ED-4FAD-833A-D04A711A3368}"/>
                  </a:ext>
                </a:extLst>
              </p:cNvPr>
              <p:cNvSpPr>
                <a:spLocks/>
              </p:cNvSpPr>
              <p:nvPr/>
            </p:nvSpPr>
            <p:spPr bwMode="auto">
              <a:xfrm>
                <a:off x="2106" y="2151"/>
                <a:ext cx="48" cy="54"/>
              </a:xfrm>
              <a:custGeom>
                <a:avLst/>
                <a:gdLst>
                  <a:gd name="T0" fmla="*/ 48 w 48"/>
                  <a:gd name="T1" fmla="*/ 24 h 54"/>
                  <a:gd name="T2" fmla="*/ 30 w 48"/>
                  <a:gd name="T3" fmla="*/ 0 h 54"/>
                  <a:gd name="T4" fmla="*/ 0 w 48"/>
                  <a:gd name="T5" fmla="*/ 30 h 54"/>
                  <a:gd name="T6" fmla="*/ 24 w 48"/>
                  <a:gd name="T7" fmla="*/ 54 h 54"/>
                  <a:gd name="T8" fmla="*/ 48 w 48"/>
                  <a:gd name="T9" fmla="*/ 24 h 54"/>
                  <a:gd name="T10" fmla="*/ 48 w 48"/>
                  <a:gd name="T11" fmla="*/ 24 h 54"/>
                  <a:gd name="T12" fmla="*/ 48 w 48"/>
                  <a:gd name="T13" fmla="*/ 24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48" y="24"/>
                    </a:moveTo>
                    <a:lnTo>
                      <a:pt x="30" y="0"/>
                    </a:lnTo>
                    <a:lnTo>
                      <a:pt x="0" y="30"/>
                    </a:lnTo>
                    <a:lnTo>
                      <a:pt x="24" y="54"/>
                    </a:lnTo>
                    <a:lnTo>
                      <a:pt x="4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91" name="Freeform 142">
                <a:extLst>
                  <a:ext uri="{FF2B5EF4-FFF2-40B4-BE49-F238E27FC236}">
                    <a16:creationId xmlns:a16="http://schemas.microsoft.com/office/drawing/2014/main" xmlns="" id="{13A7FDCF-4EE1-43C5-BE90-DBC4A5AA1697}"/>
                  </a:ext>
                </a:extLst>
              </p:cNvPr>
              <p:cNvSpPr>
                <a:spLocks/>
              </p:cNvSpPr>
              <p:nvPr/>
            </p:nvSpPr>
            <p:spPr bwMode="auto">
              <a:xfrm>
                <a:off x="2136" y="2151"/>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92" name="Freeform 143">
                <a:extLst>
                  <a:ext uri="{FF2B5EF4-FFF2-40B4-BE49-F238E27FC236}">
                    <a16:creationId xmlns:a16="http://schemas.microsoft.com/office/drawing/2014/main" xmlns="" id="{7DEA1B78-6D57-4035-9131-EFD2B4D412B1}"/>
                  </a:ext>
                </a:extLst>
              </p:cNvPr>
              <p:cNvSpPr>
                <a:spLocks/>
              </p:cNvSpPr>
              <p:nvPr/>
            </p:nvSpPr>
            <p:spPr bwMode="auto">
              <a:xfrm>
                <a:off x="2136" y="2151"/>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93" name="Freeform 144">
                <a:extLst>
                  <a:ext uri="{FF2B5EF4-FFF2-40B4-BE49-F238E27FC236}">
                    <a16:creationId xmlns:a16="http://schemas.microsoft.com/office/drawing/2014/main" xmlns="" id="{8E2C8993-9157-4DE3-9FB8-0CD22CDF6CC7}"/>
                  </a:ext>
                </a:extLst>
              </p:cNvPr>
              <p:cNvSpPr>
                <a:spLocks/>
              </p:cNvSpPr>
              <p:nvPr/>
            </p:nvSpPr>
            <p:spPr bwMode="auto">
              <a:xfrm>
                <a:off x="2136" y="2133"/>
                <a:ext cx="48" cy="42"/>
              </a:xfrm>
              <a:custGeom>
                <a:avLst/>
                <a:gdLst>
                  <a:gd name="T0" fmla="*/ 48 w 48"/>
                  <a:gd name="T1" fmla="*/ 12 h 42"/>
                  <a:gd name="T2" fmla="*/ 24 w 48"/>
                  <a:gd name="T3" fmla="*/ 0 h 42"/>
                  <a:gd name="T4" fmla="*/ 0 w 48"/>
                  <a:gd name="T5" fmla="*/ 18 h 42"/>
                  <a:gd name="T6" fmla="*/ 18 w 48"/>
                  <a:gd name="T7" fmla="*/ 42 h 42"/>
                  <a:gd name="T8" fmla="*/ 48 w 48"/>
                  <a:gd name="T9" fmla="*/ 12 h 42"/>
                  <a:gd name="T10" fmla="*/ 48 w 48"/>
                  <a:gd name="T11" fmla="*/ 12 h 42"/>
                  <a:gd name="T12" fmla="*/ 0 60000 65536"/>
                  <a:gd name="T13" fmla="*/ 0 60000 65536"/>
                  <a:gd name="T14" fmla="*/ 0 60000 65536"/>
                  <a:gd name="T15" fmla="*/ 0 60000 65536"/>
                  <a:gd name="T16" fmla="*/ 0 60000 65536"/>
                  <a:gd name="T17" fmla="*/ 0 60000 65536"/>
                  <a:gd name="T18" fmla="*/ 0 w 48"/>
                  <a:gd name="T19" fmla="*/ 0 h 42"/>
                  <a:gd name="T20" fmla="*/ 48 w 4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8" h="42">
                    <a:moveTo>
                      <a:pt x="48" y="12"/>
                    </a:moveTo>
                    <a:lnTo>
                      <a:pt x="24" y="0"/>
                    </a:lnTo>
                    <a:lnTo>
                      <a:pt x="0" y="18"/>
                    </a:lnTo>
                    <a:lnTo>
                      <a:pt x="18" y="42"/>
                    </a:lnTo>
                    <a:lnTo>
                      <a:pt x="48" y="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94" name="Freeform 145">
                <a:extLst>
                  <a:ext uri="{FF2B5EF4-FFF2-40B4-BE49-F238E27FC236}">
                    <a16:creationId xmlns:a16="http://schemas.microsoft.com/office/drawing/2014/main" xmlns="" id="{9FBD2F32-35BF-4149-AEEB-A12FB010EFD5}"/>
                  </a:ext>
                </a:extLst>
              </p:cNvPr>
              <p:cNvSpPr>
                <a:spLocks/>
              </p:cNvSpPr>
              <p:nvPr/>
            </p:nvSpPr>
            <p:spPr bwMode="auto">
              <a:xfrm>
                <a:off x="2136" y="2133"/>
                <a:ext cx="48" cy="42"/>
              </a:xfrm>
              <a:custGeom>
                <a:avLst/>
                <a:gdLst>
                  <a:gd name="T0" fmla="*/ 48 w 48"/>
                  <a:gd name="T1" fmla="*/ 12 h 42"/>
                  <a:gd name="T2" fmla="*/ 24 w 48"/>
                  <a:gd name="T3" fmla="*/ 0 h 42"/>
                  <a:gd name="T4" fmla="*/ 0 w 48"/>
                  <a:gd name="T5" fmla="*/ 18 h 42"/>
                  <a:gd name="T6" fmla="*/ 18 w 48"/>
                  <a:gd name="T7" fmla="*/ 42 h 42"/>
                  <a:gd name="T8" fmla="*/ 48 w 48"/>
                  <a:gd name="T9" fmla="*/ 12 h 42"/>
                  <a:gd name="T10" fmla="*/ 48 w 48"/>
                  <a:gd name="T11" fmla="*/ 12 h 42"/>
                  <a:gd name="T12" fmla="*/ 48 w 48"/>
                  <a:gd name="T13" fmla="*/ 12 h 42"/>
                  <a:gd name="T14" fmla="*/ 0 60000 65536"/>
                  <a:gd name="T15" fmla="*/ 0 60000 65536"/>
                  <a:gd name="T16" fmla="*/ 0 60000 65536"/>
                  <a:gd name="T17" fmla="*/ 0 60000 65536"/>
                  <a:gd name="T18" fmla="*/ 0 60000 65536"/>
                  <a:gd name="T19" fmla="*/ 0 60000 65536"/>
                  <a:gd name="T20" fmla="*/ 0 60000 65536"/>
                  <a:gd name="T21" fmla="*/ 0 w 48"/>
                  <a:gd name="T22" fmla="*/ 0 h 42"/>
                  <a:gd name="T23" fmla="*/ 48 w 4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2">
                    <a:moveTo>
                      <a:pt x="48" y="12"/>
                    </a:moveTo>
                    <a:lnTo>
                      <a:pt x="24" y="0"/>
                    </a:lnTo>
                    <a:lnTo>
                      <a:pt x="0" y="18"/>
                    </a:lnTo>
                    <a:lnTo>
                      <a:pt x="18" y="42"/>
                    </a:lnTo>
                    <a:lnTo>
                      <a:pt x="48" y="12"/>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95" name="Freeform 146">
                <a:extLst>
                  <a:ext uri="{FF2B5EF4-FFF2-40B4-BE49-F238E27FC236}">
                    <a16:creationId xmlns:a16="http://schemas.microsoft.com/office/drawing/2014/main" xmlns="" id="{418685BD-7CF8-4A29-B2BE-8CB1C9B8C1C1}"/>
                  </a:ext>
                </a:extLst>
              </p:cNvPr>
              <p:cNvSpPr>
                <a:spLocks/>
              </p:cNvSpPr>
              <p:nvPr/>
            </p:nvSpPr>
            <p:spPr bwMode="auto">
              <a:xfrm>
                <a:off x="2160" y="2133"/>
                <a:ext cx="12" cy="1"/>
              </a:xfrm>
              <a:custGeom>
                <a:avLst/>
                <a:gdLst>
                  <a:gd name="T0" fmla="*/ 0 w 12"/>
                  <a:gd name="T1" fmla="*/ 0 h 1"/>
                  <a:gd name="T2" fmla="*/ 12 w 12"/>
                  <a:gd name="T3" fmla="*/ 0 h 1"/>
                  <a:gd name="T4" fmla="*/ 0 w 12"/>
                  <a:gd name="T5" fmla="*/ 0 h 1"/>
                  <a:gd name="T6" fmla="*/ 0 w 12"/>
                  <a:gd name="T7" fmla="*/ 0 h 1"/>
                  <a:gd name="T8" fmla="*/ 0 60000 65536"/>
                  <a:gd name="T9" fmla="*/ 0 60000 65536"/>
                  <a:gd name="T10" fmla="*/ 0 60000 65536"/>
                  <a:gd name="T11" fmla="*/ 0 60000 65536"/>
                  <a:gd name="T12" fmla="*/ 0 w 12"/>
                  <a:gd name="T13" fmla="*/ 0 h 1"/>
                  <a:gd name="T14" fmla="*/ 12 w 12"/>
                  <a:gd name="T15" fmla="*/ 1 h 1"/>
                </a:gdLst>
                <a:ahLst/>
                <a:cxnLst>
                  <a:cxn ang="T8">
                    <a:pos x="T0" y="T1"/>
                  </a:cxn>
                  <a:cxn ang="T9">
                    <a:pos x="T2" y="T3"/>
                  </a:cxn>
                  <a:cxn ang="T10">
                    <a:pos x="T4" y="T5"/>
                  </a:cxn>
                  <a:cxn ang="T11">
                    <a:pos x="T6" y="T7"/>
                  </a:cxn>
                </a:cxnLst>
                <a:rect l="T12" t="T13" r="T14" b="T15"/>
                <a:pathLst>
                  <a:path w="12" h="1">
                    <a:moveTo>
                      <a:pt x="0" y="0"/>
                    </a:moveTo>
                    <a:lnTo>
                      <a:pt x="12"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96" name="Freeform 147">
                <a:extLst>
                  <a:ext uri="{FF2B5EF4-FFF2-40B4-BE49-F238E27FC236}">
                    <a16:creationId xmlns:a16="http://schemas.microsoft.com/office/drawing/2014/main" xmlns="" id="{F33B536A-2A26-42D7-A190-CBE8858567B7}"/>
                  </a:ext>
                </a:extLst>
              </p:cNvPr>
              <p:cNvSpPr>
                <a:spLocks/>
              </p:cNvSpPr>
              <p:nvPr/>
            </p:nvSpPr>
            <p:spPr bwMode="auto">
              <a:xfrm>
                <a:off x="2160" y="2133"/>
                <a:ext cx="12" cy="1"/>
              </a:xfrm>
              <a:custGeom>
                <a:avLst/>
                <a:gdLst>
                  <a:gd name="T0" fmla="*/ 0 w 12"/>
                  <a:gd name="T1" fmla="*/ 0 h 1"/>
                  <a:gd name="T2" fmla="*/ 12 w 12"/>
                  <a:gd name="T3" fmla="*/ 0 h 1"/>
                  <a:gd name="T4" fmla="*/ 0 w 12"/>
                  <a:gd name="T5" fmla="*/ 0 h 1"/>
                  <a:gd name="T6" fmla="*/ 0 w 12"/>
                  <a:gd name="T7" fmla="*/ 0 h 1"/>
                  <a:gd name="T8" fmla="*/ 0 w 12"/>
                  <a:gd name="T9" fmla="*/ 0 h 1"/>
                  <a:gd name="T10" fmla="*/ 0 60000 65536"/>
                  <a:gd name="T11" fmla="*/ 0 60000 65536"/>
                  <a:gd name="T12" fmla="*/ 0 60000 65536"/>
                  <a:gd name="T13" fmla="*/ 0 60000 65536"/>
                  <a:gd name="T14" fmla="*/ 0 60000 65536"/>
                  <a:gd name="T15" fmla="*/ 0 w 12"/>
                  <a:gd name="T16" fmla="*/ 0 h 1"/>
                  <a:gd name="T17" fmla="*/ 12 w 12"/>
                  <a:gd name="T18" fmla="*/ 1 h 1"/>
                </a:gdLst>
                <a:ahLst/>
                <a:cxnLst>
                  <a:cxn ang="T10">
                    <a:pos x="T0" y="T1"/>
                  </a:cxn>
                  <a:cxn ang="T11">
                    <a:pos x="T2" y="T3"/>
                  </a:cxn>
                  <a:cxn ang="T12">
                    <a:pos x="T4" y="T5"/>
                  </a:cxn>
                  <a:cxn ang="T13">
                    <a:pos x="T6" y="T7"/>
                  </a:cxn>
                  <a:cxn ang="T14">
                    <a:pos x="T8" y="T9"/>
                  </a:cxn>
                </a:cxnLst>
                <a:rect l="T15" t="T16" r="T17" b="T18"/>
                <a:pathLst>
                  <a:path w="12" h="1">
                    <a:moveTo>
                      <a:pt x="0" y="0"/>
                    </a:moveTo>
                    <a:lnTo>
                      <a:pt x="12" y="0"/>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97" name="Freeform 148">
                <a:extLst>
                  <a:ext uri="{FF2B5EF4-FFF2-40B4-BE49-F238E27FC236}">
                    <a16:creationId xmlns:a16="http://schemas.microsoft.com/office/drawing/2014/main" xmlns="" id="{08315F87-ADD5-4BEE-8784-4A2C3861004A}"/>
                  </a:ext>
                </a:extLst>
              </p:cNvPr>
              <p:cNvSpPr>
                <a:spLocks/>
              </p:cNvSpPr>
              <p:nvPr/>
            </p:nvSpPr>
            <p:spPr bwMode="auto">
              <a:xfrm>
                <a:off x="2160" y="2109"/>
                <a:ext cx="48" cy="36"/>
              </a:xfrm>
              <a:custGeom>
                <a:avLst/>
                <a:gdLst>
                  <a:gd name="T0" fmla="*/ 48 w 48"/>
                  <a:gd name="T1" fmla="*/ 18 h 36"/>
                  <a:gd name="T2" fmla="*/ 24 w 48"/>
                  <a:gd name="T3" fmla="*/ 0 h 36"/>
                  <a:gd name="T4" fmla="*/ 0 w 48"/>
                  <a:gd name="T5" fmla="*/ 24 h 36"/>
                  <a:gd name="T6" fmla="*/ 24 w 48"/>
                  <a:gd name="T7" fmla="*/ 36 h 36"/>
                  <a:gd name="T8" fmla="*/ 48 w 48"/>
                  <a:gd name="T9" fmla="*/ 18 h 36"/>
                  <a:gd name="T10" fmla="*/ 48 w 48"/>
                  <a:gd name="T11" fmla="*/ 18 h 36"/>
                  <a:gd name="T12" fmla="*/ 0 60000 65536"/>
                  <a:gd name="T13" fmla="*/ 0 60000 65536"/>
                  <a:gd name="T14" fmla="*/ 0 60000 65536"/>
                  <a:gd name="T15" fmla="*/ 0 60000 65536"/>
                  <a:gd name="T16" fmla="*/ 0 60000 65536"/>
                  <a:gd name="T17" fmla="*/ 0 60000 65536"/>
                  <a:gd name="T18" fmla="*/ 0 w 48"/>
                  <a:gd name="T19" fmla="*/ 0 h 36"/>
                  <a:gd name="T20" fmla="*/ 48 w 4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8" h="36">
                    <a:moveTo>
                      <a:pt x="48" y="18"/>
                    </a:moveTo>
                    <a:lnTo>
                      <a:pt x="24" y="0"/>
                    </a:lnTo>
                    <a:lnTo>
                      <a:pt x="0" y="24"/>
                    </a:lnTo>
                    <a:lnTo>
                      <a:pt x="24" y="36"/>
                    </a:lnTo>
                    <a:lnTo>
                      <a:pt x="48"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198" name="Freeform 149">
                <a:extLst>
                  <a:ext uri="{FF2B5EF4-FFF2-40B4-BE49-F238E27FC236}">
                    <a16:creationId xmlns:a16="http://schemas.microsoft.com/office/drawing/2014/main" xmlns="" id="{B7A19E89-7D4A-4364-88A6-401AAAFDC0FD}"/>
                  </a:ext>
                </a:extLst>
              </p:cNvPr>
              <p:cNvSpPr>
                <a:spLocks/>
              </p:cNvSpPr>
              <p:nvPr/>
            </p:nvSpPr>
            <p:spPr bwMode="auto">
              <a:xfrm>
                <a:off x="2160" y="2109"/>
                <a:ext cx="48" cy="36"/>
              </a:xfrm>
              <a:custGeom>
                <a:avLst/>
                <a:gdLst>
                  <a:gd name="T0" fmla="*/ 48 w 48"/>
                  <a:gd name="T1" fmla="*/ 18 h 36"/>
                  <a:gd name="T2" fmla="*/ 24 w 48"/>
                  <a:gd name="T3" fmla="*/ 0 h 36"/>
                  <a:gd name="T4" fmla="*/ 0 w 48"/>
                  <a:gd name="T5" fmla="*/ 24 h 36"/>
                  <a:gd name="T6" fmla="*/ 24 w 48"/>
                  <a:gd name="T7" fmla="*/ 36 h 36"/>
                  <a:gd name="T8" fmla="*/ 48 w 48"/>
                  <a:gd name="T9" fmla="*/ 18 h 36"/>
                  <a:gd name="T10" fmla="*/ 48 w 48"/>
                  <a:gd name="T11" fmla="*/ 18 h 36"/>
                  <a:gd name="T12" fmla="*/ 48 w 48"/>
                  <a:gd name="T13" fmla="*/ 18 h 36"/>
                  <a:gd name="T14" fmla="*/ 0 60000 65536"/>
                  <a:gd name="T15" fmla="*/ 0 60000 65536"/>
                  <a:gd name="T16" fmla="*/ 0 60000 65536"/>
                  <a:gd name="T17" fmla="*/ 0 60000 65536"/>
                  <a:gd name="T18" fmla="*/ 0 60000 65536"/>
                  <a:gd name="T19" fmla="*/ 0 60000 65536"/>
                  <a:gd name="T20" fmla="*/ 0 60000 65536"/>
                  <a:gd name="T21" fmla="*/ 0 w 48"/>
                  <a:gd name="T22" fmla="*/ 0 h 36"/>
                  <a:gd name="T23" fmla="*/ 48 w 4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6">
                    <a:moveTo>
                      <a:pt x="48" y="18"/>
                    </a:moveTo>
                    <a:lnTo>
                      <a:pt x="24" y="0"/>
                    </a:lnTo>
                    <a:lnTo>
                      <a:pt x="0" y="24"/>
                    </a:lnTo>
                    <a:lnTo>
                      <a:pt x="24" y="36"/>
                    </a:lnTo>
                    <a:lnTo>
                      <a:pt x="48"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199" name="Freeform 150">
                <a:extLst>
                  <a:ext uri="{FF2B5EF4-FFF2-40B4-BE49-F238E27FC236}">
                    <a16:creationId xmlns:a16="http://schemas.microsoft.com/office/drawing/2014/main" xmlns="" id="{8155C9D1-10CE-4C94-8D6A-C17327F41EAC}"/>
                  </a:ext>
                </a:extLst>
              </p:cNvPr>
              <p:cNvSpPr>
                <a:spLocks/>
              </p:cNvSpPr>
              <p:nvPr/>
            </p:nvSpPr>
            <p:spPr bwMode="auto">
              <a:xfrm>
                <a:off x="2184" y="2103"/>
                <a:ext cx="18" cy="12"/>
              </a:xfrm>
              <a:custGeom>
                <a:avLst/>
                <a:gdLst>
                  <a:gd name="T0" fmla="*/ 6 w 18"/>
                  <a:gd name="T1" fmla="*/ 0 h 12"/>
                  <a:gd name="T2" fmla="*/ 0 w 18"/>
                  <a:gd name="T3" fmla="*/ 6 h 12"/>
                  <a:gd name="T4" fmla="*/ 18 w 18"/>
                  <a:gd name="T5" fmla="*/ 12 h 12"/>
                  <a:gd name="T6" fmla="*/ 6 w 18"/>
                  <a:gd name="T7" fmla="*/ 0 h 12"/>
                  <a:gd name="T8" fmla="*/ 6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6" y="0"/>
                    </a:moveTo>
                    <a:lnTo>
                      <a:pt x="0" y="6"/>
                    </a:lnTo>
                    <a:lnTo>
                      <a:pt x="18" y="12"/>
                    </a:lnTo>
                    <a:lnTo>
                      <a:pt x="6"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00" name="Freeform 151">
                <a:extLst>
                  <a:ext uri="{FF2B5EF4-FFF2-40B4-BE49-F238E27FC236}">
                    <a16:creationId xmlns:a16="http://schemas.microsoft.com/office/drawing/2014/main" xmlns="" id="{0C17959E-2A1B-4507-828D-4396086835C6}"/>
                  </a:ext>
                </a:extLst>
              </p:cNvPr>
              <p:cNvSpPr>
                <a:spLocks/>
              </p:cNvSpPr>
              <p:nvPr/>
            </p:nvSpPr>
            <p:spPr bwMode="auto">
              <a:xfrm>
                <a:off x="2184" y="2103"/>
                <a:ext cx="18" cy="12"/>
              </a:xfrm>
              <a:custGeom>
                <a:avLst/>
                <a:gdLst>
                  <a:gd name="T0" fmla="*/ 6 w 18"/>
                  <a:gd name="T1" fmla="*/ 0 h 12"/>
                  <a:gd name="T2" fmla="*/ 0 w 18"/>
                  <a:gd name="T3" fmla="*/ 6 h 12"/>
                  <a:gd name="T4" fmla="*/ 18 w 18"/>
                  <a:gd name="T5" fmla="*/ 12 h 12"/>
                  <a:gd name="T6" fmla="*/ 6 w 18"/>
                  <a:gd name="T7" fmla="*/ 0 h 12"/>
                  <a:gd name="T8" fmla="*/ 6 w 18"/>
                  <a:gd name="T9" fmla="*/ 0 h 12"/>
                  <a:gd name="T10" fmla="*/ 6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6" y="0"/>
                    </a:moveTo>
                    <a:lnTo>
                      <a:pt x="0" y="6"/>
                    </a:lnTo>
                    <a:lnTo>
                      <a:pt x="18" y="12"/>
                    </a:lnTo>
                    <a:lnTo>
                      <a:pt x="6"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01" name="Freeform 152">
                <a:extLst>
                  <a:ext uri="{FF2B5EF4-FFF2-40B4-BE49-F238E27FC236}">
                    <a16:creationId xmlns:a16="http://schemas.microsoft.com/office/drawing/2014/main" xmlns="" id="{E0D06B22-7B5D-41D0-A8B3-1081286DC94F}"/>
                  </a:ext>
                </a:extLst>
              </p:cNvPr>
              <p:cNvSpPr>
                <a:spLocks/>
              </p:cNvSpPr>
              <p:nvPr/>
            </p:nvSpPr>
            <p:spPr bwMode="auto">
              <a:xfrm>
                <a:off x="2190" y="2079"/>
                <a:ext cx="48" cy="48"/>
              </a:xfrm>
              <a:custGeom>
                <a:avLst/>
                <a:gdLst>
                  <a:gd name="T0" fmla="*/ 48 w 48"/>
                  <a:gd name="T1" fmla="*/ 18 h 48"/>
                  <a:gd name="T2" fmla="*/ 24 w 48"/>
                  <a:gd name="T3" fmla="*/ 0 h 48"/>
                  <a:gd name="T4" fmla="*/ 0 w 48"/>
                  <a:gd name="T5" fmla="*/ 24 h 48"/>
                  <a:gd name="T6" fmla="*/ 18 w 48"/>
                  <a:gd name="T7" fmla="*/ 48 h 48"/>
                  <a:gd name="T8" fmla="*/ 48 w 48"/>
                  <a:gd name="T9" fmla="*/ 18 h 48"/>
                  <a:gd name="T10" fmla="*/ 48 w 48"/>
                  <a:gd name="T11" fmla="*/ 18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48" y="18"/>
                    </a:moveTo>
                    <a:lnTo>
                      <a:pt x="24" y="0"/>
                    </a:lnTo>
                    <a:lnTo>
                      <a:pt x="0" y="24"/>
                    </a:lnTo>
                    <a:lnTo>
                      <a:pt x="18" y="48"/>
                    </a:lnTo>
                    <a:lnTo>
                      <a:pt x="48"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02" name="Freeform 153">
                <a:extLst>
                  <a:ext uri="{FF2B5EF4-FFF2-40B4-BE49-F238E27FC236}">
                    <a16:creationId xmlns:a16="http://schemas.microsoft.com/office/drawing/2014/main" xmlns="" id="{F28408F6-4668-48D7-B0B8-F4BBE5C83E04}"/>
                  </a:ext>
                </a:extLst>
              </p:cNvPr>
              <p:cNvSpPr>
                <a:spLocks/>
              </p:cNvSpPr>
              <p:nvPr/>
            </p:nvSpPr>
            <p:spPr bwMode="auto">
              <a:xfrm>
                <a:off x="2190" y="2079"/>
                <a:ext cx="48" cy="48"/>
              </a:xfrm>
              <a:custGeom>
                <a:avLst/>
                <a:gdLst>
                  <a:gd name="T0" fmla="*/ 48 w 48"/>
                  <a:gd name="T1" fmla="*/ 18 h 48"/>
                  <a:gd name="T2" fmla="*/ 24 w 48"/>
                  <a:gd name="T3" fmla="*/ 0 h 48"/>
                  <a:gd name="T4" fmla="*/ 0 w 48"/>
                  <a:gd name="T5" fmla="*/ 24 h 48"/>
                  <a:gd name="T6" fmla="*/ 18 w 48"/>
                  <a:gd name="T7" fmla="*/ 48 h 48"/>
                  <a:gd name="T8" fmla="*/ 48 w 48"/>
                  <a:gd name="T9" fmla="*/ 18 h 48"/>
                  <a:gd name="T10" fmla="*/ 48 w 48"/>
                  <a:gd name="T11" fmla="*/ 18 h 48"/>
                  <a:gd name="T12" fmla="*/ 48 w 48"/>
                  <a:gd name="T13" fmla="*/ 18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18"/>
                    </a:moveTo>
                    <a:lnTo>
                      <a:pt x="24" y="0"/>
                    </a:lnTo>
                    <a:lnTo>
                      <a:pt x="0" y="24"/>
                    </a:lnTo>
                    <a:lnTo>
                      <a:pt x="18" y="48"/>
                    </a:lnTo>
                    <a:lnTo>
                      <a:pt x="48"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03" name="Freeform 154">
                <a:extLst>
                  <a:ext uri="{FF2B5EF4-FFF2-40B4-BE49-F238E27FC236}">
                    <a16:creationId xmlns:a16="http://schemas.microsoft.com/office/drawing/2014/main" xmlns="" id="{8AB7C16F-C808-465B-8154-07CDF76CA9A7}"/>
                  </a:ext>
                </a:extLst>
              </p:cNvPr>
              <p:cNvSpPr>
                <a:spLocks/>
              </p:cNvSpPr>
              <p:nvPr/>
            </p:nvSpPr>
            <p:spPr bwMode="auto">
              <a:xfrm>
                <a:off x="2214" y="2079"/>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04" name="Freeform 155">
                <a:extLst>
                  <a:ext uri="{FF2B5EF4-FFF2-40B4-BE49-F238E27FC236}">
                    <a16:creationId xmlns:a16="http://schemas.microsoft.com/office/drawing/2014/main" xmlns="" id="{37C05CCC-FEE9-4E1E-AF18-C06BB9B97C1B}"/>
                  </a:ext>
                </a:extLst>
              </p:cNvPr>
              <p:cNvSpPr>
                <a:spLocks/>
              </p:cNvSpPr>
              <p:nvPr/>
            </p:nvSpPr>
            <p:spPr bwMode="auto">
              <a:xfrm>
                <a:off x="2214" y="2079"/>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05" name="Freeform 156">
                <a:extLst>
                  <a:ext uri="{FF2B5EF4-FFF2-40B4-BE49-F238E27FC236}">
                    <a16:creationId xmlns:a16="http://schemas.microsoft.com/office/drawing/2014/main" xmlns="" id="{80639162-9B0D-498F-985A-61AD125F2D79}"/>
                  </a:ext>
                </a:extLst>
              </p:cNvPr>
              <p:cNvSpPr>
                <a:spLocks/>
              </p:cNvSpPr>
              <p:nvPr/>
            </p:nvSpPr>
            <p:spPr bwMode="auto">
              <a:xfrm>
                <a:off x="2214" y="2049"/>
                <a:ext cx="42" cy="48"/>
              </a:xfrm>
              <a:custGeom>
                <a:avLst/>
                <a:gdLst>
                  <a:gd name="T0" fmla="*/ 42 w 42"/>
                  <a:gd name="T1" fmla="*/ 24 h 48"/>
                  <a:gd name="T2" fmla="*/ 24 w 42"/>
                  <a:gd name="T3" fmla="*/ 0 h 48"/>
                  <a:gd name="T4" fmla="*/ 0 w 42"/>
                  <a:gd name="T5" fmla="*/ 30 h 48"/>
                  <a:gd name="T6" fmla="*/ 24 w 42"/>
                  <a:gd name="T7" fmla="*/ 48 h 48"/>
                  <a:gd name="T8" fmla="*/ 42 w 42"/>
                  <a:gd name="T9" fmla="*/ 24 h 48"/>
                  <a:gd name="T10" fmla="*/ 42 w 42"/>
                  <a:gd name="T11" fmla="*/ 24 h 48"/>
                  <a:gd name="T12" fmla="*/ 0 60000 65536"/>
                  <a:gd name="T13" fmla="*/ 0 60000 65536"/>
                  <a:gd name="T14" fmla="*/ 0 60000 65536"/>
                  <a:gd name="T15" fmla="*/ 0 60000 65536"/>
                  <a:gd name="T16" fmla="*/ 0 60000 65536"/>
                  <a:gd name="T17" fmla="*/ 0 60000 65536"/>
                  <a:gd name="T18" fmla="*/ 0 w 42"/>
                  <a:gd name="T19" fmla="*/ 0 h 48"/>
                  <a:gd name="T20" fmla="*/ 42 w 4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2" h="48">
                    <a:moveTo>
                      <a:pt x="42" y="24"/>
                    </a:moveTo>
                    <a:lnTo>
                      <a:pt x="24" y="0"/>
                    </a:lnTo>
                    <a:lnTo>
                      <a:pt x="0" y="30"/>
                    </a:lnTo>
                    <a:lnTo>
                      <a:pt x="24" y="48"/>
                    </a:lnTo>
                    <a:lnTo>
                      <a:pt x="42"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06" name="Freeform 157">
                <a:extLst>
                  <a:ext uri="{FF2B5EF4-FFF2-40B4-BE49-F238E27FC236}">
                    <a16:creationId xmlns:a16="http://schemas.microsoft.com/office/drawing/2014/main" xmlns="" id="{16FD9F11-FA37-4F7D-BB46-8EAED80203E8}"/>
                  </a:ext>
                </a:extLst>
              </p:cNvPr>
              <p:cNvSpPr>
                <a:spLocks/>
              </p:cNvSpPr>
              <p:nvPr/>
            </p:nvSpPr>
            <p:spPr bwMode="auto">
              <a:xfrm>
                <a:off x="2214" y="2049"/>
                <a:ext cx="42" cy="48"/>
              </a:xfrm>
              <a:custGeom>
                <a:avLst/>
                <a:gdLst>
                  <a:gd name="T0" fmla="*/ 42 w 42"/>
                  <a:gd name="T1" fmla="*/ 24 h 48"/>
                  <a:gd name="T2" fmla="*/ 24 w 42"/>
                  <a:gd name="T3" fmla="*/ 0 h 48"/>
                  <a:gd name="T4" fmla="*/ 0 w 42"/>
                  <a:gd name="T5" fmla="*/ 30 h 48"/>
                  <a:gd name="T6" fmla="*/ 24 w 42"/>
                  <a:gd name="T7" fmla="*/ 48 h 48"/>
                  <a:gd name="T8" fmla="*/ 42 w 42"/>
                  <a:gd name="T9" fmla="*/ 24 h 48"/>
                  <a:gd name="T10" fmla="*/ 42 w 42"/>
                  <a:gd name="T11" fmla="*/ 24 h 48"/>
                  <a:gd name="T12" fmla="*/ 42 w 42"/>
                  <a:gd name="T13" fmla="*/ 24 h 48"/>
                  <a:gd name="T14" fmla="*/ 0 60000 65536"/>
                  <a:gd name="T15" fmla="*/ 0 60000 65536"/>
                  <a:gd name="T16" fmla="*/ 0 60000 65536"/>
                  <a:gd name="T17" fmla="*/ 0 60000 65536"/>
                  <a:gd name="T18" fmla="*/ 0 60000 65536"/>
                  <a:gd name="T19" fmla="*/ 0 60000 65536"/>
                  <a:gd name="T20" fmla="*/ 0 60000 65536"/>
                  <a:gd name="T21" fmla="*/ 0 w 42"/>
                  <a:gd name="T22" fmla="*/ 0 h 48"/>
                  <a:gd name="T23" fmla="*/ 42 w 4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8">
                    <a:moveTo>
                      <a:pt x="42" y="24"/>
                    </a:moveTo>
                    <a:lnTo>
                      <a:pt x="24" y="0"/>
                    </a:lnTo>
                    <a:lnTo>
                      <a:pt x="0" y="30"/>
                    </a:lnTo>
                    <a:lnTo>
                      <a:pt x="24" y="48"/>
                    </a:lnTo>
                    <a:lnTo>
                      <a:pt x="42"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07" name="Freeform 158">
                <a:extLst>
                  <a:ext uri="{FF2B5EF4-FFF2-40B4-BE49-F238E27FC236}">
                    <a16:creationId xmlns:a16="http://schemas.microsoft.com/office/drawing/2014/main" xmlns="" id="{2541178C-D2A8-4203-B393-F08338343E2F}"/>
                  </a:ext>
                </a:extLst>
              </p:cNvPr>
              <p:cNvSpPr>
                <a:spLocks/>
              </p:cNvSpPr>
              <p:nvPr/>
            </p:nvSpPr>
            <p:spPr bwMode="auto">
              <a:xfrm>
                <a:off x="2238" y="2049"/>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08" name="Freeform 159">
                <a:extLst>
                  <a:ext uri="{FF2B5EF4-FFF2-40B4-BE49-F238E27FC236}">
                    <a16:creationId xmlns:a16="http://schemas.microsoft.com/office/drawing/2014/main" xmlns="" id="{C72D3F9B-A3C7-452F-87B0-CEDE1FFA9C2C}"/>
                  </a:ext>
                </a:extLst>
              </p:cNvPr>
              <p:cNvSpPr>
                <a:spLocks/>
              </p:cNvSpPr>
              <p:nvPr/>
            </p:nvSpPr>
            <p:spPr bwMode="auto">
              <a:xfrm>
                <a:off x="2238" y="2049"/>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09" name="Freeform 160">
                <a:extLst>
                  <a:ext uri="{FF2B5EF4-FFF2-40B4-BE49-F238E27FC236}">
                    <a16:creationId xmlns:a16="http://schemas.microsoft.com/office/drawing/2014/main" xmlns="" id="{6ADEBF3E-8AA4-4EF7-9C37-BFA8AF114FB2}"/>
                  </a:ext>
                </a:extLst>
              </p:cNvPr>
              <p:cNvSpPr>
                <a:spLocks/>
              </p:cNvSpPr>
              <p:nvPr/>
            </p:nvSpPr>
            <p:spPr bwMode="auto">
              <a:xfrm>
                <a:off x="2238" y="2025"/>
                <a:ext cx="42" cy="48"/>
              </a:xfrm>
              <a:custGeom>
                <a:avLst/>
                <a:gdLst>
                  <a:gd name="T0" fmla="*/ 42 w 42"/>
                  <a:gd name="T1" fmla="*/ 18 h 48"/>
                  <a:gd name="T2" fmla="*/ 24 w 42"/>
                  <a:gd name="T3" fmla="*/ 0 h 48"/>
                  <a:gd name="T4" fmla="*/ 0 w 42"/>
                  <a:gd name="T5" fmla="*/ 24 h 48"/>
                  <a:gd name="T6" fmla="*/ 18 w 42"/>
                  <a:gd name="T7" fmla="*/ 48 h 48"/>
                  <a:gd name="T8" fmla="*/ 42 w 42"/>
                  <a:gd name="T9" fmla="*/ 18 h 48"/>
                  <a:gd name="T10" fmla="*/ 42 w 42"/>
                  <a:gd name="T11" fmla="*/ 18 h 48"/>
                  <a:gd name="T12" fmla="*/ 0 60000 65536"/>
                  <a:gd name="T13" fmla="*/ 0 60000 65536"/>
                  <a:gd name="T14" fmla="*/ 0 60000 65536"/>
                  <a:gd name="T15" fmla="*/ 0 60000 65536"/>
                  <a:gd name="T16" fmla="*/ 0 60000 65536"/>
                  <a:gd name="T17" fmla="*/ 0 60000 65536"/>
                  <a:gd name="T18" fmla="*/ 0 w 42"/>
                  <a:gd name="T19" fmla="*/ 0 h 48"/>
                  <a:gd name="T20" fmla="*/ 42 w 4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2" h="48">
                    <a:moveTo>
                      <a:pt x="42" y="18"/>
                    </a:moveTo>
                    <a:lnTo>
                      <a:pt x="24" y="0"/>
                    </a:lnTo>
                    <a:lnTo>
                      <a:pt x="0" y="24"/>
                    </a:lnTo>
                    <a:lnTo>
                      <a:pt x="18" y="48"/>
                    </a:lnTo>
                    <a:lnTo>
                      <a:pt x="42"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10" name="Freeform 161">
                <a:extLst>
                  <a:ext uri="{FF2B5EF4-FFF2-40B4-BE49-F238E27FC236}">
                    <a16:creationId xmlns:a16="http://schemas.microsoft.com/office/drawing/2014/main" xmlns="" id="{6952E229-DA9C-48DA-B482-F78179E41C1B}"/>
                  </a:ext>
                </a:extLst>
              </p:cNvPr>
              <p:cNvSpPr>
                <a:spLocks/>
              </p:cNvSpPr>
              <p:nvPr/>
            </p:nvSpPr>
            <p:spPr bwMode="auto">
              <a:xfrm>
                <a:off x="2238" y="2025"/>
                <a:ext cx="42" cy="48"/>
              </a:xfrm>
              <a:custGeom>
                <a:avLst/>
                <a:gdLst>
                  <a:gd name="T0" fmla="*/ 42 w 42"/>
                  <a:gd name="T1" fmla="*/ 18 h 48"/>
                  <a:gd name="T2" fmla="*/ 24 w 42"/>
                  <a:gd name="T3" fmla="*/ 0 h 48"/>
                  <a:gd name="T4" fmla="*/ 0 w 42"/>
                  <a:gd name="T5" fmla="*/ 24 h 48"/>
                  <a:gd name="T6" fmla="*/ 18 w 42"/>
                  <a:gd name="T7" fmla="*/ 48 h 48"/>
                  <a:gd name="T8" fmla="*/ 42 w 42"/>
                  <a:gd name="T9" fmla="*/ 18 h 48"/>
                  <a:gd name="T10" fmla="*/ 42 w 42"/>
                  <a:gd name="T11" fmla="*/ 18 h 48"/>
                  <a:gd name="T12" fmla="*/ 42 w 42"/>
                  <a:gd name="T13" fmla="*/ 18 h 48"/>
                  <a:gd name="T14" fmla="*/ 0 60000 65536"/>
                  <a:gd name="T15" fmla="*/ 0 60000 65536"/>
                  <a:gd name="T16" fmla="*/ 0 60000 65536"/>
                  <a:gd name="T17" fmla="*/ 0 60000 65536"/>
                  <a:gd name="T18" fmla="*/ 0 60000 65536"/>
                  <a:gd name="T19" fmla="*/ 0 60000 65536"/>
                  <a:gd name="T20" fmla="*/ 0 60000 65536"/>
                  <a:gd name="T21" fmla="*/ 0 w 42"/>
                  <a:gd name="T22" fmla="*/ 0 h 48"/>
                  <a:gd name="T23" fmla="*/ 42 w 4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8">
                    <a:moveTo>
                      <a:pt x="42" y="18"/>
                    </a:moveTo>
                    <a:lnTo>
                      <a:pt x="24" y="0"/>
                    </a:lnTo>
                    <a:lnTo>
                      <a:pt x="0" y="24"/>
                    </a:lnTo>
                    <a:lnTo>
                      <a:pt x="18" y="48"/>
                    </a:lnTo>
                    <a:lnTo>
                      <a:pt x="42"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11" name="Freeform 162">
                <a:extLst>
                  <a:ext uri="{FF2B5EF4-FFF2-40B4-BE49-F238E27FC236}">
                    <a16:creationId xmlns:a16="http://schemas.microsoft.com/office/drawing/2014/main" xmlns="" id="{B1E48B72-96FD-4CDD-8E5D-954E4F12FAF0}"/>
                  </a:ext>
                </a:extLst>
              </p:cNvPr>
              <p:cNvSpPr>
                <a:spLocks/>
              </p:cNvSpPr>
              <p:nvPr/>
            </p:nvSpPr>
            <p:spPr bwMode="auto">
              <a:xfrm>
                <a:off x="2262" y="2025"/>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12" name="Freeform 163">
                <a:extLst>
                  <a:ext uri="{FF2B5EF4-FFF2-40B4-BE49-F238E27FC236}">
                    <a16:creationId xmlns:a16="http://schemas.microsoft.com/office/drawing/2014/main" xmlns="" id="{E0565984-9B1A-4DB5-A94A-904BEBA5A4AA}"/>
                  </a:ext>
                </a:extLst>
              </p:cNvPr>
              <p:cNvSpPr>
                <a:spLocks/>
              </p:cNvSpPr>
              <p:nvPr/>
            </p:nvSpPr>
            <p:spPr bwMode="auto">
              <a:xfrm>
                <a:off x="2262" y="2025"/>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13" name="Freeform 164">
                <a:extLst>
                  <a:ext uri="{FF2B5EF4-FFF2-40B4-BE49-F238E27FC236}">
                    <a16:creationId xmlns:a16="http://schemas.microsoft.com/office/drawing/2014/main" xmlns="" id="{CCAA6BD0-ACF9-483C-A983-C16AB0E25272}"/>
                  </a:ext>
                </a:extLst>
              </p:cNvPr>
              <p:cNvSpPr>
                <a:spLocks/>
              </p:cNvSpPr>
              <p:nvPr/>
            </p:nvSpPr>
            <p:spPr bwMode="auto">
              <a:xfrm>
                <a:off x="2262" y="1995"/>
                <a:ext cx="48" cy="48"/>
              </a:xfrm>
              <a:custGeom>
                <a:avLst/>
                <a:gdLst>
                  <a:gd name="T0" fmla="*/ 48 w 48"/>
                  <a:gd name="T1" fmla="*/ 24 h 48"/>
                  <a:gd name="T2" fmla="*/ 24 w 48"/>
                  <a:gd name="T3" fmla="*/ 0 h 48"/>
                  <a:gd name="T4" fmla="*/ 0 w 48"/>
                  <a:gd name="T5" fmla="*/ 30 h 48"/>
                  <a:gd name="T6" fmla="*/ 18 w 48"/>
                  <a:gd name="T7" fmla="*/ 48 h 48"/>
                  <a:gd name="T8" fmla="*/ 48 w 48"/>
                  <a:gd name="T9" fmla="*/ 24 h 48"/>
                  <a:gd name="T10" fmla="*/ 48 w 48"/>
                  <a:gd name="T11" fmla="*/ 24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48" y="24"/>
                    </a:moveTo>
                    <a:lnTo>
                      <a:pt x="24" y="0"/>
                    </a:lnTo>
                    <a:lnTo>
                      <a:pt x="0" y="30"/>
                    </a:lnTo>
                    <a:lnTo>
                      <a:pt x="18" y="48"/>
                    </a:lnTo>
                    <a:lnTo>
                      <a:pt x="4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14" name="Freeform 165">
                <a:extLst>
                  <a:ext uri="{FF2B5EF4-FFF2-40B4-BE49-F238E27FC236}">
                    <a16:creationId xmlns:a16="http://schemas.microsoft.com/office/drawing/2014/main" xmlns="" id="{8D4B126E-7E3E-4042-A661-CADC50D46744}"/>
                  </a:ext>
                </a:extLst>
              </p:cNvPr>
              <p:cNvSpPr>
                <a:spLocks/>
              </p:cNvSpPr>
              <p:nvPr/>
            </p:nvSpPr>
            <p:spPr bwMode="auto">
              <a:xfrm>
                <a:off x="2262" y="1995"/>
                <a:ext cx="48" cy="48"/>
              </a:xfrm>
              <a:custGeom>
                <a:avLst/>
                <a:gdLst>
                  <a:gd name="T0" fmla="*/ 48 w 48"/>
                  <a:gd name="T1" fmla="*/ 24 h 48"/>
                  <a:gd name="T2" fmla="*/ 24 w 48"/>
                  <a:gd name="T3" fmla="*/ 0 h 48"/>
                  <a:gd name="T4" fmla="*/ 0 w 48"/>
                  <a:gd name="T5" fmla="*/ 30 h 48"/>
                  <a:gd name="T6" fmla="*/ 18 w 48"/>
                  <a:gd name="T7" fmla="*/ 48 h 48"/>
                  <a:gd name="T8" fmla="*/ 48 w 48"/>
                  <a:gd name="T9" fmla="*/ 24 h 48"/>
                  <a:gd name="T10" fmla="*/ 48 w 48"/>
                  <a:gd name="T11" fmla="*/ 24 h 48"/>
                  <a:gd name="T12" fmla="*/ 48 w 48"/>
                  <a:gd name="T13" fmla="*/ 24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24"/>
                    </a:moveTo>
                    <a:lnTo>
                      <a:pt x="24" y="0"/>
                    </a:lnTo>
                    <a:lnTo>
                      <a:pt x="0" y="30"/>
                    </a:lnTo>
                    <a:lnTo>
                      <a:pt x="18" y="48"/>
                    </a:lnTo>
                    <a:lnTo>
                      <a:pt x="4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15" name="Freeform 166">
                <a:extLst>
                  <a:ext uri="{FF2B5EF4-FFF2-40B4-BE49-F238E27FC236}">
                    <a16:creationId xmlns:a16="http://schemas.microsoft.com/office/drawing/2014/main" xmlns="" id="{6111B1CF-38F2-4005-8D0A-A27D23E3AA16}"/>
                  </a:ext>
                </a:extLst>
              </p:cNvPr>
              <p:cNvSpPr>
                <a:spLocks/>
              </p:cNvSpPr>
              <p:nvPr/>
            </p:nvSpPr>
            <p:spPr bwMode="auto">
              <a:xfrm>
                <a:off x="2286" y="1995"/>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16" name="Freeform 167">
                <a:extLst>
                  <a:ext uri="{FF2B5EF4-FFF2-40B4-BE49-F238E27FC236}">
                    <a16:creationId xmlns:a16="http://schemas.microsoft.com/office/drawing/2014/main" xmlns="" id="{F1FB31BD-7527-4400-AF78-66EDCA53BA48}"/>
                  </a:ext>
                </a:extLst>
              </p:cNvPr>
              <p:cNvSpPr>
                <a:spLocks/>
              </p:cNvSpPr>
              <p:nvPr/>
            </p:nvSpPr>
            <p:spPr bwMode="auto">
              <a:xfrm>
                <a:off x="2286" y="1995"/>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17" name="Freeform 168">
                <a:extLst>
                  <a:ext uri="{FF2B5EF4-FFF2-40B4-BE49-F238E27FC236}">
                    <a16:creationId xmlns:a16="http://schemas.microsoft.com/office/drawing/2014/main" xmlns="" id="{165A608F-B362-441F-B04A-69AE7E02CACF}"/>
                  </a:ext>
                </a:extLst>
              </p:cNvPr>
              <p:cNvSpPr>
                <a:spLocks/>
              </p:cNvSpPr>
              <p:nvPr/>
            </p:nvSpPr>
            <p:spPr bwMode="auto">
              <a:xfrm>
                <a:off x="2286" y="1971"/>
                <a:ext cx="48" cy="48"/>
              </a:xfrm>
              <a:custGeom>
                <a:avLst/>
                <a:gdLst>
                  <a:gd name="T0" fmla="*/ 48 w 48"/>
                  <a:gd name="T1" fmla="*/ 24 h 48"/>
                  <a:gd name="T2" fmla="*/ 30 w 48"/>
                  <a:gd name="T3" fmla="*/ 0 h 48"/>
                  <a:gd name="T4" fmla="*/ 0 w 48"/>
                  <a:gd name="T5" fmla="*/ 24 h 48"/>
                  <a:gd name="T6" fmla="*/ 24 w 48"/>
                  <a:gd name="T7" fmla="*/ 48 h 48"/>
                  <a:gd name="T8" fmla="*/ 48 w 48"/>
                  <a:gd name="T9" fmla="*/ 24 h 48"/>
                  <a:gd name="T10" fmla="*/ 48 w 48"/>
                  <a:gd name="T11" fmla="*/ 24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48" y="24"/>
                    </a:moveTo>
                    <a:lnTo>
                      <a:pt x="30" y="0"/>
                    </a:lnTo>
                    <a:lnTo>
                      <a:pt x="0" y="24"/>
                    </a:lnTo>
                    <a:lnTo>
                      <a:pt x="24" y="48"/>
                    </a:lnTo>
                    <a:lnTo>
                      <a:pt x="4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18" name="Freeform 169">
                <a:extLst>
                  <a:ext uri="{FF2B5EF4-FFF2-40B4-BE49-F238E27FC236}">
                    <a16:creationId xmlns:a16="http://schemas.microsoft.com/office/drawing/2014/main" xmlns="" id="{6EB1AC98-82E7-4B95-8C89-F1158BE6B100}"/>
                  </a:ext>
                </a:extLst>
              </p:cNvPr>
              <p:cNvSpPr>
                <a:spLocks/>
              </p:cNvSpPr>
              <p:nvPr/>
            </p:nvSpPr>
            <p:spPr bwMode="auto">
              <a:xfrm>
                <a:off x="2286" y="1971"/>
                <a:ext cx="48" cy="48"/>
              </a:xfrm>
              <a:custGeom>
                <a:avLst/>
                <a:gdLst>
                  <a:gd name="T0" fmla="*/ 48 w 48"/>
                  <a:gd name="T1" fmla="*/ 24 h 48"/>
                  <a:gd name="T2" fmla="*/ 30 w 48"/>
                  <a:gd name="T3" fmla="*/ 0 h 48"/>
                  <a:gd name="T4" fmla="*/ 0 w 48"/>
                  <a:gd name="T5" fmla="*/ 24 h 48"/>
                  <a:gd name="T6" fmla="*/ 24 w 48"/>
                  <a:gd name="T7" fmla="*/ 48 h 48"/>
                  <a:gd name="T8" fmla="*/ 48 w 48"/>
                  <a:gd name="T9" fmla="*/ 24 h 48"/>
                  <a:gd name="T10" fmla="*/ 48 w 48"/>
                  <a:gd name="T11" fmla="*/ 24 h 48"/>
                  <a:gd name="T12" fmla="*/ 48 w 48"/>
                  <a:gd name="T13" fmla="*/ 24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24"/>
                    </a:moveTo>
                    <a:lnTo>
                      <a:pt x="30" y="0"/>
                    </a:lnTo>
                    <a:lnTo>
                      <a:pt x="0" y="24"/>
                    </a:lnTo>
                    <a:lnTo>
                      <a:pt x="24" y="48"/>
                    </a:lnTo>
                    <a:lnTo>
                      <a:pt x="4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19" name="Freeform 170">
                <a:extLst>
                  <a:ext uri="{FF2B5EF4-FFF2-40B4-BE49-F238E27FC236}">
                    <a16:creationId xmlns:a16="http://schemas.microsoft.com/office/drawing/2014/main" xmlns="" id="{C0DC87DA-D331-45FE-A2B8-08D035CDD08C}"/>
                  </a:ext>
                </a:extLst>
              </p:cNvPr>
              <p:cNvSpPr>
                <a:spLocks/>
              </p:cNvSpPr>
              <p:nvPr/>
            </p:nvSpPr>
            <p:spPr bwMode="auto">
              <a:xfrm>
                <a:off x="2316" y="1971"/>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20" name="Freeform 171">
                <a:extLst>
                  <a:ext uri="{FF2B5EF4-FFF2-40B4-BE49-F238E27FC236}">
                    <a16:creationId xmlns:a16="http://schemas.microsoft.com/office/drawing/2014/main" xmlns="" id="{0AF741AB-AB96-4DB6-9A5D-B36B106530A2}"/>
                  </a:ext>
                </a:extLst>
              </p:cNvPr>
              <p:cNvSpPr>
                <a:spLocks/>
              </p:cNvSpPr>
              <p:nvPr/>
            </p:nvSpPr>
            <p:spPr bwMode="auto">
              <a:xfrm>
                <a:off x="2316" y="1971"/>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21" name="Freeform 172">
                <a:extLst>
                  <a:ext uri="{FF2B5EF4-FFF2-40B4-BE49-F238E27FC236}">
                    <a16:creationId xmlns:a16="http://schemas.microsoft.com/office/drawing/2014/main" xmlns="" id="{4C709501-9410-4CA9-8798-808BE968C596}"/>
                  </a:ext>
                </a:extLst>
              </p:cNvPr>
              <p:cNvSpPr>
                <a:spLocks/>
              </p:cNvSpPr>
              <p:nvPr/>
            </p:nvSpPr>
            <p:spPr bwMode="auto">
              <a:xfrm>
                <a:off x="2316" y="1947"/>
                <a:ext cx="48" cy="48"/>
              </a:xfrm>
              <a:custGeom>
                <a:avLst/>
                <a:gdLst>
                  <a:gd name="T0" fmla="*/ 48 w 48"/>
                  <a:gd name="T1" fmla="*/ 24 h 48"/>
                  <a:gd name="T2" fmla="*/ 24 w 48"/>
                  <a:gd name="T3" fmla="*/ 0 h 48"/>
                  <a:gd name="T4" fmla="*/ 0 w 48"/>
                  <a:gd name="T5" fmla="*/ 24 h 48"/>
                  <a:gd name="T6" fmla="*/ 18 w 48"/>
                  <a:gd name="T7" fmla="*/ 48 h 48"/>
                  <a:gd name="T8" fmla="*/ 48 w 48"/>
                  <a:gd name="T9" fmla="*/ 24 h 48"/>
                  <a:gd name="T10" fmla="*/ 48 w 48"/>
                  <a:gd name="T11" fmla="*/ 24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48" y="24"/>
                    </a:moveTo>
                    <a:lnTo>
                      <a:pt x="24" y="0"/>
                    </a:lnTo>
                    <a:lnTo>
                      <a:pt x="0" y="24"/>
                    </a:lnTo>
                    <a:lnTo>
                      <a:pt x="18" y="48"/>
                    </a:lnTo>
                    <a:lnTo>
                      <a:pt x="4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22" name="Freeform 173">
                <a:extLst>
                  <a:ext uri="{FF2B5EF4-FFF2-40B4-BE49-F238E27FC236}">
                    <a16:creationId xmlns:a16="http://schemas.microsoft.com/office/drawing/2014/main" xmlns="" id="{B093A322-B4E4-4FF5-8B02-4EFAE6A42565}"/>
                  </a:ext>
                </a:extLst>
              </p:cNvPr>
              <p:cNvSpPr>
                <a:spLocks/>
              </p:cNvSpPr>
              <p:nvPr/>
            </p:nvSpPr>
            <p:spPr bwMode="auto">
              <a:xfrm>
                <a:off x="2316" y="1947"/>
                <a:ext cx="48" cy="48"/>
              </a:xfrm>
              <a:custGeom>
                <a:avLst/>
                <a:gdLst>
                  <a:gd name="T0" fmla="*/ 48 w 48"/>
                  <a:gd name="T1" fmla="*/ 24 h 48"/>
                  <a:gd name="T2" fmla="*/ 24 w 48"/>
                  <a:gd name="T3" fmla="*/ 0 h 48"/>
                  <a:gd name="T4" fmla="*/ 0 w 48"/>
                  <a:gd name="T5" fmla="*/ 24 h 48"/>
                  <a:gd name="T6" fmla="*/ 18 w 48"/>
                  <a:gd name="T7" fmla="*/ 48 h 48"/>
                  <a:gd name="T8" fmla="*/ 48 w 48"/>
                  <a:gd name="T9" fmla="*/ 24 h 48"/>
                  <a:gd name="T10" fmla="*/ 48 w 48"/>
                  <a:gd name="T11" fmla="*/ 24 h 48"/>
                  <a:gd name="T12" fmla="*/ 48 w 48"/>
                  <a:gd name="T13" fmla="*/ 24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24"/>
                    </a:moveTo>
                    <a:lnTo>
                      <a:pt x="24" y="0"/>
                    </a:lnTo>
                    <a:lnTo>
                      <a:pt x="0" y="24"/>
                    </a:lnTo>
                    <a:lnTo>
                      <a:pt x="18" y="48"/>
                    </a:lnTo>
                    <a:lnTo>
                      <a:pt x="4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23" name="Freeform 174">
                <a:extLst>
                  <a:ext uri="{FF2B5EF4-FFF2-40B4-BE49-F238E27FC236}">
                    <a16:creationId xmlns:a16="http://schemas.microsoft.com/office/drawing/2014/main" xmlns="" id="{EDB64AE2-0889-4990-BBA0-83A19FA4D212}"/>
                  </a:ext>
                </a:extLst>
              </p:cNvPr>
              <p:cNvSpPr>
                <a:spLocks/>
              </p:cNvSpPr>
              <p:nvPr/>
            </p:nvSpPr>
            <p:spPr bwMode="auto">
              <a:xfrm>
                <a:off x="2340" y="1947"/>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24" name="Freeform 175">
                <a:extLst>
                  <a:ext uri="{FF2B5EF4-FFF2-40B4-BE49-F238E27FC236}">
                    <a16:creationId xmlns:a16="http://schemas.microsoft.com/office/drawing/2014/main" xmlns="" id="{ABC23882-FD94-494E-B58C-68958DB0F715}"/>
                  </a:ext>
                </a:extLst>
              </p:cNvPr>
              <p:cNvSpPr>
                <a:spLocks/>
              </p:cNvSpPr>
              <p:nvPr/>
            </p:nvSpPr>
            <p:spPr bwMode="auto">
              <a:xfrm>
                <a:off x="2340" y="1947"/>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25" name="Freeform 176">
                <a:extLst>
                  <a:ext uri="{FF2B5EF4-FFF2-40B4-BE49-F238E27FC236}">
                    <a16:creationId xmlns:a16="http://schemas.microsoft.com/office/drawing/2014/main" xmlns="" id="{CE932C83-2588-4C47-9269-1E5DFDFC3711}"/>
                  </a:ext>
                </a:extLst>
              </p:cNvPr>
              <p:cNvSpPr>
                <a:spLocks/>
              </p:cNvSpPr>
              <p:nvPr/>
            </p:nvSpPr>
            <p:spPr bwMode="auto">
              <a:xfrm>
                <a:off x="2340" y="1924"/>
                <a:ext cx="48" cy="47"/>
              </a:xfrm>
              <a:custGeom>
                <a:avLst/>
                <a:gdLst>
                  <a:gd name="T0" fmla="*/ 48 w 48"/>
                  <a:gd name="T1" fmla="*/ 23 h 47"/>
                  <a:gd name="T2" fmla="*/ 30 w 48"/>
                  <a:gd name="T3" fmla="*/ 0 h 47"/>
                  <a:gd name="T4" fmla="*/ 0 w 48"/>
                  <a:gd name="T5" fmla="*/ 23 h 47"/>
                  <a:gd name="T6" fmla="*/ 24 w 48"/>
                  <a:gd name="T7" fmla="*/ 47 h 47"/>
                  <a:gd name="T8" fmla="*/ 48 w 48"/>
                  <a:gd name="T9" fmla="*/ 23 h 47"/>
                  <a:gd name="T10" fmla="*/ 48 w 48"/>
                  <a:gd name="T11" fmla="*/ 23 h 47"/>
                  <a:gd name="T12" fmla="*/ 0 60000 65536"/>
                  <a:gd name="T13" fmla="*/ 0 60000 65536"/>
                  <a:gd name="T14" fmla="*/ 0 60000 65536"/>
                  <a:gd name="T15" fmla="*/ 0 60000 65536"/>
                  <a:gd name="T16" fmla="*/ 0 60000 65536"/>
                  <a:gd name="T17" fmla="*/ 0 60000 65536"/>
                  <a:gd name="T18" fmla="*/ 0 w 48"/>
                  <a:gd name="T19" fmla="*/ 0 h 47"/>
                  <a:gd name="T20" fmla="*/ 48 w 4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8" h="47">
                    <a:moveTo>
                      <a:pt x="48" y="23"/>
                    </a:moveTo>
                    <a:lnTo>
                      <a:pt x="30" y="0"/>
                    </a:lnTo>
                    <a:lnTo>
                      <a:pt x="0" y="23"/>
                    </a:lnTo>
                    <a:lnTo>
                      <a:pt x="24" y="47"/>
                    </a:lnTo>
                    <a:lnTo>
                      <a:pt x="48" y="2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26" name="Freeform 177">
                <a:extLst>
                  <a:ext uri="{FF2B5EF4-FFF2-40B4-BE49-F238E27FC236}">
                    <a16:creationId xmlns:a16="http://schemas.microsoft.com/office/drawing/2014/main" xmlns="" id="{3862548C-4F03-48E5-84C6-49F011961547}"/>
                  </a:ext>
                </a:extLst>
              </p:cNvPr>
              <p:cNvSpPr>
                <a:spLocks/>
              </p:cNvSpPr>
              <p:nvPr/>
            </p:nvSpPr>
            <p:spPr bwMode="auto">
              <a:xfrm>
                <a:off x="2340" y="1924"/>
                <a:ext cx="48" cy="47"/>
              </a:xfrm>
              <a:custGeom>
                <a:avLst/>
                <a:gdLst>
                  <a:gd name="T0" fmla="*/ 48 w 48"/>
                  <a:gd name="T1" fmla="*/ 23 h 47"/>
                  <a:gd name="T2" fmla="*/ 30 w 48"/>
                  <a:gd name="T3" fmla="*/ 0 h 47"/>
                  <a:gd name="T4" fmla="*/ 0 w 48"/>
                  <a:gd name="T5" fmla="*/ 23 h 47"/>
                  <a:gd name="T6" fmla="*/ 24 w 48"/>
                  <a:gd name="T7" fmla="*/ 47 h 47"/>
                  <a:gd name="T8" fmla="*/ 48 w 48"/>
                  <a:gd name="T9" fmla="*/ 23 h 47"/>
                  <a:gd name="T10" fmla="*/ 48 w 48"/>
                  <a:gd name="T11" fmla="*/ 23 h 47"/>
                  <a:gd name="T12" fmla="*/ 48 w 48"/>
                  <a:gd name="T13" fmla="*/ 23 h 47"/>
                  <a:gd name="T14" fmla="*/ 0 60000 65536"/>
                  <a:gd name="T15" fmla="*/ 0 60000 65536"/>
                  <a:gd name="T16" fmla="*/ 0 60000 65536"/>
                  <a:gd name="T17" fmla="*/ 0 60000 65536"/>
                  <a:gd name="T18" fmla="*/ 0 60000 65536"/>
                  <a:gd name="T19" fmla="*/ 0 60000 65536"/>
                  <a:gd name="T20" fmla="*/ 0 60000 65536"/>
                  <a:gd name="T21" fmla="*/ 0 w 48"/>
                  <a:gd name="T22" fmla="*/ 0 h 47"/>
                  <a:gd name="T23" fmla="*/ 48 w 4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7">
                    <a:moveTo>
                      <a:pt x="48" y="23"/>
                    </a:moveTo>
                    <a:lnTo>
                      <a:pt x="30" y="0"/>
                    </a:lnTo>
                    <a:lnTo>
                      <a:pt x="0" y="23"/>
                    </a:lnTo>
                    <a:lnTo>
                      <a:pt x="24" y="47"/>
                    </a:lnTo>
                    <a:lnTo>
                      <a:pt x="48" y="23"/>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27" name="Freeform 178">
                <a:extLst>
                  <a:ext uri="{FF2B5EF4-FFF2-40B4-BE49-F238E27FC236}">
                    <a16:creationId xmlns:a16="http://schemas.microsoft.com/office/drawing/2014/main" xmlns="" id="{8E3DF745-2412-4EB4-B985-BEED8F3DD34D}"/>
                  </a:ext>
                </a:extLst>
              </p:cNvPr>
              <p:cNvSpPr>
                <a:spLocks/>
              </p:cNvSpPr>
              <p:nvPr/>
            </p:nvSpPr>
            <p:spPr bwMode="auto">
              <a:xfrm>
                <a:off x="2370" y="1924"/>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28" name="Freeform 179">
                <a:extLst>
                  <a:ext uri="{FF2B5EF4-FFF2-40B4-BE49-F238E27FC236}">
                    <a16:creationId xmlns:a16="http://schemas.microsoft.com/office/drawing/2014/main" xmlns="" id="{D368709A-F121-4A44-9CCA-138ED3A613E8}"/>
                  </a:ext>
                </a:extLst>
              </p:cNvPr>
              <p:cNvSpPr>
                <a:spLocks/>
              </p:cNvSpPr>
              <p:nvPr/>
            </p:nvSpPr>
            <p:spPr bwMode="auto">
              <a:xfrm>
                <a:off x="2370" y="1924"/>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29" name="Freeform 180">
                <a:extLst>
                  <a:ext uri="{FF2B5EF4-FFF2-40B4-BE49-F238E27FC236}">
                    <a16:creationId xmlns:a16="http://schemas.microsoft.com/office/drawing/2014/main" xmlns="" id="{E6C54A00-64DD-4C5C-A757-718B16AE7516}"/>
                  </a:ext>
                </a:extLst>
              </p:cNvPr>
              <p:cNvSpPr>
                <a:spLocks/>
              </p:cNvSpPr>
              <p:nvPr/>
            </p:nvSpPr>
            <p:spPr bwMode="auto">
              <a:xfrm>
                <a:off x="2370" y="1900"/>
                <a:ext cx="42" cy="47"/>
              </a:xfrm>
              <a:custGeom>
                <a:avLst/>
                <a:gdLst>
                  <a:gd name="T0" fmla="*/ 42 w 42"/>
                  <a:gd name="T1" fmla="*/ 24 h 47"/>
                  <a:gd name="T2" fmla="*/ 24 w 42"/>
                  <a:gd name="T3" fmla="*/ 0 h 47"/>
                  <a:gd name="T4" fmla="*/ 0 w 42"/>
                  <a:gd name="T5" fmla="*/ 24 h 47"/>
                  <a:gd name="T6" fmla="*/ 18 w 42"/>
                  <a:gd name="T7" fmla="*/ 47 h 47"/>
                  <a:gd name="T8" fmla="*/ 42 w 42"/>
                  <a:gd name="T9" fmla="*/ 24 h 47"/>
                  <a:gd name="T10" fmla="*/ 42 w 42"/>
                  <a:gd name="T11" fmla="*/ 24 h 47"/>
                  <a:gd name="T12" fmla="*/ 0 60000 65536"/>
                  <a:gd name="T13" fmla="*/ 0 60000 65536"/>
                  <a:gd name="T14" fmla="*/ 0 60000 65536"/>
                  <a:gd name="T15" fmla="*/ 0 60000 65536"/>
                  <a:gd name="T16" fmla="*/ 0 60000 65536"/>
                  <a:gd name="T17" fmla="*/ 0 60000 65536"/>
                  <a:gd name="T18" fmla="*/ 0 w 42"/>
                  <a:gd name="T19" fmla="*/ 0 h 47"/>
                  <a:gd name="T20" fmla="*/ 42 w 42"/>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2" h="47">
                    <a:moveTo>
                      <a:pt x="42" y="24"/>
                    </a:moveTo>
                    <a:lnTo>
                      <a:pt x="24" y="0"/>
                    </a:lnTo>
                    <a:lnTo>
                      <a:pt x="0" y="24"/>
                    </a:lnTo>
                    <a:lnTo>
                      <a:pt x="18" y="47"/>
                    </a:lnTo>
                    <a:lnTo>
                      <a:pt x="42"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30" name="Freeform 181">
                <a:extLst>
                  <a:ext uri="{FF2B5EF4-FFF2-40B4-BE49-F238E27FC236}">
                    <a16:creationId xmlns:a16="http://schemas.microsoft.com/office/drawing/2014/main" xmlns="" id="{B686743F-4437-42D7-AE42-4D3269B8EE9F}"/>
                  </a:ext>
                </a:extLst>
              </p:cNvPr>
              <p:cNvSpPr>
                <a:spLocks/>
              </p:cNvSpPr>
              <p:nvPr/>
            </p:nvSpPr>
            <p:spPr bwMode="auto">
              <a:xfrm>
                <a:off x="2370" y="1900"/>
                <a:ext cx="42" cy="47"/>
              </a:xfrm>
              <a:custGeom>
                <a:avLst/>
                <a:gdLst>
                  <a:gd name="T0" fmla="*/ 42 w 42"/>
                  <a:gd name="T1" fmla="*/ 24 h 47"/>
                  <a:gd name="T2" fmla="*/ 24 w 42"/>
                  <a:gd name="T3" fmla="*/ 0 h 47"/>
                  <a:gd name="T4" fmla="*/ 0 w 42"/>
                  <a:gd name="T5" fmla="*/ 24 h 47"/>
                  <a:gd name="T6" fmla="*/ 18 w 42"/>
                  <a:gd name="T7" fmla="*/ 47 h 47"/>
                  <a:gd name="T8" fmla="*/ 42 w 42"/>
                  <a:gd name="T9" fmla="*/ 24 h 47"/>
                  <a:gd name="T10" fmla="*/ 42 w 42"/>
                  <a:gd name="T11" fmla="*/ 24 h 47"/>
                  <a:gd name="T12" fmla="*/ 42 w 42"/>
                  <a:gd name="T13" fmla="*/ 24 h 47"/>
                  <a:gd name="T14" fmla="*/ 0 60000 65536"/>
                  <a:gd name="T15" fmla="*/ 0 60000 65536"/>
                  <a:gd name="T16" fmla="*/ 0 60000 65536"/>
                  <a:gd name="T17" fmla="*/ 0 60000 65536"/>
                  <a:gd name="T18" fmla="*/ 0 60000 65536"/>
                  <a:gd name="T19" fmla="*/ 0 60000 65536"/>
                  <a:gd name="T20" fmla="*/ 0 60000 65536"/>
                  <a:gd name="T21" fmla="*/ 0 w 42"/>
                  <a:gd name="T22" fmla="*/ 0 h 47"/>
                  <a:gd name="T23" fmla="*/ 42 w 4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7">
                    <a:moveTo>
                      <a:pt x="42" y="24"/>
                    </a:moveTo>
                    <a:lnTo>
                      <a:pt x="24" y="0"/>
                    </a:lnTo>
                    <a:lnTo>
                      <a:pt x="0" y="24"/>
                    </a:lnTo>
                    <a:lnTo>
                      <a:pt x="18" y="47"/>
                    </a:lnTo>
                    <a:lnTo>
                      <a:pt x="42"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31" name="Freeform 182">
                <a:extLst>
                  <a:ext uri="{FF2B5EF4-FFF2-40B4-BE49-F238E27FC236}">
                    <a16:creationId xmlns:a16="http://schemas.microsoft.com/office/drawing/2014/main" xmlns="" id="{1999AC91-B90D-4B27-9927-12D8617EFFC1}"/>
                  </a:ext>
                </a:extLst>
              </p:cNvPr>
              <p:cNvSpPr>
                <a:spLocks/>
              </p:cNvSpPr>
              <p:nvPr/>
            </p:nvSpPr>
            <p:spPr bwMode="auto">
              <a:xfrm>
                <a:off x="2394" y="1900"/>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32" name="Freeform 183">
                <a:extLst>
                  <a:ext uri="{FF2B5EF4-FFF2-40B4-BE49-F238E27FC236}">
                    <a16:creationId xmlns:a16="http://schemas.microsoft.com/office/drawing/2014/main" xmlns="" id="{B8D614C4-2635-4EB3-A35B-47EBAFF7B447}"/>
                  </a:ext>
                </a:extLst>
              </p:cNvPr>
              <p:cNvSpPr>
                <a:spLocks/>
              </p:cNvSpPr>
              <p:nvPr/>
            </p:nvSpPr>
            <p:spPr bwMode="auto">
              <a:xfrm>
                <a:off x="2394" y="1900"/>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33" name="Freeform 184">
                <a:extLst>
                  <a:ext uri="{FF2B5EF4-FFF2-40B4-BE49-F238E27FC236}">
                    <a16:creationId xmlns:a16="http://schemas.microsoft.com/office/drawing/2014/main" xmlns="" id="{84818A7D-9D02-4489-9F0F-4356F401B5C2}"/>
                  </a:ext>
                </a:extLst>
              </p:cNvPr>
              <p:cNvSpPr>
                <a:spLocks/>
              </p:cNvSpPr>
              <p:nvPr/>
            </p:nvSpPr>
            <p:spPr bwMode="auto">
              <a:xfrm>
                <a:off x="2394" y="1876"/>
                <a:ext cx="48" cy="48"/>
              </a:xfrm>
              <a:custGeom>
                <a:avLst/>
                <a:gdLst>
                  <a:gd name="T0" fmla="*/ 48 w 48"/>
                  <a:gd name="T1" fmla="*/ 24 h 48"/>
                  <a:gd name="T2" fmla="*/ 30 w 48"/>
                  <a:gd name="T3" fmla="*/ 0 h 48"/>
                  <a:gd name="T4" fmla="*/ 0 w 48"/>
                  <a:gd name="T5" fmla="*/ 24 h 48"/>
                  <a:gd name="T6" fmla="*/ 18 w 48"/>
                  <a:gd name="T7" fmla="*/ 48 h 48"/>
                  <a:gd name="T8" fmla="*/ 48 w 48"/>
                  <a:gd name="T9" fmla="*/ 24 h 48"/>
                  <a:gd name="T10" fmla="*/ 48 w 48"/>
                  <a:gd name="T11" fmla="*/ 24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48" y="24"/>
                    </a:moveTo>
                    <a:lnTo>
                      <a:pt x="30" y="0"/>
                    </a:lnTo>
                    <a:lnTo>
                      <a:pt x="0" y="24"/>
                    </a:lnTo>
                    <a:lnTo>
                      <a:pt x="18" y="48"/>
                    </a:lnTo>
                    <a:lnTo>
                      <a:pt x="4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34" name="Freeform 185">
                <a:extLst>
                  <a:ext uri="{FF2B5EF4-FFF2-40B4-BE49-F238E27FC236}">
                    <a16:creationId xmlns:a16="http://schemas.microsoft.com/office/drawing/2014/main" xmlns="" id="{6835E624-1518-4A92-AE77-A27FC5E878EA}"/>
                  </a:ext>
                </a:extLst>
              </p:cNvPr>
              <p:cNvSpPr>
                <a:spLocks/>
              </p:cNvSpPr>
              <p:nvPr/>
            </p:nvSpPr>
            <p:spPr bwMode="auto">
              <a:xfrm>
                <a:off x="2394" y="1876"/>
                <a:ext cx="48" cy="48"/>
              </a:xfrm>
              <a:custGeom>
                <a:avLst/>
                <a:gdLst>
                  <a:gd name="T0" fmla="*/ 48 w 48"/>
                  <a:gd name="T1" fmla="*/ 24 h 48"/>
                  <a:gd name="T2" fmla="*/ 30 w 48"/>
                  <a:gd name="T3" fmla="*/ 0 h 48"/>
                  <a:gd name="T4" fmla="*/ 0 w 48"/>
                  <a:gd name="T5" fmla="*/ 24 h 48"/>
                  <a:gd name="T6" fmla="*/ 18 w 48"/>
                  <a:gd name="T7" fmla="*/ 48 h 48"/>
                  <a:gd name="T8" fmla="*/ 48 w 48"/>
                  <a:gd name="T9" fmla="*/ 24 h 48"/>
                  <a:gd name="T10" fmla="*/ 48 w 48"/>
                  <a:gd name="T11" fmla="*/ 24 h 48"/>
                  <a:gd name="T12" fmla="*/ 48 w 48"/>
                  <a:gd name="T13" fmla="*/ 24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24"/>
                    </a:moveTo>
                    <a:lnTo>
                      <a:pt x="30" y="0"/>
                    </a:lnTo>
                    <a:lnTo>
                      <a:pt x="0" y="24"/>
                    </a:lnTo>
                    <a:lnTo>
                      <a:pt x="18" y="48"/>
                    </a:lnTo>
                    <a:lnTo>
                      <a:pt x="4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35" name="Freeform 186">
                <a:extLst>
                  <a:ext uri="{FF2B5EF4-FFF2-40B4-BE49-F238E27FC236}">
                    <a16:creationId xmlns:a16="http://schemas.microsoft.com/office/drawing/2014/main" xmlns="" id="{67086527-CEF4-4828-BDDC-8A4F49CD8E0C}"/>
                  </a:ext>
                </a:extLst>
              </p:cNvPr>
              <p:cNvSpPr>
                <a:spLocks/>
              </p:cNvSpPr>
              <p:nvPr/>
            </p:nvSpPr>
            <p:spPr bwMode="auto">
              <a:xfrm>
                <a:off x="2424" y="1876"/>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36" name="Freeform 187">
                <a:extLst>
                  <a:ext uri="{FF2B5EF4-FFF2-40B4-BE49-F238E27FC236}">
                    <a16:creationId xmlns:a16="http://schemas.microsoft.com/office/drawing/2014/main" xmlns="" id="{A23DF8C3-5807-42FB-8249-A65D88A2362C}"/>
                  </a:ext>
                </a:extLst>
              </p:cNvPr>
              <p:cNvSpPr>
                <a:spLocks/>
              </p:cNvSpPr>
              <p:nvPr/>
            </p:nvSpPr>
            <p:spPr bwMode="auto">
              <a:xfrm>
                <a:off x="2424" y="1876"/>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37" name="Freeform 188">
                <a:extLst>
                  <a:ext uri="{FF2B5EF4-FFF2-40B4-BE49-F238E27FC236}">
                    <a16:creationId xmlns:a16="http://schemas.microsoft.com/office/drawing/2014/main" xmlns="" id="{1B453386-CF12-4442-85AB-017B159BDED0}"/>
                  </a:ext>
                </a:extLst>
              </p:cNvPr>
              <p:cNvSpPr>
                <a:spLocks/>
              </p:cNvSpPr>
              <p:nvPr/>
            </p:nvSpPr>
            <p:spPr bwMode="auto">
              <a:xfrm>
                <a:off x="2424" y="1852"/>
                <a:ext cx="42" cy="48"/>
              </a:xfrm>
              <a:custGeom>
                <a:avLst/>
                <a:gdLst>
                  <a:gd name="T0" fmla="*/ 42 w 42"/>
                  <a:gd name="T1" fmla="*/ 24 h 48"/>
                  <a:gd name="T2" fmla="*/ 24 w 42"/>
                  <a:gd name="T3" fmla="*/ 0 h 48"/>
                  <a:gd name="T4" fmla="*/ 0 w 42"/>
                  <a:gd name="T5" fmla="*/ 24 h 48"/>
                  <a:gd name="T6" fmla="*/ 18 w 42"/>
                  <a:gd name="T7" fmla="*/ 48 h 48"/>
                  <a:gd name="T8" fmla="*/ 42 w 42"/>
                  <a:gd name="T9" fmla="*/ 24 h 48"/>
                  <a:gd name="T10" fmla="*/ 42 w 42"/>
                  <a:gd name="T11" fmla="*/ 24 h 48"/>
                  <a:gd name="T12" fmla="*/ 0 60000 65536"/>
                  <a:gd name="T13" fmla="*/ 0 60000 65536"/>
                  <a:gd name="T14" fmla="*/ 0 60000 65536"/>
                  <a:gd name="T15" fmla="*/ 0 60000 65536"/>
                  <a:gd name="T16" fmla="*/ 0 60000 65536"/>
                  <a:gd name="T17" fmla="*/ 0 60000 65536"/>
                  <a:gd name="T18" fmla="*/ 0 w 42"/>
                  <a:gd name="T19" fmla="*/ 0 h 48"/>
                  <a:gd name="T20" fmla="*/ 42 w 4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2" h="48">
                    <a:moveTo>
                      <a:pt x="42" y="24"/>
                    </a:moveTo>
                    <a:lnTo>
                      <a:pt x="24" y="0"/>
                    </a:lnTo>
                    <a:lnTo>
                      <a:pt x="0" y="24"/>
                    </a:lnTo>
                    <a:lnTo>
                      <a:pt x="18" y="48"/>
                    </a:lnTo>
                    <a:lnTo>
                      <a:pt x="42"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38" name="Freeform 189">
                <a:extLst>
                  <a:ext uri="{FF2B5EF4-FFF2-40B4-BE49-F238E27FC236}">
                    <a16:creationId xmlns:a16="http://schemas.microsoft.com/office/drawing/2014/main" xmlns="" id="{F7B0CAAB-F48B-47F2-85E4-7E362BD2E2D9}"/>
                  </a:ext>
                </a:extLst>
              </p:cNvPr>
              <p:cNvSpPr>
                <a:spLocks/>
              </p:cNvSpPr>
              <p:nvPr/>
            </p:nvSpPr>
            <p:spPr bwMode="auto">
              <a:xfrm>
                <a:off x="2424" y="1852"/>
                <a:ext cx="42" cy="48"/>
              </a:xfrm>
              <a:custGeom>
                <a:avLst/>
                <a:gdLst>
                  <a:gd name="T0" fmla="*/ 42 w 42"/>
                  <a:gd name="T1" fmla="*/ 24 h 48"/>
                  <a:gd name="T2" fmla="*/ 24 w 42"/>
                  <a:gd name="T3" fmla="*/ 0 h 48"/>
                  <a:gd name="T4" fmla="*/ 0 w 42"/>
                  <a:gd name="T5" fmla="*/ 24 h 48"/>
                  <a:gd name="T6" fmla="*/ 18 w 42"/>
                  <a:gd name="T7" fmla="*/ 48 h 48"/>
                  <a:gd name="T8" fmla="*/ 42 w 42"/>
                  <a:gd name="T9" fmla="*/ 24 h 48"/>
                  <a:gd name="T10" fmla="*/ 42 w 42"/>
                  <a:gd name="T11" fmla="*/ 24 h 48"/>
                  <a:gd name="T12" fmla="*/ 42 w 42"/>
                  <a:gd name="T13" fmla="*/ 24 h 48"/>
                  <a:gd name="T14" fmla="*/ 0 60000 65536"/>
                  <a:gd name="T15" fmla="*/ 0 60000 65536"/>
                  <a:gd name="T16" fmla="*/ 0 60000 65536"/>
                  <a:gd name="T17" fmla="*/ 0 60000 65536"/>
                  <a:gd name="T18" fmla="*/ 0 60000 65536"/>
                  <a:gd name="T19" fmla="*/ 0 60000 65536"/>
                  <a:gd name="T20" fmla="*/ 0 60000 65536"/>
                  <a:gd name="T21" fmla="*/ 0 w 42"/>
                  <a:gd name="T22" fmla="*/ 0 h 48"/>
                  <a:gd name="T23" fmla="*/ 42 w 4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8">
                    <a:moveTo>
                      <a:pt x="42" y="24"/>
                    </a:moveTo>
                    <a:lnTo>
                      <a:pt x="24" y="0"/>
                    </a:lnTo>
                    <a:lnTo>
                      <a:pt x="0" y="24"/>
                    </a:lnTo>
                    <a:lnTo>
                      <a:pt x="18" y="48"/>
                    </a:lnTo>
                    <a:lnTo>
                      <a:pt x="42"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39" name="Freeform 190">
                <a:extLst>
                  <a:ext uri="{FF2B5EF4-FFF2-40B4-BE49-F238E27FC236}">
                    <a16:creationId xmlns:a16="http://schemas.microsoft.com/office/drawing/2014/main" xmlns="" id="{91498E6E-D1D8-4D93-BF31-6573979847AD}"/>
                  </a:ext>
                </a:extLst>
              </p:cNvPr>
              <p:cNvSpPr>
                <a:spLocks/>
              </p:cNvSpPr>
              <p:nvPr/>
            </p:nvSpPr>
            <p:spPr bwMode="auto">
              <a:xfrm>
                <a:off x="2448" y="1852"/>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40" name="Freeform 191">
                <a:extLst>
                  <a:ext uri="{FF2B5EF4-FFF2-40B4-BE49-F238E27FC236}">
                    <a16:creationId xmlns:a16="http://schemas.microsoft.com/office/drawing/2014/main" xmlns="" id="{610A00DF-5DE7-4392-ABA0-A51011CE4825}"/>
                  </a:ext>
                </a:extLst>
              </p:cNvPr>
              <p:cNvSpPr>
                <a:spLocks/>
              </p:cNvSpPr>
              <p:nvPr/>
            </p:nvSpPr>
            <p:spPr bwMode="auto">
              <a:xfrm>
                <a:off x="2448" y="1852"/>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41" name="Freeform 192">
                <a:extLst>
                  <a:ext uri="{FF2B5EF4-FFF2-40B4-BE49-F238E27FC236}">
                    <a16:creationId xmlns:a16="http://schemas.microsoft.com/office/drawing/2014/main" xmlns="" id="{2A9D7AA9-9650-4A90-AE3D-F8C1D8E6F72A}"/>
                  </a:ext>
                </a:extLst>
              </p:cNvPr>
              <p:cNvSpPr>
                <a:spLocks/>
              </p:cNvSpPr>
              <p:nvPr/>
            </p:nvSpPr>
            <p:spPr bwMode="auto">
              <a:xfrm>
                <a:off x="2448" y="1834"/>
                <a:ext cx="48" cy="42"/>
              </a:xfrm>
              <a:custGeom>
                <a:avLst/>
                <a:gdLst>
                  <a:gd name="T0" fmla="*/ 48 w 48"/>
                  <a:gd name="T1" fmla="*/ 24 h 42"/>
                  <a:gd name="T2" fmla="*/ 24 w 48"/>
                  <a:gd name="T3" fmla="*/ 0 h 42"/>
                  <a:gd name="T4" fmla="*/ 0 w 48"/>
                  <a:gd name="T5" fmla="*/ 18 h 42"/>
                  <a:gd name="T6" fmla="*/ 18 w 48"/>
                  <a:gd name="T7" fmla="*/ 42 h 42"/>
                  <a:gd name="T8" fmla="*/ 48 w 48"/>
                  <a:gd name="T9" fmla="*/ 24 h 42"/>
                  <a:gd name="T10" fmla="*/ 48 w 48"/>
                  <a:gd name="T11" fmla="*/ 24 h 42"/>
                  <a:gd name="T12" fmla="*/ 0 60000 65536"/>
                  <a:gd name="T13" fmla="*/ 0 60000 65536"/>
                  <a:gd name="T14" fmla="*/ 0 60000 65536"/>
                  <a:gd name="T15" fmla="*/ 0 60000 65536"/>
                  <a:gd name="T16" fmla="*/ 0 60000 65536"/>
                  <a:gd name="T17" fmla="*/ 0 60000 65536"/>
                  <a:gd name="T18" fmla="*/ 0 w 48"/>
                  <a:gd name="T19" fmla="*/ 0 h 42"/>
                  <a:gd name="T20" fmla="*/ 48 w 4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8" h="42">
                    <a:moveTo>
                      <a:pt x="48" y="24"/>
                    </a:moveTo>
                    <a:lnTo>
                      <a:pt x="24" y="0"/>
                    </a:lnTo>
                    <a:lnTo>
                      <a:pt x="0" y="18"/>
                    </a:lnTo>
                    <a:lnTo>
                      <a:pt x="18" y="42"/>
                    </a:lnTo>
                    <a:lnTo>
                      <a:pt x="48"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42" name="Freeform 193">
                <a:extLst>
                  <a:ext uri="{FF2B5EF4-FFF2-40B4-BE49-F238E27FC236}">
                    <a16:creationId xmlns:a16="http://schemas.microsoft.com/office/drawing/2014/main" xmlns="" id="{F954B588-82DC-4AD0-A635-6066C18B3DA1}"/>
                  </a:ext>
                </a:extLst>
              </p:cNvPr>
              <p:cNvSpPr>
                <a:spLocks/>
              </p:cNvSpPr>
              <p:nvPr/>
            </p:nvSpPr>
            <p:spPr bwMode="auto">
              <a:xfrm>
                <a:off x="2448" y="1834"/>
                <a:ext cx="48" cy="42"/>
              </a:xfrm>
              <a:custGeom>
                <a:avLst/>
                <a:gdLst>
                  <a:gd name="T0" fmla="*/ 48 w 48"/>
                  <a:gd name="T1" fmla="*/ 24 h 42"/>
                  <a:gd name="T2" fmla="*/ 24 w 48"/>
                  <a:gd name="T3" fmla="*/ 0 h 42"/>
                  <a:gd name="T4" fmla="*/ 0 w 48"/>
                  <a:gd name="T5" fmla="*/ 18 h 42"/>
                  <a:gd name="T6" fmla="*/ 18 w 48"/>
                  <a:gd name="T7" fmla="*/ 42 h 42"/>
                  <a:gd name="T8" fmla="*/ 48 w 48"/>
                  <a:gd name="T9" fmla="*/ 24 h 42"/>
                  <a:gd name="T10" fmla="*/ 48 w 48"/>
                  <a:gd name="T11" fmla="*/ 24 h 42"/>
                  <a:gd name="T12" fmla="*/ 48 w 48"/>
                  <a:gd name="T13" fmla="*/ 24 h 42"/>
                  <a:gd name="T14" fmla="*/ 0 60000 65536"/>
                  <a:gd name="T15" fmla="*/ 0 60000 65536"/>
                  <a:gd name="T16" fmla="*/ 0 60000 65536"/>
                  <a:gd name="T17" fmla="*/ 0 60000 65536"/>
                  <a:gd name="T18" fmla="*/ 0 60000 65536"/>
                  <a:gd name="T19" fmla="*/ 0 60000 65536"/>
                  <a:gd name="T20" fmla="*/ 0 60000 65536"/>
                  <a:gd name="T21" fmla="*/ 0 w 48"/>
                  <a:gd name="T22" fmla="*/ 0 h 42"/>
                  <a:gd name="T23" fmla="*/ 48 w 4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2">
                    <a:moveTo>
                      <a:pt x="48" y="24"/>
                    </a:moveTo>
                    <a:lnTo>
                      <a:pt x="24" y="0"/>
                    </a:lnTo>
                    <a:lnTo>
                      <a:pt x="0" y="18"/>
                    </a:lnTo>
                    <a:lnTo>
                      <a:pt x="18" y="42"/>
                    </a:lnTo>
                    <a:lnTo>
                      <a:pt x="48" y="24"/>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43" name="Freeform 194">
                <a:extLst>
                  <a:ext uri="{FF2B5EF4-FFF2-40B4-BE49-F238E27FC236}">
                    <a16:creationId xmlns:a16="http://schemas.microsoft.com/office/drawing/2014/main" xmlns="" id="{48DB6735-7BF3-4D3F-B76E-EE02452EB7A4}"/>
                  </a:ext>
                </a:extLst>
              </p:cNvPr>
              <p:cNvSpPr>
                <a:spLocks/>
              </p:cNvSpPr>
              <p:nvPr/>
            </p:nvSpPr>
            <p:spPr bwMode="auto">
              <a:xfrm>
                <a:off x="2472" y="1834"/>
                <a:ext cx="12" cy="6"/>
              </a:xfrm>
              <a:custGeom>
                <a:avLst/>
                <a:gdLst>
                  <a:gd name="T0" fmla="*/ 6 w 12"/>
                  <a:gd name="T1" fmla="*/ 0 h 6"/>
                  <a:gd name="T2" fmla="*/ 0 w 12"/>
                  <a:gd name="T3" fmla="*/ 0 h 6"/>
                  <a:gd name="T4" fmla="*/ 12 w 12"/>
                  <a:gd name="T5" fmla="*/ 6 h 6"/>
                  <a:gd name="T6" fmla="*/ 6 w 12"/>
                  <a:gd name="T7" fmla="*/ 0 h 6"/>
                  <a:gd name="T8" fmla="*/ 6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6" y="0"/>
                    </a:moveTo>
                    <a:lnTo>
                      <a:pt x="0" y="0"/>
                    </a:lnTo>
                    <a:lnTo>
                      <a:pt x="12" y="6"/>
                    </a:lnTo>
                    <a:lnTo>
                      <a:pt x="6"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44" name="Freeform 195">
                <a:extLst>
                  <a:ext uri="{FF2B5EF4-FFF2-40B4-BE49-F238E27FC236}">
                    <a16:creationId xmlns:a16="http://schemas.microsoft.com/office/drawing/2014/main" xmlns="" id="{5170A2C9-E1E8-43B3-951C-29ECD618E93B}"/>
                  </a:ext>
                </a:extLst>
              </p:cNvPr>
              <p:cNvSpPr>
                <a:spLocks/>
              </p:cNvSpPr>
              <p:nvPr/>
            </p:nvSpPr>
            <p:spPr bwMode="auto">
              <a:xfrm>
                <a:off x="2472" y="1834"/>
                <a:ext cx="12" cy="6"/>
              </a:xfrm>
              <a:custGeom>
                <a:avLst/>
                <a:gdLst>
                  <a:gd name="T0" fmla="*/ 6 w 12"/>
                  <a:gd name="T1" fmla="*/ 0 h 6"/>
                  <a:gd name="T2" fmla="*/ 0 w 12"/>
                  <a:gd name="T3" fmla="*/ 0 h 6"/>
                  <a:gd name="T4" fmla="*/ 12 w 12"/>
                  <a:gd name="T5" fmla="*/ 6 h 6"/>
                  <a:gd name="T6" fmla="*/ 6 w 12"/>
                  <a:gd name="T7" fmla="*/ 0 h 6"/>
                  <a:gd name="T8" fmla="*/ 6 w 12"/>
                  <a:gd name="T9" fmla="*/ 0 h 6"/>
                  <a:gd name="T10" fmla="*/ 6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0"/>
                    </a:moveTo>
                    <a:lnTo>
                      <a:pt x="0" y="0"/>
                    </a:lnTo>
                    <a:lnTo>
                      <a:pt x="12" y="6"/>
                    </a:lnTo>
                    <a:lnTo>
                      <a:pt x="6"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45" name="Freeform 196">
                <a:extLst>
                  <a:ext uri="{FF2B5EF4-FFF2-40B4-BE49-F238E27FC236}">
                    <a16:creationId xmlns:a16="http://schemas.microsoft.com/office/drawing/2014/main" xmlns="" id="{8D894BFA-3B62-4BCF-9716-5BFA3FC33341}"/>
                  </a:ext>
                </a:extLst>
              </p:cNvPr>
              <p:cNvSpPr>
                <a:spLocks/>
              </p:cNvSpPr>
              <p:nvPr/>
            </p:nvSpPr>
            <p:spPr bwMode="auto">
              <a:xfrm>
                <a:off x="2478" y="1816"/>
                <a:ext cx="42" cy="42"/>
              </a:xfrm>
              <a:custGeom>
                <a:avLst/>
                <a:gdLst>
                  <a:gd name="T0" fmla="*/ 42 w 42"/>
                  <a:gd name="T1" fmla="*/ 18 h 42"/>
                  <a:gd name="T2" fmla="*/ 24 w 42"/>
                  <a:gd name="T3" fmla="*/ 0 h 42"/>
                  <a:gd name="T4" fmla="*/ 0 w 42"/>
                  <a:gd name="T5" fmla="*/ 18 h 42"/>
                  <a:gd name="T6" fmla="*/ 18 w 42"/>
                  <a:gd name="T7" fmla="*/ 42 h 42"/>
                  <a:gd name="T8" fmla="*/ 42 w 42"/>
                  <a:gd name="T9" fmla="*/ 18 h 42"/>
                  <a:gd name="T10" fmla="*/ 42 w 42"/>
                  <a:gd name="T11" fmla="*/ 18 h 42"/>
                  <a:gd name="T12" fmla="*/ 0 60000 65536"/>
                  <a:gd name="T13" fmla="*/ 0 60000 65536"/>
                  <a:gd name="T14" fmla="*/ 0 60000 65536"/>
                  <a:gd name="T15" fmla="*/ 0 60000 65536"/>
                  <a:gd name="T16" fmla="*/ 0 60000 65536"/>
                  <a:gd name="T17" fmla="*/ 0 60000 65536"/>
                  <a:gd name="T18" fmla="*/ 0 w 42"/>
                  <a:gd name="T19" fmla="*/ 0 h 42"/>
                  <a:gd name="T20" fmla="*/ 42 w 4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2" h="42">
                    <a:moveTo>
                      <a:pt x="42" y="18"/>
                    </a:moveTo>
                    <a:lnTo>
                      <a:pt x="24" y="0"/>
                    </a:lnTo>
                    <a:lnTo>
                      <a:pt x="0" y="18"/>
                    </a:lnTo>
                    <a:lnTo>
                      <a:pt x="18" y="42"/>
                    </a:lnTo>
                    <a:lnTo>
                      <a:pt x="42"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46" name="Freeform 197">
                <a:extLst>
                  <a:ext uri="{FF2B5EF4-FFF2-40B4-BE49-F238E27FC236}">
                    <a16:creationId xmlns:a16="http://schemas.microsoft.com/office/drawing/2014/main" xmlns="" id="{BAA67EB7-C0DC-4295-998C-FA66E8F143AA}"/>
                  </a:ext>
                </a:extLst>
              </p:cNvPr>
              <p:cNvSpPr>
                <a:spLocks/>
              </p:cNvSpPr>
              <p:nvPr/>
            </p:nvSpPr>
            <p:spPr bwMode="auto">
              <a:xfrm>
                <a:off x="2478" y="1816"/>
                <a:ext cx="42" cy="42"/>
              </a:xfrm>
              <a:custGeom>
                <a:avLst/>
                <a:gdLst>
                  <a:gd name="T0" fmla="*/ 42 w 42"/>
                  <a:gd name="T1" fmla="*/ 18 h 42"/>
                  <a:gd name="T2" fmla="*/ 24 w 42"/>
                  <a:gd name="T3" fmla="*/ 0 h 42"/>
                  <a:gd name="T4" fmla="*/ 0 w 42"/>
                  <a:gd name="T5" fmla="*/ 18 h 42"/>
                  <a:gd name="T6" fmla="*/ 18 w 42"/>
                  <a:gd name="T7" fmla="*/ 42 h 42"/>
                  <a:gd name="T8" fmla="*/ 42 w 42"/>
                  <a:gd name="T9" fmla="*/ 18 h 42"/>
                  <a:gd name="T10" fmla="*/ 42 w 42"/>
                  <a:gd name="T11" fmla="*/ 18 h 42"/>
                  <a:gd name="T12" fmla="*/ 42 w 42"/>
                  <a:gd name="T13" fmla="*/ 18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42" y="18"/>
                    </a:moveTo>
                    <a:lnTo>
                      <a:pt x="24" y="0"/>
                    </a:lnTo>
                    <a:lnTo>
                      <a:pt x="0" y="18"/>
                    </a:lnTo>
                    <a:lnTo>
                      <a:pt x="18" y="42"/>
                    </a:lnTo>
                    <a:lnTo>
                      <a:pt x="42"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47" name="Freeform 198">
                <a:extLst>
                  <a:ext uri="{FF2B5EF4-FFF2-40B4-BE49-F238E27FC236}">
                    <a16:creationId xmlns:a16="http://schemas.microsoft.com/office/drawing/2014/main" xmlns="" id="{B65EE583-65EA-4B3D-B3A1-8CB3333FC2BD}"/>
                  </a:ext>
                </a:extLst>
              </p:cNvPr>
              <p:cNvSpPr>
                <a:spLocks/>
              </p:cNvSpPr>
              <p:nvPr/>
            </p:nvSpPr>
            <p:spPr bwMode="auto">
              <a:xfrm>
                <a:off x="2502" y="1816"/>
                <a:ext cx="12" cy="6"/>
              </a:xfrm>
              <a:custGeom>
                <a:avLst/>
                <a:gdLst>
                  <a:gd name="T0" fmla="*/ 0 w 12"/>
                  <a:gd name="T1" fmla="*/ 0 h 6"/>
                  <a:gd name="T2" fmla="*/ 12 w 12"/>
                  <a:gd name="T3" fmla="*/ 6 h 6"/>
                  <a:gd name="T4" fmla="*/ 0 w 12"/>
                  <a:gd name="T5" fmla="*/ 0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2" y="6"/>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48" name="Freeform 199">
                <a:extLst>
                  <a:ext uri="{FF2B5EF4-FFF2-40B4-BE49-F238E27FC236}">
                    <a16:creationId xmlns:a16="http://schemas.microsoft.com/office/drawing/2014/main" xmlns="" id="{C64447E8-9EBD-4DD9-88BD-433B5A520D6B}"/>
                  </a:ext>
                </a:extLst>
              </p:cNvPr>
              <p:cNvSpPr>
                <a:spLocks/>
              </p:cNvSpPr>
              <p:nvPr/>
            </p:nvSpPr>
            <p:spPr bwMode="auto">
              <a:xfrm>
                <a:off x="2502" y="1816"/>
                <a:ext cx="12" cy="6"/>
              </a:xfrm>
              <a:custGeom>
                <a:avLst/>
                <a:gdLst>
                  <a:gd name="T0" fmla="*/ 0 w 12"/>
                  <a:gd name="T1" fmla="*/ 0 h 6"/>
                  <a:gd name="T2" fmla="*/ 12 w 12"/>
                  <a:gd name="T3" fmla="*/ 6 h 6"/>
                  <a:gd name="T4" fmla="*/ 0 w 12"/>
                  <a:gd name="T5" fmla="*/ 0 h 6"/>
                  <a:gd name="T6" fmla="*/ 0 w 12"/>
                  <a:gd name="T7" fmla="*/ 0 h 6"/>
                  <a:gd name="T8" fmla="*/ 0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0"/>
                    </a:moveTo>
                    <a:lnTo>
                      <a:pt x="12" y="6"/>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49" name="Freeform 200">
                <a:extLst>
                  <a:ext uri="{FF2B5EF4-FFF2-40B4-BE49-F238E27FC236}">
                    <a16:creationId xmlns:a16="http://schemas.microsoft.com/office/drawing/2014/main" xmlns="" id="{3CE3DB8C-EAFD-4843-A61B-BDD9E9346FB8}"/>
                  </a:ext>
                </a:extLst>
              </p:cNvPr>
              <p:cNvSpPr>
                <a:spLocks/>
              </p:cNvSpPr>
              <p:nvPr/>
            </p:nvSpPr>
            <p:spPr bwMode="auto">
              <a:xfrm>
                <a:off x="2502" y="1798"/>
                <a:ext cx="36" cy="36"/>
              </a:xfrm>
              <a:custGeom>
                <a:avLst/>
                <a:gdLst>
                  <a:gd name="T0" fmla="*/ 36 w 36"/>
                  <a:gd name="T1" fmla="*/ 18 h 36"/>
                  <a:gd name="T2" fmla="*/ 18 w 36"/>
                  <a:gd name="T3" fmla="*/ 0 h 36"/>
                  <a:gd name="T4" fmla="*/ 0 w 36"/>
                  <a:gd name="T5" fmla="*/ 18 h 36"/>
                  <a:gd name="T6" fmla="*/ 18 w 36"/>
                  <a:gd name="T7" fmla="*/ 36 h 36"/>
                  <a:gd name="T8" fmla="*/ 36 w 36"/>
                  <a:gd name="T9" fmla="*/ 18 h 36"/>
                  <a:gd name="T10" fmla="*/ 36 w 36"/>
                  <a:gd name="T11" fmla="*/ 18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36" y="18"/>
                    </a:moveTo>
                    <a:lnTo>
                      <a:pt x="18" y="0"/>
                    </a:lnTo>
                    <a:lnTo>
                      <a:pt x="0" y="18"/>
                    </a:lnTo>
                    <a:lnTo>
                      <a:pt x="18" y="36"/>
                    </a:lnTo>
                    <a:lnTo>
                      <a:pt x="36" y="18"/>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50" name="Freeform 201">
                <a:extLst>
                  <a:ext uri="{FF2B5EF4-FFF2-40B4-BE49-F238E27FC236}">
                    <a16:creationId xmlns:a16="http://schemas.microsoft.com/office/drawing/2014/main" xmlns="" id="{2C6CC3C0-D1CE-4E2E-923C-F5DB11B03469}"/>
                  </a:ext>
                </a:extLst>
              </p:cNvPr>
              <p:cNvSpPr>
                <a:spLocks/>
              </p:cNvSpPr>
              <p:nvPr/>
            </p:nvSpPr>
            <p:spPr bwMode="auto">
              <a:xfrm>
                <a:off x="2502" y="1798"/>
                <a:ext cx="36" cy="36"/>
              </a:xfrm>
              <a:custGeom>
                <a:avLst/>
                <a:gdLst>
                  <a:gd name="T0" fmla="*/ 36 w 36"/>
                  <a:gd name="T1" fmla="*/ 18 h 36"/>
                  <a:gd name="T2" fmla="*/ 18 w 36"/>
                  <a:gd name="T3" fmla="*/ 0 h 36"/>
                  <a:gd name="T4" fmla="*/ 0 w 36"/>
                  <a:gd name="T5" fmla="*/ 18 h 36"/>
                  <a:gd name="T6" fmla="*/ 18 w 36"/>
                  <a:gd name="T7" fmla="*/ 36 h 36"/>
                  <a:gd name="T8" fmla="*/ 36 w 36"/>
                  <a:gd name="T9" fmla="*/ 18 h 36"/>
                  <a:gd name="T10" fmla="*/ 36 w 36"/>
                  <a:gd name="T11" fmla="*/ 18 h 36"/>
                  <a:gd name="T12" fmla="*/ 36 w 36"/>
                  <a:gd name="T13" fmla="*/ 18 h 36"/>
                  <a:gd name="T14" fmla="*/ 0 60000 65536"/>
                  <a:gd name="T15" fmla="*/ 0 60000 65536"/>
                  <a:gd name="T16" fmla="*/ 0 60000 65536"/>
                  <a:gd name="T17" fmla="*/ 0 60000 65536"/>
                  <a:gd name="T18" fmla="*/ 0 60000 65536"/>
                  <a:gd name="T19" fmla="*/ 0 60000 65536"/>
                  <a:gd name="T20" fmla="*/ 0 60000 65536"/>
                  <a:gd name="T21" fmla="*/ 0 w 36"/>
                  <a:gd name="T22" fmla="*/ 0 h 36"/>
                  <a:gd name="T23" fmla="*/ 36 w 3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6">
                    <a:moveTo>
                      <a:pt x="36" y="18"/>
                    </a:moveTo>
                    <a:lnTo>
                      <a:pt x="18" y="0"/>
                    </a:lnTo>
                    <a:lnTo>
                      <a:pt x="0" y="18"/>
                    </a:lnTo>
                    <a:lnTo>
                      <a:pt x="18" y="36"/>
                    </a:lnTo>
                    <a:lnTo>
                      <a:pt x="36" y="18"/>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51" name="Freeform 202">
                <a:extLst>
                  <a:ext uri="{FF2B5EF4-FFF2-40B4-BE49-F238E27FC236}">
                    <a16:creationId xmlns:a16="http://schemas.microsoft.com/office/drawing/2014/main" xmlns="" id="{D472CAD9-0EC5-42FA-A57D-BFCB8B9AE4D9}"/>
                  </a:ext>
                </a:extLst>
              </p:cNvPr>
              <p:cNvSpPr>
                <a:spLocks/>
              </p:cNvSpPr>
              <p:nvPr/>
            </p:nvSpPr>
            <p:spPr bwMode="auto">
              <a:xfrm>
                <a:off x="2520" y="1798"/>
                <a:ext cx="12" cy="12"/>
              </a:xfrm>
              <a:custGeom>
                <a:avLst/>
                <a:gdLst>
                  <a:gd name="T0" fmla="*/ 0 w 12"/>
                  <a:gd name="T1" fmla="*/ 0 h 12"/>
                  <a:gd name="T2" fmla="*/ 12 w 12"/>
                  <a:gd name="T3" fmla="*/ 12 h 12"/>
                  <a:gd name="T4" fmla="*/ 0 w 12"/>
                  <a:gd name="T5" fmla="*/ 0 h 12"/>
                  <a:gd name="T6" fmla="*/ 0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12" y="12"/>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87252" name="Freeform 203">
                <a:extLst>
                  <a:ext uri="{FF2B5EF4-FFF2-40B4-BE49-F238E27FC236}">
                    <a16:creationId xmlns:a16="http://schemas.microsoft.com/office/drawing/2014/main" xmlns="" id="{1A592216-18EA-466E-AF49-A386CFDA784C}"/>
                  </a:ext>
                </a:extLst>
              </p:cNvPr>
              <p:cNvSpPr>
                <a:spLocks/>
              </p:cNvSpPr>
              <p:nvPr/>
            </p:nvSpPr>
            <p:spPr bwMode="auto">
              <a:xfrm>
                <a:off x="2520" y="1798"/>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2" y="12"/>
                    </a:lnTo>
                    <a:lnTo>
                      <a:pt x="0" y="0"/>
                    </a:lnTo>
                  </a:path>
                </a:pathLst>
              </a:custGeom>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useBgFill="1">
            <p:nvSpPr>
              <p:cNvPr id="87253" name="Freeform 204">
                <a:extLst>
                  <a:ext uri="{FF2B5EF4-FFF2-40B4-BE49-F238E27FC236}">
                    <a16:creationId xmlns:a16="http://schemas.microsoft.com/office/drawing/2014/main" xmlns="" id="{8A198605-4752-4F34-BA14-7D4B0F3F3E78}"/>
                  </a:ext>
                </a:extLst>
              </p:cNvPr>
              <p:cNvSpPr>
                <a:spLocks/>
              </p:cNvSpPr>
              <p:nvPr/>
            </p:nvSpPr>
            <p:spPr bwMode="auto">
              <a:xfrm>
                <a:off x="2520" y="1780"/>
                <a:ext cx="42" cy="36"/>
              </a:xfrm>
              <a:custGeom>
                <a:avLst/>
                <a:gdLst>
                  <a:gd name="T0" fmla="*/ 42 w 42"/>
                  <a:gd name="T1" fmla="*/ 24 h 36"/>
                  <a:gd name="T2" fmla="*/ 30 w 42"/>
                  <a:gd name="T3" fmla="*/ 0 h 36"/>
                  <a:gd name="T4" fmla="*/ 0 w 42"/>
                  <a:gd name="T5" fmla="*/ 18 h 36"/>
                  <a:gd name="T6" fmla="*/ 18 w 42"/>
                  <a:gd name="T7" fmla="*/ 36 h 36"/>
                  <a:gd name="T8" fmla="*/ 42 w 42"/>
                  <a:gd name="T9" fmla="*/ 24 h 36"/>
                  <a:gd name="T10" fmla="*/ 42 w 42"/>
                  <a:gd name="T11" fmla="*/ 24 h 36"/>
                  <a:gd name="T12" fmla="*/ 0 60000 65536"/>
                  <a:gd name="T13" fmla="*/ 0 60000 65536"/>
                  <a:gd name="T14" fmla="*/ 0 60000 65536"/>
                  <a:gd name="T15" fmla="*/ 0 60000 65536"/>
                  <a:gd name="T16" fmla="*/ 0 60000 65536"/>
                  <a:gd name="T17" fmla="*/ 0 60000 65536"/>
                  <a:gd name="T18" fmla="*/ 0 w 42"/>
                  <a:gd name="T19" fmla="*/ 0 h 36"/>
                  <a:gd name="T20" fmla="*/ 42 w 4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2" h="36">
                    <a:moveTo>
                      <a:pt x="42" y="24"/>
                    </a:moveTo>
                    <a:lnTo>
                      <a:pt x="30" y="0"/>
                    </a:lnTo>
                    <a:lnTo>
                      <a:pt x="0" y="18"/>
                    </a:lnTo>
                    <a:lnTo>
                      <a:pt x="18" y="36"/>
                    </a:lnTo>
                    <a:lnTo>
                      <a:pt x="42" y="2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useBgFill="1">
          <p:nvSpPr>
            <p:cNvPr id="87051" name="Line 205">
              <a:extLst>
                <a:ext uri="{FF2B5EF4-FFF2-40B4-BE49-F238E27FC236}">
                  <a16:creationId xmlns:a16="http://schemas.microsoft.com/office/drawing/2014/main" xmlns="" id="{BFED31D4-0EB0-411D-BAC0-3879BC4505CE}"/>
                </a:ext>
              </a:extLst>
            </p:cNvPr>
            <p:cNvSpPr>
              <a:spLocks noChangeShapeType="1"/>
            </p:cNvSpPr>
            <p:nvPr/>
          </p:nvSpPr>
          <p:spPr bwMode="auto">
            <a:xfrm>
              <a:off x="1645" y="3336"/>
              <a:ext cx="3089" cy="2"/>
            </a:xfrm>
            <a:prstGeom prst="line">
              <a:avLst/>
            </a:prstGeom>
            <a:ln w="0">
              <a:solidFill>
                <a:schemeClr val="tx1"/>
              </a:solidFill>
              <a:round/>
              <a:headEnd/>
              <a:tailEnd/>
            </a:ln>
          </p:spPr>
          <p:txBody>
            <a:bodyPr/>
            <a:lstStyle/>
            <a:p>
              <a:endParaRPr lang="en-US"/>
            </a:p>
          </p:txBody>
        </p:sp>
        <p:sp useBgFill="1">
          <p:nvSpPr>
            <p:cNvPr id="87052" name="Line 206">
              <a:extLst>
                <a:ext uri="{FF2B5EF4-FFF2-40B4-BE49-F238E27FC236}">
                  <a16:creationId xmlns:a16="http://schemas.microsoft.com/office/drawing/2014/main" xmlns="" id="{6FD0B1CE-E4E9-475F-AFCD-F3332E120AEC}"/>
                </a:ext>
              </a:extLst>
            </p:cNvPr>
            <p:cNvSpPr>
              <a:spLocks noChangeShapeType="1"/>
            </p:cNvSpPr>
            <p:nvPr/>
          </p:nvSpPr>
          <p:spPr bwMode="auto">
            <a:xfrm flipV="1">
              <a:off x="1645" y="939"/>
              <a:ext cx="1" cy="2397"/>
            </a:xfrm>
            <a:prstGeom prst="line">
              <a:avLst/>
            </a:prstGeom>
            <a:ln w="0">
              <a:solidFill>
                <a:schemeClr val="tx1"/>
              </a:solidFill>
              <a:round/>
              <a:headEnd/>
              <a:tailEnd/>
            </a:ln>
          </p:spPr>
          <p:txBody>
            <a:bodyPr/>
            <a:lstStyle/>
            <a:p>
              <a:endParaRPr lang="en-US"/>
            </a:p>
          </p:txBody>
        </p:sp>
        <p:sp>
          <p:nvSpPr>
            <p:cNvPr id="87053" name="Arc 207">
              <a:extLst>
                <a:ext uri="{FF2B5EF4-FFF2-40B4-BE49-F238E27FC236}">
                  <a16:creationId xmlns:a16="http://schemas.microsoft.com/office/drawing/2014/main" xmlns="" id="{301B14FA-3DAC-4247-A34A-5992D0D0C3C0}"/>
                </a:ext>
              </a:extLst>
            </p:cNvPr>
            <p:cNvSpPr>
              <a:spLocks/>
            </p:cNvSpPr>
            <p:nvPr/>
          </p:nvSpPr>
          <p:spPr bwMode="auto">
            <a:xfrm rot="-3831516">
              <a:off x="1810" y="1503"/>
              <a:ext cx="2787" cy="2037"/>
            </a:xfrm>
            <a:custGeom>
              <a:avLst/>
              <a:gdLst>
                <a:gd name="T0" fmla="*/ 0 w 21600"/>
                <a:gd name="T1" fmla="*/ 0 h 22000"/>
                <a:gd name="T2" fmla="*/ 0 w 21600"/>
                <a:gd name="T3" fmla="*/ 0 h 22000"/>
                <a:gd name="T4" fmla="*/ 0 w 21600"/>
                <a:gd name="T5" fmla="*/ 0 h 22000"/>
                <a:gd name="T6" fmla="*/ 0 60000 65536"/>
                <a:gd name="T7" fmla="*/ 0 60000 65536"/>
                <a:gd name="T8" fmla="*/ 0 60000 65536"/>
                <a:gd name="T9" fmla="*/ 0 w 21600"/>
                <a:gd name="T10" fmla="*/ 0 h 22000"/>
                <a:gd name="T11" fmla="*/ 21600 w 21600"/>
                <a:gd name="T12" fmla="*/ 22000 h 22000"/>
              </a:gdLst>
              <a:ahLst/>
              <a:cxnLst>
                <a:cxn ang="T6">
                  <a:pos x="T0" y="T1"/>
                </a:cxn>
                <a:cxn ang="T7">
                  <a:pos x="T2" y="T3"/>
                </a:cxn>
                <a:cxn ang="T8">
                  <a:pos x="T4" y="T5"/>
                </a:cxn>
              </a:cxnLst>
              <a:rect l="T9" t="T10" r="T11" b="T12"/>
              <a:pathLst>
                <a:path w="21600" h="22000" fill="none" extrusionOk="0">
                  <a:moveTo>
                    <a:pt x="-1" y="0"/>
                  </a:moveTo>
                  <a:cubicBezTo>
                    <a:pt x="11929" y="0"/>
                    <a:pt x="21600" y="9670"/>
                    <a:pt x="21600" y="21600"/>
                  </a:cubicBezTo>
                  <a:cubicBezTo>
                    <a:pt x="21600" y="21733"/>
                    <a:pt x="21598" y="21866"/>
                    <a:pt x="21596" y="22000"/>
                  </a:cubicBezTo>
                </a:path>
                <a:path w="21600" h="22000" stroke="0" extrusionOk="0">
                  <a:moveTo>
                    <a:pt x="-1" y="0"/>
                  </a:moveTo>
                  <a:cubicBezTo>
                    <a:pt x="11929" y="0"/>
                    <a:pt x="21600" y="9670"/>
                    <a:pt x="21600" y="21600"/>
                  </a:cubicBezTo>
                  <a:cubicBezTo>
                    <a:pt x="21600" y="21733"/>
                    <a:pt x="21598" y="21866"/>
                    <a:pt x="21596" y="22000"/>
                  </a:cubicBezTo>
                  <a:lnTo>
                    <a:pt x="0" y="21600"/>
                  </a:lnTo>
                  <a:lnTo>
                    <a:pt x="-1" y="0"/>
                  </a:lnTo>
                  <a:close/>
                </a:path>
              </a:pathLst>
            </a:custGeom>
            <a:noFill/>
            <a:ln w="508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grpSp>
      <p:grpSp>
        <p:nvGrpSpPr>
          <p:cNvPr id="87043" name="Group 208">
            <a:extLst>
              <a:ext uri="{FF2B5EF4-FFF2-40B4-BE49-F238E27FC236}">
                <a16:creationId xmlns:a16="http://schemas.microsoft.com/office/drawing/2014/main" xmlns="" id="{193B801E-2443-4B83-970A-DA3EEE2E1E79}"/>
              </a:ext>
            </a:extLst>
          </p:cNvPr>
          <p:cNvGrpSpPr>
            <a:grpSpLocks/>
          </p:cNvGrpSpPr>
          <p:nvPr/>
        </p:nvGrpSpPr>
        <p:grpSpPr bwMode="auto">
          <a:xfrm>
            <a:off x="1965325" y="1612900"/>
            <a:ext cx="4908550" cy="2644775"/>
            <a:chOff x="1718" y="1016"/>
            <a:chExt cx="3092" cy="1666"/>
          </a:xfrm>
        </p:grpSpPr>
        <p:sp>
          <p:nvSpPr>
            <p:cNvPr id="87046" name="Text Box 209">
              <a:extLst>
                <a:ext uri="{FF2B5EF4-FFF2-40B4-BE49-F238E27FC236}">
                  <a16:creationId xmlns:a16="http://schemas.microsoft.com/office/drawing/2014/main" xmlns="" id="{2966A9DD-1364-4090-9440-C264E841C974}"/>
                </a:ext>
              </a:extLst>
            </p:cNvPr>
            <p:cNvSpPr txBox="1">
              <a:spLocks noChangeArrowheads="1"/>
            </p:cNvSpPr>
            <p:nvPr/>
          </p:nvSpPr>
          <p:spPr bwMode="auto">
            <a:xfrm>
              <a:off x="1718" y="1928"/>
              <a:ext cx="634" cy="7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2400"/>
            </a:p>
            <a:p>
              <a:pPr>
                <a:spcBef>
                  <a:spcPct val="0"/>
                </a:spcBef>
                <a:buFontTx/>
                <a:buNone/>
              </a:pPr>
              <a:r>
                <a:rPr lang="en-GB" altLang="en-US" sz="2400"/>
                <a:t>7-37%</a:t>
              </a:r>
            </a:p>
            <a:p>
              <a:pPr>
                <a:spcBef>
                  <a:spcPct val="0"/>
                </a:spcBef>
                <a:buFontTx/>
                <a:buNone/>
              </a:pPr>
              <a:endParaRPr lang="en-GB" altLang="en-US" sz="2400"/>
            </a:p>
          </p:txBody>
        </p:sp>
        <p:sp>
          <p:nvSpPr>
            <p:cNvPr id="87047" name="Text Box 210">
              <a:extLst>
                <a:ext uri="{FF2B5EF4-FFF2-40B4-BE49-F238E27FC236}">
                  <a16:creationId xmlns:a16="http://schemas.microsoft.com/office/drawing/2014/main" xmlns="" id="{9897CACC-D41D-477B-B9C7-85274232D133}"/>
                </a:ext>
              </a:extLst>
            </p:cNvPr>
            <p:cNvSpPr txBox="1">
              <a:spLocks noChangeArrowheads="1"/>
            </p:cNvSpPr>
            <p:nvPr/>
          </p:nvSpPr>
          <p:spPr bwMode="auto">
            <a:xfrm>
              <a:off x="2400" y="1270"/>
              <a:ext cx="730" cy="7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2400"/>
            </a:p>
            <a:p>
              <a:pPr>
                <a:spcBef>
                  <a:spcPct val="0"/>
                </a:spcBef>
                <a:buFontTx/>
                <a:buNone/>
              </a:pPr>
              <a:r>
                <a:rPr lang="en-GB" altLang="en-US" sz="2400"/>
                <a:t>17-50%</a:t>
              </a:r>
            </a:p>
            <a:p>
              <a:pPr>
                <a:spcBef>
                  <a:spcPct val="0"/>
                </a:spcBef>
                <a:buFontTx/>
                <a:buNone/>
              </a:pPr>
              <a:endParaRPr lang="en-GB" altLang="en-US" sz="2400"/>
            </a:p>
          </p:txBody>
        </p:sp>
        <p:sp>
          <p:nvSpPr>
            <p:cNvPr id="87048" name="Text Box 211">
              <a:extLst>
                <a:ext uri="{FF2B5EF4-FFF2-40B4-BE49-F238E27FC236}">
                  <a16:creationId xmlns:a16="http://schemas.microsoft.com/office/drawing/2014/main" xmlns="" id="{45399218-5238-4306-A062-37F5606D8B75}"/>
                </a:ext>
              </a:extLst>
            </p:cNvPr>
            <p:cNvSpPr txBox="1">
              <a:spLocks noChangeArrowheads="1"/>
            </p:cNvSpPr>
            <p:nvPr/>
          </p:nvSpPr>
          <p:spPr bwMode="auto">
            <a:xfrm>
              <a:off x="3254" y="1016"/>
              <a:ext cx="730" cy="7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2400"/>
            </a:p>
            <a:p>
              <a:pPr>
                <a:spcBef>
                  <a:spcPct val="0"/>
                </a:spcBef>
                <a:buFontTx/>
                <a:buNone/>
              </a:pPr>
              <a:r>
                <a:rPr lang="en-GB" altLang="en-US" sz="2400"/>
                <a:t>25-65%</a:t>
              </a:r>
            </a:p>
            <a:p>
              <a:pPr>
                <a:spcBef>
                  <a:spcPct val="0"/>
                </a:spcBef>
                <a:buFontTx/>
                <a:buNone/>
              </a:pPr>
              <a:endParaRPr lang="en-GB" altLang="en-US" sz="2400"/>
            </a:p>
          </p:txBody>
        </p:sp>
        <p:sp>
          <p:nvSpPr>
            <p:cNvPr id="87049" name="Text Box 212">
              <a:extLst>
                <a:ext uri="{FF2B5EF4-FFF2-40B4-BE49-F238E27FC236}">
                  <a16:creationId xmlns:a16="http://schemas.microsoft.com/office/drawing/2014/main" xmlns="" id="{DF7F47DD-D260-4CEE-9EEE-A884C996F845}"/>
                </a:ext>
              </a:extLst>
            </p:cNvPr>
            <p:cNvSpPr txBox="1">
              <a:spLocks noChangeArrowheads="1"/>
            </p:cNvSpPr>
            <p:nvPr/>
          </p:nvSpPr>
          <p:spPr bwMode="auto">
            <a:xfrm>
              <a:off x="4080" y="1414"/>
              <a:ext cx="730" cy="7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2400"/>
            </a:p>
            <a:p>
              <a:pPr>
                <a:spcBef>
                  <a:spcPct val="0"/>
                </a:spcBef>
                <a:buFontTx/>
                <a:buNone/>
              </a:pPr>
              <a:r>
                <a:rPr lang="en-GB" altLang="en-US" sz="2400"/>
                <a:t>25-56%</a:t>
              </a:r>
            </a:p>
            <a:p>
              <a:pPr>
                <a:spcBef>
                  <a:spcPct val="0"/>
                </a:spcBef>
                <a:buFontTx/>
                <a:buNone/>
              </a:pPr>
              <a:endParaRPr lang="en-GB" altLang="en-US" sz="2400"/>
            </a:p>
          </p:txBody>
        </p:sp>
      </p:grpSp>
      <p:sp>
        <p:nvSpPr>
          <p:cNvPr id="87044" name="Text Box 213">
            <a:extLst>
              <a:ext uri="{FF2B5EF4-FFF2-40B4-BE49-F238E27FC236}">
                <a16:creationId xmlns:a16="http://schemas.microsoft.com/office/drawing/2014/main" xmlns="" id="{BAAC600B-F9D6-40A2-9071-FF2CF35B81F2}"/>
              </a:ext>
            </a:extLst>
          </p:cNvPr>
          <p:cNvSpPr txBox="1">
            <a:spLocks noChangeArrowheads="1"/>
          </p:cNvSpPr>
          <p:nvPr/>
        </p:nvSpPr>
        <p:spPr bwMode="auto">
          <a:xfrm>
            <a:off x="762000" y="188913"/>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000"/>
              <a:t>Pain prevalence across the life-span</a:t>
            </a:r>
            <a:endParaRPr lang="en-GB" altLang="en-US" sz="2400"/>
          </a:p>
        </p:txBody>
      </p:sp>
    </p:spTree>
    <p:extLst>
      <p:ext uri="{BB962C8B-B14F-4D97-AF65-F5344CB8AC3E}">
        <p14:creationId xmlns:p14="http://schemas.microsoft.com/office/powerpoint/2010/main" val="186782263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13058</TotalTime>
  <Words>1629</Words>
  <Application>Microsoft Macintosh PowerPoint</Application>
  <PresentationFormat>On-screen Show (4:3)</PresentationFormat>
  <Paragraphs>323</Paragraphs>
  <Slides>37</Slides>
  <Notes>17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37</vt:i4>
      </vt:variant>
    </vt:vector>
  </HeadingPairs>
  <TitlesOfParts>
    <vt:vector size="48" baseType="lpstr">
      <vt:lpstr>Arial Narrow</vt:lpstr>
      <vt:lpstr>Times New Roman</vt:lpstr>
      <vt:lpstr>Wingdings</vt:lpstr>
      <vt:lpstr>Arial</vt:lpstr>
      <vt:lpstr>Calibri</vt:lpstr>
      <vt:lpstr>Calibri Light</vt:lpstr>
      <vt:lpstr>Office Theme</vt:lpstr>
      <vt:lpstr>1_Office Theme</vt:lpstr>
      <vt:lpstr>1_Custom Design</vt:lpstr>
      <vt:lpstr>Document</vt:lpstr>
      <vt:lpstr>Chart</vt:lpstr>
      <vt:lpstr>PowerPoint Presentation</vt:lpstr>
      <vt:lpstr>PowerPoint Presentation</vt:lpstr>
      <vt:lpstr>PowerPoint Presentation</vt:lpstr>
      <vt:lpstr>Change in the population pyramid</vt:lpstr>
      <vt:lpstr>PowerPoint Presentation</vt:lpstr>
      <vt:lpstr>PowerPoint Presentation</vt:lpstr>
      <vt:lpstr>PowerPoint Presentation</vt:lpstr>
      <vt:lpstr>PowerPoint Presentation</vt:lpstr>
      <vt:lpstr>PowerPoint Presentation</vt:lpstr>
      <vt:lpstr>Prevalence of Pain in Nursing Home Residents Adapted from  Takai et al, Pain Management Nursing 2010  </vt:lpstr>
      <vt:lpstr> Chronic Pain Prevalence by Age</vt:lpstr>
      <vt:lpstr>Individual differences?</vt:lpstr>
      <vt:lpstr>Heterogeneity in older populations</vt:lpstr>
      <vt:lpstr>LIFESPAN FACTORS IN PAIN</vt:lpstr>
      <vt:lpstr>Childhood risk factors for subsequent widespread adult pain</vt:lpstr>
      <vt:lpstr>Childhood risk factors for subsequent widespread adult pain</vt:lpstr>
      <vt:lpstr>LIFESPAN FACTORS IN PAIN</vt:lpstr>
      <vt:lpstr>Prevalence of Radiographic OA</vt:lpstr>
      <vt:lpstr> Chronic Pain Prevalence by Age</vt:lpstr>
      <vt:lpstr>EPIDEMIOLOGY OF PAIN OVER LIFESPAN</vt:lpstr>
      <vt:lpstr>CHRONIC WIDESPREAD PAIN (WSP)</vt:lpstr>
      <vt:lpstr>Prevalence of Cardiac Pain</vt:lpstr>
      <vt:lpstr>Prevalence of Abdominal Pain</vt:lpstr>
      <vt:lpstr> Chronic Pain Prevalence by Age</vt:lpstr>
      <vt:lpstr>PowerPoint Presentation</vt:lpstr>
      <vt:lpstr>Disturbed Mood</vt:lpstr>
      <vt:lpstr>PowerPoint Presentation</vt:lpstr>
      <vt:lpstr>Pain impact on function</vt:lpstr>
      <vt:lpstr>Other impacts of persistent pain </vt:lpstr>
      <vt:lpstr>PowerPoint Presentation</vt:lpstr>
      <vt:lpstr>Other impacts of persistent pain </vt:lpstr>
      <vt:lpstr>Prevalence of pain requiring clinical assistance. </vt:lpstr>
      <vt:lpstr>HSOP data on pain severity</vt:lpstr>
      <vt:lpstr>Age difference in significant chronic pain</vt:lpstr>
      <vt:lpstr>Conclusions and future directions   Pain prevalence increases until at least late middle-age and then reaches plateau or may even decline somewhat in the “oldest” old.  Pain is very common in the older population affecting approx 50% and this is at least twice the rate as found in younger adults.   Sites most affected by pain in older people are the joints, legs and feet. Pain associated with visceral disorders appears to decline in old age. </vt:lpstr>
      <vt:lpstr>Conclusions and future directions   There are very few studies that categorize pain by severity/impact in older cohorts and therefore the potential need for clinical services in this population remains  relatively unknow. However, on the limited available evidence approx 15-20% of older persons will have pain requiring at least some clinical assistance.  Epidemiological studies of pain in the “oldest old” are lacking and data on pain in the 90+y are non-existent. Given the ageing of the world’s population such information will be vital in order to inform future clinical practice for this rapidly growing segment of our population.</vt:lpstr>
      <vt:lpstr>PowerPoint Presentation</vt:lpstr>
    </vt:vector>
  </TitlesOfParts>
  <Company>N.A.R.I. Inc</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 demo change</dc:title>
  <dc:creator>Stephen Gibson</dc:creator>
  <cp:lastModifiedBy>Cara Kenien</cp:lastModifiedBy>
  <cp:revision>238</cp:revision>
  <cp:lastPrinted>2002-07-31T00:14:28Z</cp:lastPrinted>
  <dcterms:created xsi:type="dcterms:W3CDTF">2002-07-08T06:36:51Z</dcterms:created>
  <dcterms:modified xsi:type="dcterms:W3CDTF">2017-07-25T15:28:35Z</dcterms:modified>
</cp:coreProperties>
</file>