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35" r:id="rId3"/>
    <p:sldMasterId id="2147483738" r:id="rId4"/>
  </p:sldMasterIdLst>
  <p:notesMasterIdLst>
    <p:notesMasterId r:id="rId48"/>
  </p:notesMasterIdLst>
  <p:handoutMasterIdLst>
    <p:handoutMasterId r:id="rId49"/>
  </p:handoutMasterIdLst>
  <p:sldIdLst>
    <p:sldId id="664" r:id="rId5"/>
    <p:sldId id="666" r:id="rId6"/>
    <p:sldId id="615" r:id="rId7"/>
    <p:sldId id="656" r:id="rId8"/>
    <p:sldId id="470" r:id="rId9"/>
    <p:sldId id="668" r:id="rId10"/>
    <p:sldId id="402" r:id="rId11"/>
    <p:sldId id="593" r:id="rId12"/>
    <p:sldId id="618" r:id="rId13"/>
    <p:sldId id="667" r:id="rId14"/>
    <p:sldId id="648" r:id="rId15"/>
    <p:sldId id="620" r:id="rId16"/>
    <p:sldId id="658" r:id="rId17"/>
    <p:sldId id="447" r:id="rId18"/>
    <p:sldId id="619" r:id="rId19"/>
    <p:sldId id="637" r:id="rId20"/>
    <p:sldId id="638" r:id="rId21"/>
    <p:sldId id="499" r:id="rId22"/>
    <p:sldId id="642" r:id="rId23"/>
    <p:sldId id="651" r:id="rId24"/>
    <p:sldId id="640" r:id="rId25"/>
    <p:sldId id="589" r:id="rId26"/>
    <p:sldId id="594" r:id="rId27"/>
    <p:sldId id="529" r:id="rId28"/>
    <p:sldId id="595" r:id="rId29"/>
    <p:sldId id="659" r:id="rId30"/>
    <p:sldId id="532" r:id="rId31"/>
    <p:sldId id="621" r:id="rId32"/>
    <p:sldId id="671" r:id="rId33"/>
    <p:sldId id="639" r:id="rId34"/>
    <p:sldId id="653" r:id="rId35"/>
    <p:sldId id="669" r:id="rId36"/>
    <p:sldId id="554" r:id="rId37"/>
    <p:sldId id="652" r:id="rId38"/>
    <p:sldId id="644" r:id="rId39"/>
    <p:sldId id="467" r:id="rId40"/>
    <p:sldId id="645" r:id="rId41"/>
    <p:sldId id="602" r:id="rId42"/>
    <p:sldId id="670" r:id="rId43"/>
    <p:sldId id="632" r:id="rId44"/>
    <p:sldId id="663" r:id="rId45"/>
    <p:sldId id="655" r:id="rId46"/>
    <p:sldId id="665"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72256"/>
  </p:normalViewPr>
  <p:slideViewPr>
    <p:cSldViewPr>
      <p:cViewPr varScale="1">
        <p:scale>
          <a:sx n="80" d="100"/>
          <a:sy n="80" d="100"/>
        </p:scale>
        <p:origin x="2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F2220-8672-4C79-873E-873AB13906B2}"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n-US"/>
        </a:p>
      </dgm:t>
    </dgm:pt>
    <dgm:pt modelId="{057FC36E-561F-4491-B3EE-43457041A062}">
      <dgm:prSet phldrT="[Text]" custT="1"/>
      <dgm:spPr/>
      <dgm:t>
        <a:bodyPr/>
        <a:lstStyle/>
        <a:p>
          <a:r>
            <a:rPr lang="en-US" sz="1400" dirty="0" smtClean="0">
              <a:solidFill>
                <a:schemeClr val="bg1"/>
              </a:solidFill>
            </a:rPr>
            <a:t>Self-reports (</a:t>
          </a:r>
          <a:r>
            <a:rPr lang="en-US" sz="1400" dirty="0" err="1" smtClean="0">
              <a:solidFill>
                <a:schemeClr val="bg1"/>
              </a:solidFill>
            </a:rPr>
            <a:t>uni</a:t>
          </a:r>
          <a:r>
            <a:rPr lang="en-US" sz="1400" dirty="0" smtClean="0">
              <a:solidFill>
                <a:schemeClr val="bg1"/>
              </a:solidFill>
            </a:rPr>
            <a:t> and multidimensional) &amp; </a:t>
          </a:r>
          <a:r>
            <a:rPr lang="en-US" sz="1400" smtClean="0">
              <a:solidFill>
                <a:schemeClr val="bg1"/>
              </a:solidFill>
            </a:rPr>
            <a:t>behavioral observationf5</a:t>
          </a:r>
          <a:endParaRPr lang="en-US" sz="1800" dirty="0">
            <a:solidFill>
              <a:schemeClr val="bg1"/>
            </a:solidFill>
          </a:endParaRPr>
        </a:p>
      </dgm:t>
    </dgm:pt>
    <dgm:pt modelId="{C413EB1B-5812-4C2E-ADE0-9DC1738D1448}" type="parTrans" cxnId="{FF96C387-F6DC-48EC-8B74-E1EE84EB9C9F}">
      <dgm:prSet/>
      <dgm:spPr/>
      <dgm:t>
        <a:bodyPr/>
        <a:lstStyle/>
        <a:p>
          <a:endParaRPr lang="en-US"/>
        </a:p>
      </dgm:t>
    </dgm:pt>
    <dgm:pt modelId="{DCB3176D-1F3E-45CC-BE67-723533CAE072}" type="sibTrans" cxnId="{FF96C387-F6DC-48EC-8B74-E1EE84EB9C9F}">
      <dgm:prSet/>
      <dgm:spPr/>
      <dgm:t>
        <a:bodyPr/>
        <a:lstStyle/>
        <a:p>
          <a:endParaRPr lang="en-US"/>
        </a:p>
      </dgm:t>
    </dgm:pt>
    <dgm:pt modelId="{715AAFAA-5177-0F43-956F-7340E53ABD65}">
      <dgm:prSet/>
      <dgm:spPr/>
      <dgm:t>
        <a:bodyPr/>
        <a:lstStyle/>
        <a:p>
          <a:r>
            <a:rPr lang="en-US" dirty="0" smtClean="0">
              <a:solidFill>
                <a:schemeClr val="bg1"/>
              </a:solidFill>
            </a:rPr>
            <a:t>Psychosocial </a:t>
          </a:r>
          <a:r>
            <a:rPr lang="en-US" dirty="0" err="1" smtClean="0">
              <a:solidFill>
                <a:schemeClr val="bg1"/>
              </a:solidFill>
            </a:rPr>
            <a:t>comorbidities</a:t>
          </a:r>
          <a:r>
            <a:rPr lang="en-US" dirty="0" smtClean="0">
              <a:solidFill>
                <a:schemeClr val="bg1"/>
              </a:solidFill>
            </a:rPr>
            <a:t> and complicating factors, cognitive processes, coping, affective processes, interpersonal processes</a:t>
          </a:r>
          <a:endParaRPr lang="en-US" dirty="0">
            <a:solidFill>
              <a:schemeClr val="bg1"/>
            </a:solidFill>
          </a:endParaRPr>
        </a:p>
      </dgm:t>
    </dgm:pt>
    <dgm:pt modelId="{52727706-9E5C-BD4D-ADFB-03B84A37312F}" type="parTrans" cxnId="{F2322AF9-9EE1-CA4A-8D6E-95E6E0956185}">
      <dgm:prSet/>
      <dgm:spPr/>
      <dgm:t>
        <a:bodyPr/>
        <a:lstStyle/>
        <a:p>
          <a:endParaRPr lang="en-US"/>
        </a:p>
      </dgm:t>
    </dgm:pt>
    <dgm:pt modelId="{E3AB33B2-33A3-1C43-905E-49F7E0FBB41C}" type="sibTrans" cxnId="{F2322AF9-9EE1-CA4A-8D6E-95E6E0956185}">
      <dgm:prSet/>
      <dgm:spPr/>
      <dgm:t>
        <a:bodyPr/>
        <a:lstStyle/>
        <a:p>
          <a:endParaRPr lang="en-US"/>
        </a:p>
      </dgm:t>
    </dgm:pt>
    <dgm:pt modelId="{E9C1C34A-B2D6-044A-AAAF-61C567A8DD59}">
      <dgm:prSet/>
      <dgm:spPr/>
      <dgm:t>
        <a:bodyPr/>
        <a:lstStyle/>
        <a:p>
          <a:r>
            <a:rPr lang="en-US" dirty="0" smtClean="0">
              <a:solidFill>
                <a:schemeClr val="bg1"/>
              </a:solidFill>
            </a:rPr>
            <a:t>Physical exam, </a:t>
          </a:r>
          <a:r>
            <a:rPr lang="en-US" dirty="0" err="1" smtClean="0">
              <a:solidFill>
                <a:schemeClr val="bg1"/>
              </a:solidFill>
            </a:rPr>
            <a:t>pharm</a:t>
          </a:r>
          <a:r>
            <a:rPr lang="en-US" dirty="0" smtClean="0">
              <a:solidFill>
                <a:schemeClr val="bg1"/>
              </a:solidFill>
            </a:rPr>
            <a:t> </a:t>
          </a:r>
          <a:r>
            <a:rPr lang="en-US" dirty="0" err="1" smtClean="0">
              <a:solidFill>
                <a:schemeClr val="bg1"/>
              </a:solidFill>
            </a:rPr>
            <a:t>eval</a:t>
          </a:r>
          <a:r>
            <a:rPr lang="en-US" dirty="0" smtClean="0">
              <a:solidFill>
                <a:schemeClr val="bg1"/>
              </a:solidFill>
            </a:rPr>
            <a:t>, age-related physical concerns, sensory impairment, functional assessment</a:t>
          </a:r>
          <a:endParaRPr lang="en-US" dirty="0">
            <a:solidFill>
              <a:schemeClr val="bg1"/>
            </a:solidFill>
          </a:endParaRPr>
        </a:p>
      </dgm:t>
    </dgm:pt>
    <dgm:pt modelId="{70DF0436-358A-624C-A8F3-F005F8F1F26D}" type="parTrans" cxnId="{AE573C72-395A-9344-A4C3-04FFFA8F75E8}">
      <dgm:prSet/>
      <dgm:spPr/>
      <dgm:t>
        <a:bodyPr/>
        <a:lstStyle/>
        <a:p>
          <a:endParaRPr lang="en-US"/>
        </a:p>
      </dgm:t>
    </dgm:pt>
    <dgm:pt modelId="{0E735AFB-9F3A-7B41-AEFB-7C5DAFB8741F}" type="sibTrans" cxnId="{AE573C72-395A-9344-A4C3-04FFFA8F75E8}">
      <dgm:prSet/>
      <dgm:spPr/>
      <dgm:t>
        <a:bodyPr/>
        <a:lstStyle/>
        <a:p>
          <a:endParaRPr lang="en-US"/>
        </a:p>
      </dgm:t>
    </dgm:pt>
    <dgm:pt modelId="{7BE27C59-C944-9B45-8D47-D72AD598E17E}">
      <dgm:prSet/>
      <dgm:spPr/>
      <dgm:t>
        <a:bodyPr/>
        <a:lstStyle/>
        <a:p>
          <a:r>
            <a:rPr lang="en-US" smtClean="0"/>
            <a:t>Initial determination or ongoing monitoring of pain</a:t>
          </a:r>
          <a:endParaRPr lang="en-US" dirty="0"/>
        </a:p>
      </dgm:t>
    </dgm:pt>
    <dgm:pt modelId="{3B85D21B-AB20-ED46-908D-1B06171C7071}" type="parTrans" cxnId="{F1E16D3A-CC87-2340-8ADB-EFB226EDD0E9}">
      <dgm:prSet/>
      <dgm:spPr/>
      <dgm:t>
        <a:bodyPr/>
        <a:lstStyle/>
        <a:p>
          <a:endParaRPr lang="en-US"/>
        </a:p>
      </dgm:t>
    </dgm:pt>
    <dgm:pt modelId="{E10EE260-ABC9-354C-AB51-4B1E6241F067}" type="sibTrans" cxnId="{F1E16D3A-CC87-2340-8ADB-EFB226EDD0E9}">
      <dgm:prSet/>
      <dgm:spPr/>
      <dgm:t>
        <a:bodyPr/>
        <a:lstStyle/>
        <a:p>
          <a:endParaRPr lang="en-US"/>
        </a:p>
      </dgm:t>
    </dgm:pt>
    <dgm:pt modelId="{63A82994-8AA2-C24F-BB8B-8449A0960282}">
      <dgm:prSet/>
      <dgm:spPr/>
      <dgm:t>
        <a:bodyPr/>
        <a:lstStyle/>
        <a:p>
          <a:r>
            <a:rPr lang="en-US" dirty="0" smtClean="0"/>
            <a:t>Medical, pharmacologic, and functional assessment of pain-related concerns</a:t>
          </a:r>
          <a:endParaRPr lang="en-US" dirty="0"/>
        </a:p>
      </dgm:t>
    </dgm:pt>
    <dgm:pt modelId="{82F05A72-0C00-9145-8E17-35F6FB30D234}" type="parTrans" cxnId="{4603A0A2-6F8C-CB41-B9B4-9BDC003852D0}">
      <dgm:prSet/>
      <dgm:spPr/>
      <dgm:t>
        <a:bodyPr/>
        <a:lstStyle/>
        <a:p>
          <a:endParaRPr lang="en-US"/>
        </a:p>
      </dgm:t>
    </dgm:pt>
    <dgm:pt modelId="{840F3639-E2B5-584F-A4C8-FF863A1FB1B4}" type="sibTrans" cxnId="{4603A0A2-6F8C-CB41-B9B4-9BDC003852D0}">
      <dgm:prSet/>
      <dgm:spPr/>
      <dgm:t>
        <a:bodyPr/>
        <a:lstStyle/>
        <a:p>
          <a:endParaRPr lang="en-US"/>
        </a:p>
      </dgm:t>
    </dgm:pt>
    <dgm:pt modelId="{E3CA94AA-564C-564B-A107-5E882581D2F0}">
      <dgm:prSet/>
      <dgm:spPr/>
      <dgm:t>
        <a:bodyPr/>
        <a:lstStyle/>
        <a:p>
          <a:r>
            <a:rPr lang="en-US" smtClean="0"/>
            <a:t>Assessment of psychosocial factors contributing to pain complaint</a:t>
          </a:r>
          <a:endParaRPr lang="en-US" dirty="0"/>
        </a:p>
      </dgm:t>
    </dgm:pt>
    <dgm:pt modelId="{8723C426-7FB4-DC4B-97D6-044E337D1427}" type="parTrans" cxnId="{D01E42AD-E539-A64B-9262-24CAA7A4B28A}">
      <dgm:prSet/>
      <dgm:spPr/>
      <dgm:t>
        <a:bodyPr/>
        <a:lstStyle/>
        <a:p>
          <a:endParaRPr lang="en-US"/>
        </a:p>
      </dgm:t>
    </dgm:pt>
    <dgm:pt modelId="{E81A2925-697F-AF44-802C-C2DD2C7DC30D}" type="sibTrans" cxnId="{D01E42AD-E539-A64B-9262-24CAA7A4B28A}">
      <dgm:prSet/>
      <dgm:spPr/>
      <dgm:t>
        <a:bodyPr/>
        <a:lstStyle/>
        <a:p>
          <a:endParaRPr lang="en-US"/>
        </a:p>
      </dgm:t>
    </dgm:pt>
    <dgm:pt modelId="{B19D7FF8-214C-D245-B2C6-344486DE94A6}" type="pres">
      <dgm:prSet presAssocID="{015F2220-8672-4C79-873E-873AB13906B2}" presName="Name0" presStyleCnt="0">
        <dgm:presLayoutVars>
          <dgm:dir/>
          <dgm:animLvl val="lvl"/>
          <dgm:resizeHandles val="exact"/>
        </dgm:presLayoutVars>
      </dgm:prSet>
      <dgm:spPr/>
      <dgm:t>
        <a:bodyPr/>
        <a:lstStyle/>
        <a:p>
          <a:endParaRPr lang="en-US"/>
        </a:p>
      </dgm:t>
    </dgm:pt>
    <dgm:pt modelId="{A276036E-123D-2641-95C7-6F6001C88BF7}" type="pres">
      <dgm:prSet presAssocID="{015F2220-8672-4C79-873E-873AB13906B2}" presName="tSp" presStyleCnt="0"/>
      <dgm:spPr/>
      <dgm:t>
        <a:bodyPr/>
        <a:lstStyle/>
        <a:p>
          <a:endParaRPr lang="en-US"/>
        </a:p>
      </dgm:t>
    </dgm:pt>
    <dgm:pt modelId="{5B0C4D93-1A11-B246-A601-7E896F7E24EB}" type="pres">
      <dgm:prSet presAssocID="{015F2220-8672-4C79-873E-873AB13906B2}" presName="bSp" presStyleCnt="0"/>
      <dgm:spPr/>
      <dgm:t>
        <a:bodyPr/>
        <a:lstStyle/>
        <a:p>
          <a:endParaRPr lang="en-US"/>
        </a:p>
      </dgm:t>
    </dgm:pt>
    <dgm:pt modelId="{3A67F773-909E-2B48-A308-E3B17848E866}" type="pres">
      <dgm:prSet presAssocID="{015F2220-8672-4C79-873E-873AB13906B2}" presName="process" presStyleCnt="0"/>
      <dgm:spPr/>
      <dgm:t>
        <a:bodyPr/>
        <a:lstStyle/>
        <a:p>
          <a:endParaRPr lang="en-US"/>
        </a:p>
      </dgm:t>
    </dgm:pt>
    <dgm:pt modelId="{96F692B2-3A41-8D4A-92BE-279D4605473F}" type="pres">
      <dgm:prSet presAssocID="{057FC36E-561F-4491-B3EE-43457041A062}" presName="composite1" presStyleCnt="0"/>
      <dgm:spPr/>
      <dgm:t>
        <a:bodyPr/>
        <a:lstStyle/>
        <a:p>
          <a:endParaRPr lang="en-US"/>
        </a:p>
      </dgm:t>
    </dgm:pt>
    <dgm:pt modelId="{02A355B8-92D0-C745-9A2A-A17AFCBE5B96}" type="pres">
      <dgm:prSet presAssocID="{057FC36E-561F-4491-B3EE-43457041A062}" presName="dummyNode1" presStyleLbl="node1" presStyleIdx="0" presStyleCnt="3"/>
      <dgm:spPr/>
      <dgm:t>
        <a:bodyPr/>
        <a:lstStyle/>
        <a:p>
          <a:endParaRPr lang="en-US"/>
        </a:p>
      </dgm:t>
    </dgm:pt>
    <dgm:pt modelId="{308E0DF1-108D-0045-AA49-E3DE39B3DCFB}" type="pres">
      <dgm:prSet presAssocID="{057FC36E-561F-4491-B3EE-43457041A062}" presName="childNode1" presStyleLbl="bgAcc1" presStyleIdx="0" presStyleCnt="3">
        <dgm:presLayoutVars>
          <dgm:bulletEnabled val="1"/>
        </dgm:presLayoutVars>
      </dgm:prSet>
      <dgm:spPr/>
      <dgm:t>
        <a:bodyPr/>
        <a:lstStyle/>
        <a:p>
          <a:endParaRPr lang="en-US"/>
        </a:p>
      </dgm:t>
    </dgm:pt>
    <dgm:pt modelId="{C3E39FB8-557B-034C-8896-1268296F2F43}" type="pres">
      <dgm:prSet presAssocID="{057FC36E-561F-4491-B3EE-43457041A062}" presName="childNode1tx" presStyleLbl="bgAcc1" presStyleIdx="0" presStyleCnt="3">
        <dgm:presLayoutVars>
          <dgm:bulletEnabled val="1"/>
        </dgm:presLayoutVars>
      </dgm:prSet>
      <dgm:spPr/>
      <dgm:t>
        <a:bodyPr/>
        <a:lstStyle/>
        <a:p>
          <a:endParaRPr lang="en-US"/>
        </a:p>
      </dgm:t>
    </dgm:pt>
    <dgm:pt modelId="{F7DC7EE9-6E8F-AC4A-BA29-98FC5290AF79}" type="pres">
      <dgm:prSet presAssocID="{057FC36E-561F-4491-B3EE-43457041A062}" presName="parentNode1" presStyleLbl="node1" presStyleIdx="0" presStyleCnt="3" custScaleX="108472" custScaleY="161538" custLinFactNeighborX="1527" custLinFactNeighborY="30758">
        <dgm:presLayoutVars>
          <dgm:chMax val="1"/>
          <dgm:bulletEnabled val="1"/>
        </dgm:presLayoutVars>
      </dgm:prSet>
      <dgm:spPr/>
      <dgm:t>
        <a:bodyPr/>
        <a:lstStyle/>
        <a:p>
          <a:endParaRPr lang="en-US"/>
        </a:p>
      </dgm:t>
    </dgm:pt>
    <dgm:pt modelId="{D85B8775-641F-9441-89F7-87CEF32EA6AF}" type="pres">
      <dgm:prSet presAssocID="{057FC36E-561F-4491-B3EE-43457041A062}" presName="connSite1" presStyleCnt="0"/>
      <dgm:spPr/>
      <dgm:t>
        <a:bodyPr/>
        <a:lstStyle/>
        <a:p>
          <a:endParaRPr lang="en-US"/>
        </a:p>
      </dgm:t>
    </dgm:pt>
    <dgm:pt modelId="{047AE6FE-6CF5-334E-BD19-77308494B6F0}" type="pres">
      <dgm:prSet presAssocID="{DCB3176D-1F3E-45CC-BE67-723533CAE072}" presName="Name9" presStyleLbl="sibTrans2D1" presStyleIdx="0" presStyleCnt="2"/>
      <dgm:spPr/>
      <dgm:t>
        <a:bodyPr/>
        <a:lstStyle/>
        <a:p>
          <a:endParaRPr lang="en-US"/>
        </a:p>
      </dgm:t>
    </dgm:pt>
    <dgm:pt modelId="{52CB1376-E418-B647-827E-5FF0BB1C086E}" type="pres">
      <dgm:prSet presAssocID="{E9C1C34A-B2D6-044A-AAAF-61C567A8DD59}" presName="composite2" presStyleCnt="0"/>
      <dgm:spPr/>
      <dgm:t>
        <a:bodyPr/>
        <a:lstStyle/>
        <a:p>
          <a:endParaRPr lang="en-US"/>
        </a:p>
      </dgm:t>
    </dgm:pt>
    <dgm:pt modelId="{63B52E8D-DC96-884F-B9D4-9EB18D0075FD}" type="pres">
      <dgm:prSet presAssocID="{E9C1C34A-B2D6-044A-AAAF-61C567A8DD59}" presName="dummyNode2" presStyleLbl="node1" presStyleIdx="0" presStyleCnt="3"/>
      <dgm:spPr/>
      <dgm:t>
        <a:bodyPr/>
        <a:lstStyle/>
        <a:p>
          <a:endParaRPr lang="en-US"/>
        </a:p>
      </dgm:t>
    </dgm:pt>
    <dgm:pt modelId="{D7CE57CF-B2F0-F148-887C-D52780379910}" type="pres">
      <dgm:prSet presAssocID="{E9C1C34A-B2D6-044A-AAAF-61C567A8DD59}" presName="childNode2" presStyleLbl="bgAcc1" presStyleIdx="1" presStyleCnt="3">
        <dgm:presLayoutVars>
          <dgm:bulletEnabled val="1"/>
        </dgm:presLayoutVars>
      </dgm:prSet>
      <dgm:spPr/>
      <dgm:t>
        <a:bodyPr/>
        <a:lstStyle/>
        <a:p>
          <a:endParaRPr lang="en-US"/>
        </a:p>
      </dgm:t>
    </dgm:pt>
    <dgm:pt modelId="{56C3A7F7-BFF8-B649-89E1-C14B644B0C39}" type="pres">
      <dgm:prSet presAssocID="{E9C1C34A-B2D6-044A-AAAF-61C567A8DD59}" presName="childNode2tx" presStyleLbl="bgAcc1" presStyleIdx="1" presStyleCnt="3">
        <dgm:presLayoutVars>
          <dgm:bulletEnabled val="1"/>
        </dgm:presLayoutVars>
      </dgm:prSet>
      <dgm:spPr/>
      <dgm:t>
        <a:bodyPr/>
        <a:lstStyle/>
        <a:p>
          <a:endParaRPr lang="en-US"/>
        </a:p>
      </dgm:t>
    </dgm:pt>
    <dgm:pt modelId="{75BFE6AD-7FE6-1C47-BD50-B57562E65774}" type="pres">
      <dgm:prSet presAssocID="{E9C1C34A-B2D6-044A-AAAF-61C567A8DD59}" presName="parentNode2" presStyleLbl="node1" presStyleIdx="1" presStyleCnt="3">
        <dgm:presLayoutVars>
          <dgm:chMax val="0"/>
          <dgm:bulletEnabled val="1"/>
        </dgm:presLayoutVars>
      </dgm:prSet>
      <dgm:spPr/>
      <dgm:t>
        <a:bodyPr/>
        <a:lstStyle/>
        <a:p>
          <a:endParaRPr lang="en-US"/>
        </a:p>
      </dgm:t>
    </dgm:pt>
    <dgm:pt modelId="{0E9A4F14-E0BB-9C46-A04C-B85F4E6E24D0}" type="pres">
      <dgm:prSet presAssocID="{E9C1C34A-B2D6-044A-AAAF-61C567A8DD59}" presName="connSite2" presStyleCnt="0"/>
      <dgm:spPr/>
      <dgm:t>
        <a:bodyPr/>
        <a:lstStyle/>
        <a:p>
          <a:endParaRPr lang="en-US"/>
        </a:p>
      </dgm:t>
    </dgm:pt>
    <dgm:pt modelId="{7BBAFCA6-8BA5-ED46-A9A6-732F2F4B882B}" type="pres">
      <dgm:prSet presAssocID="{0E735AFB-9F3A-7B41-AEFB-7C5DAFB8741F}" presName="Name18" presStyleLbl="sibTrans2D1" presStyleIdx="1" presStyleCnt="2"/>
      <dgm:spPr/>
      <dgm:t>
        <a:bodyPr/>
        <a:lstStyle/>
        <a:p>
          <a:endParaRPr lang="en-US"/>
        </a:p>
      </dgm:t>
    </dgm:pt>
    <dgm:pt modelId="{2F1FA558-7FEC-3948-AA9D-7C66D1BBB2FC}" type="pres">
      <dgm:prSet presAssocID="{715AAFAA-5177-0F43-956F-7340E53ABD65}" presName="composite1" presStyleCnt="0"/>
      <dgm:spPr/>
      <dgm:t>
        <a:bodyPr/>
        <a:lstStyle/>
        <a:p>
          <a:endParaRPr lang="en-US"/>
        </a:p>
      </dgm:t>
    </dgm:pt>
    <dgm:pt modelId="{DE0C7CEC-54C4-9340-B4CC-30F524E30D81}" type="pres">
      <dgm:prSet presAssocID="{715AAFAA-5177-0F43-956F-7340E53ABD65}" presName="dummyNode1" presStyleLbl="node1" presStyleIdx="1" presStyleCnt="3"/>
      <dgm:spPr/>
      <dgm:t>
        <a:bodyPr/>
        <a:lstStyle/>
        <a:p>
          <a:endParaRPr lang="en-US"/>
        </a:p>
      </dgm:t>
    </dgm:pt>
    <dgm:pt modelId="{9C9E7EA6-0511-2946-884A-142B9471DBD9}" type="pres">
      <dgm:prSet presAssocID="{715AAFAA-5177-0F43-956F-7340E53ABD65}" presName="childNode1" presStyleLbl="bgAcc1" presStyleIdx="2" presStyleCnt="3">
        <dgm:presLayoutVars>
          <dgm:bulletEnabled val="1"/>
        </dgm:presLayoutVars>
      </dgm:prSet>
      <dgm:spPr/>
      <dgm:t>
        <a:bodyPr/>
        <a:lstStyle/>
        <a:p>
          <a:endParaRPr lang="en-US"/>
        </a:p>
      </dgm:t>
    </dgm:pt>
    <dgm:pt modelId="{AAC4E266-C195-3C42-B6A1-B6C9089BA2A3}" type="pres">
      <dgm:prSet presAssocID="{715AAFAA-5177-0F43-956F-7340E53ABD65}" presName="childNode1tx" presStyleLbl="bgAcc1" presStyleIdx="2" presStyleCnt="3">
        <dgm:presLayoutVars>
          <dgm:bulletEnabled val="1"/>
        </dgm:presLayoutVars>
      </dgm:prSet>
      <dgm:spPr/>
      <dgm:t>
        <a:bodyPr/>
        <a:lstStyle/>
        <a:p>
          <a:endParaRPr lang="en-US"/>
        </a:p>
      </dgm:t>
    </dgm:pt>
    <dgm:pt modelId="{CA6F5958-3325-EE4F-8829-0C4C63028412}" type="pres">
      <dgm:prSet presAssocID="{715AAFAA-5177-0F43-956F-7340E53ABD65}" presName="parentNode1" presStyleLbl="node1" presStyleIdx="2" presStyleCnt="3">
        <dgm:presLayoutVars>
          <dgm:chMax val="1"/>
          <dgm:bulletEnabled val="1"/>
        </dgm:presLayoutVars>
      </dgm:prSet>
      <dgm:spPr/>
      <dgm:t>
        <a:bodyPr/>
        <a:lstStyle/>
        <a:p>
          <a:endParaRPr lang="en-US"/>
        </a:p>
      </dgm:t>
    </dgm:pt>
    <dgm:pt modelId="{4FD3A0F7-ABC8-8745-9C6B-376412B40238}" type="pres">
      <dgm:prSet presAssocID="{715AAFAA-5177-0F43-956F-7340E53ABD65}" presName="connSite1" presStyleCnt="0"/>
      <dgm:spPr/>
      <dgm:t>
        <a:bodyPr/>
        <a:lstStyle/>
        <a:p>
          <a:endParaRPr lang="en-US"/>
        </a:p>
      </dgm:t>
    </dgm:pt>
  </dgm:ptLst>
  <dgm:cxnLst>
    <dgm:cxn modelId="{6F9A76ED-BF5B-B843-BBC1-A92FEED338C2}" type="presOf" srcId="{E3CA94AA-564C-564B-A107-5E882581D2F0}" destId="{AAC4E266-C195-3C42-B6A1-B6C9089BA2A3}" srcOrd="1" destOrd="0" presId="urn:microsoft.com/office/officeart/2005/8/layout/hProcess4"/>
    <dgm:cxn modelId="{AA3D4F87-A036-8043-84F4-838E064C2695}" type="presOf" srcId="{E3CA94AA-564C-564B-A107-5E882581D2F0}" destId="{9C9E7EA6-0511-2946-884A-142B9471DBD9}" srcOrd="0" destOrd="0" presId="urn:microsoft.com/office/officeart/2005/8/layout/hProcess4"/>
    <dgm:cxn modelId="{4EEAA2D0-A966-DC43-A2DC-68BA2417929C}" type="presOf" srcId="{057FC36E-561F-4491-B3EE-43457041A062}" destId="{F7DC7EE9-6E8F-AC4A-BA29-98FC5290AF79}" srcOrd="0" destOrd="0" presId="urn:microsoft.com/office/officeart/2005/8/layout/hProcess4"/>
    <dgm:cxn modelId="{FF96C387-F6DC-48EC-8B74-E1EE84EB9C9F}" srcId="{015F2220-8672-4C79-873E-873AB13906B2}" destId="{057FC36E-561F-4491-B3EE-43457041A062}" srcOrd="0" destOrd="0" parTransId="{C413EB1B-5812-4C2E-ADE0-9DC1738D1448}" sibTransId="{DCB3176D-1F3E-45CC-BE67-723533CAE072}"/>
    <dgm:cxn modelId="{DA6B226B-C411-8D4D-B311-668449EDD553}" type="presOf" srcId="{7BE27C59-C944-9B45-8D47-D72AD598E17E}" destId="{C3E39FB8-557B-034C-8896-1268296F2F43}" srcOrd="1" destOrd="0" presId="urn:microsoft.com/office/officeart/2005/8/layout/hProcess4"/>
    <dgm:cxn modelId="{33378A3D-8936-7C4A-A657-0F24058DBAC7}" type="presOf" srcId="{E9C1C34A-B2D6-044A-AAAF-61C567A8DD59}" destId="{75BFE6AD-7FE6-1C47-BD50-B57562E65774}" srcOrd="0" destOrd="0" presId="urn:microsoft.com/office/officeart/2005/8/layout/hProcess4"/>
    <dgm:cxn modelId="{F1107093-D7CC-E24A-BF04-A279364E87D3}" type="presOf" srcId="{63A82994-8AA2-C24F-BB8B-8449A0960282}" destId="{56C3A7F7-BFF8-B649-89E1-C14B644B0C39}" srcOrd="1" destOrd="0" presId="urn:microsoft.com/office/officeart/2005/8/layout/hProcess4"/>
    <dgm:cxn modelId="{F2322AF9-9EE1-CA4A-8D6E-95E6E0956185}" srcId="{015F2220-8672-4C79-873E-873AB13906B2}" destId="{715AAFAA-5177-0F43-956F-7340E53ABD65}" srcOrd="2" destOrd="0" parTransId="{52727706-9E5C-BD4D-ADFB-03B84A37312F}" sibTransId="{E3AB33B2-33A3-1C43-905E-49F7E0FBB41C}"/>
    <dgm:cxn modelId="{9F4813BD-1EFD-3C40-8F74-D0868A93FE03}" type="presOf" srcId="{715AAFAA-5177-0F43-956F-7340E53ABD65}" destId="{CA6F5958-3325-EE4F-8829-0C4C63028412}" srcOrd="0" destOrd="0" presId="urn:microsoft.com/office/officeart/2005/8/layout/hProcess4"/>
    <dgm:cxn modelId="{BB9573B6-C662-7F47-B3F5-E76401D30CA3}" type="presOf" srcId="{63A82994-8AA2-C24F-BB8B-8449A0960282}" destId="{D7CE57CF-B2F0-F148-887C-D52780379910}" srcOrd="0" destOrd="0" presId="urn:microsoft.com/office/officeart/2005/8/layout/hProcess4"/>
    <dgm:cxn modelId="{F1E16D3A-CC87-2340-8ADB-EFB226EDD0E9}" srcId="{057FC36E-561F-4491-B3EE-43457041A062}" destId="{7BE27C59-C944-9B45-8D47-D72AD598E17E}" srcOrd="0" destOrd="0" parTransId="{3B85D21B-AB20-ED46-908D-1B06171C7071}" sibTransId="{E10EE260-ABC9-354C-AB51-4B1E6241F067}"/>
    <dgm:cxn modelId="{AE573C72-395A-9344-A4C3-04FFFA8F75E8}" srcId="{015F2220-8672-4C79-873E-873AB13906B2}" destId="{E9C1C34A-B2D6-044A-AAAF-61C567A8DD59}" srcOrd="1" destOrd="0" parTransId="{70DF0436-358A-624C-A8F3-F005F8F1F26D}" sibTransId="{0E735AFB-9F3A-7B41-AEFB-7C5DAFB8741F}"/>
    <dgm:cxn modelId="{4603A0A2-6F8C-CB41-B9B4-9BDC003852D0}" srcId="{E9C1C34A-B2D6-044A-AAAF-61C567A8DD59}" destId="{63A82994-8AA2-C24F-BB8B-8449A0960282}" srcOrd="0" destOrd="0" parTransId="{82F05A72-0C00-9145-8E17-35F6FB30D234}" sibTransId="{840F3639-E2B5-584F-A4C8-FF863A1FB1B4}"/>
    <dgm:cxn modelId="{AD016C6C-F6B0-5941-AB54-3D9A380E5EF0}" type="presOf" srcId="{7BE27C59-C944-9B45-8D47-D72AD598E17E}" destId="{308E0DF1-108D-0045-AA49-E3DE39B3DCFB}" srcOrd="0" destOrd="0" presId="urn:microsoft.com/office/officeart/2005/8/layout/hProcess4"/>
    <dgm:cxn modelId="{541DDFC7-283A-C340-9D77-05EABD35E8E5}" type="presOf" srcId="{0E735AFB-9F3A-7B41-AEFB-7C5DAFB8741F}" destId="{7BBAFCA6-8BA5-ED46-A9A6-732F2F4B882B}" srcOrd="0" destOrd="0" presId="urn:microsoft.com/office/officeart/2005/8/layout/hProcess4"/>
    <dgm:cxn modelId="{93464237-81FE-FE4A-81AC-99CFADB6A133}" type="presOf" srcId="{DCB3176D-1F3E-45CC-BE67-723533CAE072}" destId="{047AE6FE-6CF5-334E-BD19-77308494B6F0}" srcOrd="0" destOrd="0" presId="urn:microsoft.com/office/officeart/2005/8/layout/hProcess4"/>
    <dgm:cxn modelId="{DFAE06E3-49F9-6047-B8B5-021E300A430F}" type="presOf" srcId="{015F2220-8672-4C79-873E-873AB13906B2}" destId="{B19D7FF8-214C-D245-B2C6-344486DE94A6}" srcOrd="0" destOrd="0" presId="urn:microsoft.com/office/officeart/2005/8/layout/hProcess4"/>
    <dgm:cxn modelId="{D01E42AD-E539-A64B-9262-24CAA7A4B28A}" srcId="{715AAFAA-5177-0F43-956F-7340E53ABD65}" destId="{E3CA94AA-564C-564B-A107-5E882581D2F0}" srcOrd="0" destOrd="0" parTransId="{8723C426-7FB4-DC4B-97D6-044E337D1427}" sibTransId="{E81A2925-697F-AF44-802C-C2DD2C7DC30D}"/>
    <dgm:cxn modelId="{2399BA7C-FD4D-C442-A5AA-DC7BE8DF29B9}" type="presParOf" srcId="{B19D7FF8-214C-D245-B2C6-344486DE94A6}" destId="{A276036E-123D-2641-95C7-6F6001C88BF7}" srcOrd="0" destOrd="0" presId="urn:microsoft.com/office/officeart/2005/8/layout/hProcess4"/>
    <dgm:cxn modelId="{1465E15C-E6E5-F541-8F06-84AEF2E44116}" type="presParOf" srcId="{B19D7FF8-214C-D245-B2C6-344486DE94A6}" destId="{5B0C4D93-1A11-B246-A601-7E896F7E24EB}" srcOrd="1" destOrd="0" presId="urn:microsoft.com/office/officeart/2005/8/layout/hProcess4"/>
    <dgm:cxn modelId="{E8E0D411-86E4-B748-8C1C-EBBEED23B51F}" type="presParOf" srcId="{B19D7FF8-214C-D245-B2C6-344486DE94A6}" destId="{3A67F773-909E-2B48-A308-E3B17848E866}" srcOrd="2" destOrd="0" presId="urn:microsoft.com/office/officeart/2005/8/layout/hProcess4"/>
    <dgm:cxn modelId="{E6B3E151-DF25-5F4E-8725-4DEDB9398BE3}" type="presParOf" srcId="{3A67F773-909E-2B48-A308-E3B17848E866}" destId="{96F692B2-3A41-8D4A-92BE-279D4605473F}" srcOrd="0" destOrd="0" presId="urn:microsoft.com/office/officeart/2005/8/layout/hProcess4"/>
    <dgm:cxn modelId="{CD9388DD-519F-EB48-B8DC-3E00447CB168}" type="presParOf" srcId="{96F692B2-3A41-8D4A-92BE-279D4605473F}" destId="{02A355B8-92D0-C745-9A2A-A17AFCBE5B96}" srcOrd="0" destOrd="0" presId="urn:microsoft.com/office/officeart/2005/8/layout/hProcess4"/>
    <dgm:cxn modelId="{666BD290-F300-C444-A985-2CDBF9232A35}" type="presParOf" srcId="{96F692B2-3A41-8D4A-92BE-279D4605473F}" destId="{308E0DF1-108D-0045-AA49-E3DE39B3DCFB}" srcOrd="1" destOrd="0" presId="urn:microsoft.com/office/officeart/2005/8/layout/hProcess4"/>
    <dgm:cxn modelId="{556A6753-6C36-7F4F-85A5-485A028C2AB6}" type="presParOf" srcId="{96F692B2-3A41-8D4A-92BE-279D4605473F}" destId="{C3E39FB8-557B-034C-8896-1268296F2F43}" srcOrd="2" destOrd="0" presId="urn:microsoft.com/office/officeart/2005/8/layout/hProcess4"/>
    <dgm:cxn modelId="{209DB621-D7DD-9B4E-B5F5-26E5FBF66AF2}" type="presParOf" srcId="{96F692B2-3A41-8D4A-92BE-279D4605473F}" destId="{F7DC7EE9-6E8F-AC4A-BA29-98FC5290AF79}" srcOrd="3" destOrd="0" presId="urn:microsoft.com/office/officeart/2005/8/layout/hProcess4"/>
    <dgm:cxn modelId="{318B2F20-AF4B-ED4D-8FA2-E0B400E7D0B0}" type="presParOf" srcId="{96F692B2-3A41-8D4A-92BE-279D4605473F}" destId="{D85B8775-641F-9441-89F7-87CEF32EA6AF}" srcOrd="4" destOrd="0" presId="urn:microsoft.com/office/officeart/2005/8/layout/hProcess4"/>
    <dgm:cxn modelId="{E3F44F77-5779-3444-8E32-1CFECA816801}" type="presParOf" srcId="{3A67F773-909E-2B48-A308-E3B17848E866}" destId="{047AE6FE-6CF5-334E-BD19-77308494B6F0}" srcOrd="1" destOrd="0" presId="urn:microsoft.com/office/officeart/2005/8/layout/hProcess4"/>
    <dgm:cxn modelId="{4B010995-856F-3E48-A6C6-A3C06D1AF652}" type="presParOf" srcId="{3A67F773-909E-2B48-A308-E3B17848E866}" destId="{52CB1376-E418-B647-827E-5FF0BB1C086E}" srcOrd="2" destOrd="0" presId="urn:microsoft.com/office/officeart/2005/8/layout/hProcess4"/>
    <dgm:cxn modelId="{83DF4B8F-9B45-B344-8BAB-179C01C6941A}" type="presParOf" srcId="{52CB1376-E418-B647-827E-5FF0BB1C086E}" destId="{63B52E8D-DC96-884F-B9D4-9EB18D0075FD}" srcOrd="0" destOrd="0" presId="urn:microsoft.com/office/officeart/2005/8/layout/hProcess4"/>
    <dgm:cxn modelId="{C49A8A3D-EE66-0641-999A-7F031134EEB0}" type="presParOf" srcId="{52CB1376-E418-B647-827E-5FF0BB1C086E}" destId="{D7CE57CF-B2F0-F148-887C-D52780379910}" srcOrd="1" destOrd="0" presId="urn:microsoft.com/office/officeart/2005/8/layout/hProcess4"/>
    <dgm:cxn modelId="{9B7B92C2-9A0D-4E44-974D-28554C6BBD34}" type="presParOf" srcId="{52CB1376-E418-B647-827E-5FF0BB1C086E}" destId="{56C3A7F7-BFF8-B649-89E1-C14B644B0C39}" srcOrd="2" destOrd="0" presId="urn:microsoft.com/office/officeart/2005/8/layout/hProcess4"/>
    <dgm:cxn modelId="{CF549531-007E-ED42-BD31-1A598205981A}" type="presParOf" srcId="{52CB1376-E418-B647-827E-5FF0BB1C086E}" destId="{75BFE6AD-7FE6-1C47-BD50-B57562E65774}" srcOrd="3" destOrd="0" presId="urn:microsoft.com/office/officeart/2005/8/layout/hProcess4"/>
    <dgm:cxn modelId="{B83D3862-0638-8F47-B82C-0EE384EFC76D}" type="presParOf" srcId="{52CB1376-E418-B647-827E-5FF0BB1C086E}" destId="{0E9A4F14-E0BB-9C46-A04C-B85F4E6E24D0}" srcOrd="4" destOrd="0" presId="urn:microsoft.com/office/officeart/2005/8/layout/hProcess4"/>
    <dgm:cxn modelId="{996C2461-0C7F-1345-96D2-4E122613CA19}" type="presParOf" srcId="{3A67F773-909E-2B48-A308-E3B17848E866}" destId="{7BBAFCA6-8BA5-ED46-A9A6-732F2F4B882B}" srcOrd="3" destOrd="0" presId="urn:microsoft.com/office/officeart/2005/8/layout/hProcess4"/>
    <dgm:cxn modelId="{F8693C22-8FA1-9A48-9624-BA4A69E8C432}" type="presParOf" srcId="{3A67F773-909E-2B48-A308-E3B17848E866}" destId="{2F1FA558-7FEC-3948-AA9D-7C66D1BBB2FC}" srcOrd="4" destOrd="0" presId="urn:microsoft.com/office/officeart/2005/8/layout/hProcess4"/>
    <dgm:cxn modelId="{C3110B3D-9CBB-6640-9E63-CEB929EDE293}" type="presParOf" srcId="{2F1FA558-7FEC-3948-AA9D-7C66D1BBB2FC}" destId="{DE0C7CEC-54C4-9340-B4CC-30F524E30D81}" srcOrd="0" destOrd="0" presId="urn:microsoft.com/office/officeart/2005/8/layout/hProcess4"/>
    <dgm:cxn modelId="{57AB408C-08CD-B446-9119-F4DE7F5400F5}" type="presParOf" srcId="{2F1FA558-7FEC-3948-AA9D-7C66D1BBB2FC}" destId="{9C9E7EA6-0511-2946-884A-142B9471DBD9}" srcOrd="1" destOrd="0" presId="urn:microsoft.com/office/officeart/2005/8/layout/hProcess4"/>
    <dgm:cxn modelId="{4E202B34-950D-1B40-AFBE-7FB89F271E90}" type="presParOf" srcId="{2F1FA558-7FEC-3948-AA9D-7C66D1BBB2FC}" destId="{AAC4E266-C195-3C42-B6A1-B6C9089BA2A3}" srcOrd="2" destOrd="0" presId="urn:microsoft.com/office/officeart/2005/8/layout/hProcess4"/>
    <dgm:cxn modelId="{C49A8A64-0554-7F4A-BD08-4A932F0CB163}" type="presParOf" srcId="{2F1FA558-7FEC-3948-AA9D-7C66D1BBB2FC}" destId="{CA6F5958-3325-EE4F-8829-0C4C63028412}" srcOrd="3" destOrd="0" presId="urn:microsoft.com/office/officeart/2005/8/layout/hProcess4"/>
    <dgm:cxn modelId="{0DDDDEB5-CFEA-A349-837D-EBCA815C728C}" type="presParOf" srcId="{2F1FA558-7FEC-3948-AA9D-7C66D1BBB2FC}" destId="{4FD3A0F7-ABC8-8745-9C6B-376412B4023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0DF1-108D-0045-AA49-E3DE39B3DCFB}">
      <dsp:nvSpPr>
        <dsp:cNvPr id="0" name=""/>
        <dsp:cNvSpPr/>
      </dsp:nvSpPr>
      <dsp:spPr>
        <a:xfrm>
          <a:off x="3433" y="1176906"/>
          <a:ext cx="2212819" cy="1825113"/>
        </a:xfrm>
        <a:prstGeom prst="roundRect">
          <a:avLst>
            <a:gd name="adj" fmla="val 10000"/>
          </a:avLst>
        </a:prstGeom>
        <a:solidFill>
          <a:schemeClr val="lt1">
            <a:alpha val="90000"/>
            <a:hueOff val="0"/>
            <a:satOff val="0"/>
            <a:lumOff val="0"/>
            <a:alphaOff val="0"/>
          </a:schemeClr>
        </a:solidFill>
        <a:ln w="55000" cap="flat" cmpd="thickThin"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Initial determination or ongoing monitoring of pain</a:t>
          </a:r>
          <a:endParaRPr lang="en-US" sz="1400" kern="1200" dirty="0"/>
        </a:p>
      </dsp:txBody>
      <dsp:txXfrm>
        <a:off x="45434" y="1218907"/>
        <a:ext cx="2128817" cy="1350015"/>
      </dsp:txXfrm>
    </dsp:sp>
    <dsp:sp modelId="{047AE6FE-6CF5-334E-BD19-77308494B6F0}">
      <dsp:nvSpPr>
        <dsp:cNvPr id="0" name=""/>
        <dsp:cNvSpPr/>
      </dsp:nvSpPr>
      <dsp:spPr>
        <a:xfrm>
          <a:off x="1158980" y="1873081"/>
          <a:ext cx="2501738" cy="2501738"/>
        </a:xfrm>
        <a:prstGeom prst="leftCircularArrow">
          <a:avLst>
            <a:gd name="adj1" fmla="val 2884"/>
            <a:gd name="adj2" fmla="val 352665"/>
            <a:gd name="adj3" fmla="val 1516587"/>
            <a:gd name="adj4" fmla="val 8412900"/>
            <a:gd name="adj5" fmla="val 3365"/>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C7EE9-6E8F-AC4A-BA29-98FC5290AF79}">
      <dsp:nvSpPr>
        <dsp:cNvPr id="0" name=""/>
        <dsp:cNvSpPr/>
      </dsp:nvSpPr>
      <dsp:spPr>
        <a:xfrm>
          <a:off x="441886" y="2610838"/>
          <a:ext cx="2133591" cy="1263536"/>
        </a:xfrm>
        <a:prstGeom prst="roundRect">
          <a:avLst>
            <a:gd name="adj" fmla="val 10000"/>
          </a:avLst>
        </a:prstGeom>
        <a:solidFill>
          <a:schemeClr val="accent1">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Self-reports (</a:t>
          </a:r>
          <a:r>
            <a:rPr lang="en-US" sz="1400" kern="1200" dirty="0" err="1" smtClean="0">
              <a:solidFill>
                <a:schemeClr val="bg1"/>
              </a:solidFill>
            </a:rPr>
            <a:t>uni</a:t>
          </a:r>
          <a:r>
            <a:rPr lang="en-US" sz="1400" kern="1200" dirty="0" smtClean="0">
              <a:solidFill>
                <a:schemeClr val="bg1"/>
              </a:solidFill>
            </a:rPr>
            <a:t> and multidimensional) &amp; </a:t>
          </a:r>
          <a:r>
            <a:rPr lang="en-US" sz="1400" kern="1200" smtClean="0">
              <a:solidFill>
                <a:schemeClr val="bg1"/>
              </a:solidFill>
            </a:rPr>
            <a:t>behavioral observationf5</a:t>
          </a:r>
          <a:endParaRPr lang="en-US" sz="1800" kern="1200" dirty="0">
            <a:solidFill>
              <a:schemeClr val="bg1"/>
            </a:solidFill>
          </a:endParaRPr>
        </a:p>
      </dsp:txBody>
      <dsp:txXfrm>
        <a:off x="478894" y="2647846"/>
        <a:ext cx="2059575" cy="1189520"/>
      </dsp:txXfrm>
    </dsp:sp>
    <dsp:sp modelId="{D7CE57CF-B2F0-F148-887C-D52780379910}">
      <dsp:nvSpPr>
        <dsp:cNvPr id="0" name=""/>
        <dsp:cNvSpPr/>
      </dsp:nvSpPr>
      <dsp:spPr>
        <a:xfrm>
          <a:off x="2889015" y="1297243"/>
          <a:ext cx="2212819" cy="1825113"/>
        </a:xfrm>
        <a:prstGeom prst="roundRect">
          <a:avLst>
            <a:gd name="adj" fmla="val 10000"/>
          </a:avLst>
        </a:prstGeom>
        <a:solidFill>
          <a:schemeClr val="lt1">
            <a:alpha val="90000"/>
            <a:hueOff val="0"/>
            <a:satOff val="0"/>
            <a:lumOff val="0"/>
            <a:alphaOff val="0"/>
          </a:schemeClr>
        </a:solidFill>
        <a:ln w="55000" cap="flat" cmpd="thickThin" algn="ctr">
          <a:solidFill>
            <a:schemeClr val="accent1">
              <a:shade val="50000"/>
              <a:hueOff val="-440375"/>
              <a:satOff val="-12821"/>
              <a:lumOff val="326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Medical, pharmacologic, and functional assessment of pain-related concerns</a:t>
          </a:r>
          <a:endParaRPr lang="en-US" sz="1400" kern="1200" dirty="0"/>
        </a:p>
      </dsp:txBody>
      <dsp:txXfrm>
        <a:off x="2931016" y="1730339"/>
        <a:ext cx="2128817" cy="1350015"/>
      </dsp:txXfrm>
    </dsp:sp>
    <dsp:sp modelId="{7BBAFCA6-8BA5-ED46-A9A6-732F2F4B882B}">
      <dsp:nvSpPr>
        <dsp:cNvPr id="0" name=""/>
        <dsp:cNvSpPr/>
      </dsp:nvSpPr>
      <dsp:spPr>
        <a:xfrm>
          <a:off x="4121074" y="187698"/>
          <a:ext cx="2686191" cy="2686191"/>
        </a:xfrm>
        <a:prstGeom prst="circularArrow">
          <a:avLst>
            <a:gd name="adj1" fmla="val 2686"/>
            <a:gd name="adj2" fmla="val 326932"/>
            <a:gd name="adj3" fmla="val 19497557"/>
            <a:gd name="adj4" fmla="val 12575511"/>
            <a:gd name="adj5" fmla="val 3134"/>
          </a:avLst>
        </a:prstGeom>
        <a:solidFill>
          <a:schemeClr val="accent1">
            <a:shade val="90000"/>
            <a:hueOff val="-702867"/>
            <a:satOff val="-19641"/>
            <a:lumOff val="404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FE6AD-7FE6-1C47-BD50-B57562E65774}">
      <dsp:nvSpPr>
        <dsp:cNvPr id="0" name=""/>
        <dsp:cNvSpPr/>
      </dsp:nvSpPr>
      <dsp:spPr>
        <a:xfrm>
          <a:off x="3380753" y="906147"/>
          <a:ext cx="1966950" cy="782191"/>
        </a:xfrm>
        <a:prstGeom prst="roundRect">
          <a:avLst>
            <a:gd name="adj" fmla="val 10000"/>
          </a:avLst>
        </a:prstGeom>
        <a:solidFill>
          <a:schemeClr val="accent1">
            <a:shade val="50000"/>
            <a:hueOff val="-440375"/>
            <a:satOff val="-12821"/>
            <a:lumOff val="3261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Physical exam, </a:t>
          </a:r>
          <a:r>
            <a:rPr lang="en-US" sz="800" kern="1200" dirty="0" err="1" smtClean="0">
              <a:solidFill>
                <a:schemeClr val="bg1"/>
              </a:solidFill>
            </a:rPr>
            <a:t>pharm</a:t>
          </a:r>
          <a:r>
            <a:rPr lang="en-US" sz="800" kern="1200" dirty="0" smtClean="0">
              <a:solidFill>
                <a:schemeClr val="bg1"/>
              </a:solidFill>
            </a:rPr>
            <a:t> </a:t>
          </a:r>
          <a:r>
            <a:rPr lang="en-US" sz="800" kern="1200" dirty="0" err="1" smtClean="0">
              <a:solidFill>
                <a:schemeClr val="bg1"/>
              </a:solidFill>
            </a:rPr>
            <a:t>eval</a:t>
          </a:r>
          <a:r>
            <a:rPr lang="en-US" sz="800" kern="1200" dirty="0" smtClean="0">
              <a:solidFill>
                <a:schemeClr val="bg1"/>
              </a:solidFill>
            </a:rPr>
            <a:t>, age-related physical concerns, sensory impairment, functional assessment</a:t>
          </a:r>
          <a:endParaRPr lang="en-US" sz="800" kern="1200" dirty="0">
            <a:solidFill>
              <a:schemeClr val="bg1"/>
            </a:solidFill>
          </a:endParaRPr>
        </a:p>
      </dsp:txBody>
      <dsp:txXfrm>
        <a:off x="3403663" y="929057"/>
        <a:ext cx="1921130" cy="736371"/>
      </dsp:txXfrm>
    </dsp:sp>
    <dsp:sp modelId="{9C9E7EA6-0511-2946-884A-142B9471DBD9}">
      <dsp:nvSpPr>
        <dsp:cNvPr id="0" name=""/>
        <dsp:cNvSpPr/>
      </dsp:nvSpPr>
      <dsp:spPr>
        <a:xfrm>
          <a:off x="5691277" y="1297243"/>
          <a:ext cx="2212819" cy="1825113"/>
        </a:xfrm>
        <a:prstGeom prst="roundRect">
          <a:avLst>
            <a:gd name="adj" fmla="val 10000"/>
          </a:avLst>
        </a:prstGeom>
        <a:solidFill>
          <a:schemeClr val="lt1">
            <a:alpha val="90000"/>
            <a:hueOff val="0"/>
            <a:satOff val="0"/>
            <a:lumOff val="0"/>
            <a:alphaOff val="0"/>
          </a:schemeClr>
        </a:solidFill>
        <a:ln w="55000" cap="flat" cmpd="thickThin" algn="ctr">
          <a:solidFill>
            <a:schemeClr val="accent1">
              <a:shade val="50000"/>
              <a:hueOff val="-440375"/>
              <a:satOff val="-12821"/>
              <a:lumOff val="326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Assessment of psychosocial factors contributing to pain complaint</a:t>
          </a:r>
          <a:endParaRPr lang="en-US" sz="1400" kern="1200" dirty="0"/>
        </a:p>
      </dsp:txBody>
      <dsp:txXfrm>
        <a:off x="5733278" y="1339244"/>
        <a:ext cx="2128817" cy="1350015"/>
      </dsp:txXfrm>
    </dsp:sp>
    <dsp:sp modelId="{CA6F5958-3325-EE4F-8829-0C4C63028412}">
      <dsp:nvSpPr>
        <dsp:cNvPr id="0" name=""/>
        <dsp:cNvSpPr/>
      </dsp:nvSpPr>
      <dsp:spPr>
        <a:xfrm>
          <a:off x="6183015" y="2731261"/>
          <a:ext cx="1966950" cy="782191"/>
        </a:xfrm>
        <a:prstGeom prst="roundRect">
          <a:avLst>
            <a:gd name="adj" fmla="val 10000"/>
          </a:avLst>
        </a:prstGeom>
        <a:solidFill>
          <a:schemeClr val="accent1">
            <a:shade val="50000"/>
            <a:hueOff val="-440375"/>
            <a:satOff val="-12821"/>
            <a:lumOff val="3261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bg1"/>
              </a:solidFill>
            </a:rPr>
            <a:t>Psychosocial </a:t>
          </a:r>
          <a:r>
            <a:rPr lang="en-US" sz="800" kern="1200" dirty="0" err="1" smtClean="0">
              <a:solidFill>
                <a:schemeClr val="bg1"/>
              </a:solidFill>
            </a:rPr>
            <a:t>comorbidities</a:t>
          </a:r>
          <a:r>
            <a:rPr lang="en-US" sz="800" kern="1200" dirty="0" smtClean="0">
              <a:solidFill>
                <a:schemeClr val="bg1"/>
              </a:solidFill>
            </a:rPr>
            <a:t> and complicating factors, cognitive processes, coping, affective processes, interpersonal processes</a:t>
          </a:r>
          <a:endParaRPr lang="en-US" sz="800" kern="1200" dirty="0">
            <a:solidFill>
              <a:schemeClr val="bg1"/>
            </a:solidFill>
          </a:endParaRPr>
        </a:p>
      </dsp:txBody>
      <dsp:txXfrm>
        <a:off x="6205925" y="2754171"/>
        <a:ext cx="1921130" cy="736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1D5E91-F97B-4AF1-99DB-EF727B69AC8E}" type="datetimeFigureOut">
              <a:rPr lang="en-US" smtClean="0"/>
              <a:pPr/>
              <a:t>7/25/17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325B183-8DB1-439C-9D77-90F4C555049B}" type="slidenum">
              <a:rPr lang="en-US" smtClean="0"/>
              <a:pPr/>
              <a:t>‹#›</a:t>
            </a:fld>
            <a:endParaRPr lang="en-US"/>
          </a:p>
        </p:txBody>
      </p:sp>
    </p:spTree>
    <p:extLst>
      <p:ext uri="{BB962C8B-B14F-4D97-AF65-F5344CB8AC3E}">
        <p14:creationId xmlns:p14="http://schemas.microsoft.com/office/powerpoint/2010/main" val="271167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C2D4FC-AF68-C44F-A7E9-A18C2F125269}" type="datetimeFigureOut">
              <a:rPr lang="en-US" smtClean="0"/>
              <a:pPr/>
              <a:t>7/25/17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FCA97D-BF11-4742-8A87-97BACAE14401}" type="slidenum">
              <a:rPr lang="en-US" smtClean="0"/>
              <a:pPr/>
              <a:t>‹#›</a:t>
            </a:fld>
            <a:endParaRPr lang="en-US"/>
          </a:p>
        </p:txBody>
      </p:sp>
    </p:spTree>
    <p:extLst>
      <p:ext uri="{BB962C8B-B14F-4D97-AF65-F5344CB8AC3E}">
        <p14:creationId xmlns:p14="http://schemas.microsoft.com/office/powerpoint/2010/main" val="2299237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551C1DD-1410-634C-B92E-946EA5B7B397}" type="slidenum">
              <a:rPr lang="en-US" altLang="en-US">
                <a:solidFill>
                  <a:prstClr val="black"/>
                </a:solidFill>
              </a:rPr>
              <a:pPr fontAlgn="base">
                <a:spcBef>
                  <a:spcPct val="0"/>
                </a:spcBef>
                <a:spcAft>
                  <a:spcPct val="0"/>
                </a:spcAft>
              </a:pPr>
              <a:t>1</a:t>
            </a:fld>
            <a:endParaRPr lang="en-US" altLang="en-US">
              <a:solidFill>
                <a:prstClr val="black"/>
              </a:solidFill>
            </a:endParaRPr>
          </a:p>
        </p:txBody>
      </p:sp>
    </p:spTree>
    <p:extLst>
      <p:ext uri="{BB962C8B-B14F-4D97-AF65-F5344CB8AC3E}">
        <p14:creationId xmlns:p14="http://schemas.microsoft.com/office/powerpoint/2010/main" val="2085732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Lorenz et al (2009).  J ABFM, 22:291-Study of Veterans HELP-Vets study in 19 clinics</a:t>
            </a:r>
          </a:p>
          <a:p>
            <a:r>
              <a:rPr lang="en-US" dirty="0" smtClean="0"/>
              <a:t>Cli</a:t>
            </a:r>
            <a:r>
              <a:rPr lang="en-US" baseline="0" dirty="0" smtClean="0"/>
              <a:t>nically Aligned Pain Assessment (CAPA) Questions</a:t>
            </a:r>
          </a:p>
          <a:p>
            <a:endParaRPr lang="en-US" baseline="0" dirty="0" smtClean="0"/>
          </a:p>
          <a:p>
            <a:r>
              <a:rPr lang="en-US" dirty="0" smtClean="0"/>
              <a:t>Comfort—intolerable, tolerable with discomfort, comfortably manageable, negligible pain</a:t>
            </a:r>
          </a:p>
          <a:p>
            <a:r>
              <a:rPr lang="en-US" dirty="0" smtClean="0"/>
              <a:t>Change in pain—getting worse, about the same, getting better</a:t>
            </a:r>
          </a:p>
          <a:p>
            <a:r>
              <a:rPr lang="en-US" dirty="0" smtClean="0"/>
              <a:t>Pain Control—inadequate pain</a:t>
            </a:r>
            <a:r>
              <a:rPr lang="en-US" baseline="0" dirty="0" smtClean="0"/>
              <a:t> control, effective, just about right, would like to reduce medication</a:t>
            </a:r>
          </a:p>
          <a:p>
            <a:r>
              <a:rPr lang="en-US" baseline="0" dirty="0" smtClean="0"/>
              <a:t>Functioning, for the usual things you do—can’t do anything because of pain, pain keeps me from doing most of what I need to do, cam do most things, but pain gets I the ay of some, can do everything I need to</a:t>
            </a:r>
          </a:p>
          <a:p>
            <a:r>
              <a:rPr lang="en-US" baseline="0" dirty="0" smtClean="0"/>
              <a:t>Sleep-is pain waking you up—wake with pain most of the night, awake with occasional pain,  normal sleep</a:t>
            </a:r>
            <a:endParaRPr lang="en-US" dirty="0" smtClean="0"/>
          </a:p>
          <a:p>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14</a:t>
            </a:fld>
            <a:endParaRPr lang="en-US"/>
          </a:p>
        </p:txBody>
      </p:sp>
    </p:spTree>
    <p:extLst>
      <p:ext uri="{BB962C8B-B14F-4D97-AF65-F5344CB8AC3E}">
        <p14:creationId xmlns:p14="http://schemas.microsoft.com/office/powerpoint/2010/main" val="233609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r>
              <a:rPr lang="en-US" altLang="en-US" sz="1200"/>
              <a:t>Herr, K.  Aging &amp; Pain</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fld id="{90B88095-4636-4A4E-B510-97AB709E2592}" type="datetime1">
              <a:rPr lang="en-US" altLang="en-US" sz="1200"/>
              <a:pPr/>
              <a:t>7/25/17</a:t>
            </a:fld>
            <a:endParaRPr lang="en-US" altLang="en-US" sz="1200"/>
          </a:p>
        </p:txBody>
      </p:sp>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fld id="{DA16209B-7209-C449-ABEE-7ADFA899E32F}" type="slidenum">
              <a:rPr lang="en-US" altLang="en-US" sz="1200"/>
              <a:pPr/>
              <a:t>20</a:t>
            </a:fld>
            <a:endParaRPr lang="en-US" altLang="en-US" sz="1200"/>
          </a:p>
        </p:txBody>
      </p:sp>
      <p:sp>
        <p:nvSpPr>
          <p:cNvPr id="61445" name="Rectangle 2"/>
          <p:cNvSpPr txBox="1">
            <a:spLocks noGrp="1"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r>
              <a:rPr lang="en-US" altLang="en-US" sz="1200" b="1"/>
              <a:t>Herr, K.</a:t>
            </a:r>
          </a:p>
        </p:txBody>
      </p:sp>
      <p:sp>
        <p:nvSpPr>
          <p:cNvPr id="61446" name="Rectangle 3"/>
          <p:cNvSpPr txBox="1">
            <a:spLocks noGrp="1" noChangeArrowheads="1"/>
          </p:cNvSpPr>
          <p:nvPr/>
        </p:nvSpPr>
        <p:spPr bwMode="auto">
          <a:xfrm>
            <a:off x="3582988" y="0"/>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pPr algn="r"/>
            <a:fld id="{EE962075-A4FE-2949-8179-286BC8279389}" type="datetime1">
              <a:rPr lang="en-US" altLang="en-US" sz="1200" b="1"/>
              <a:pPr algn="r"/>
              <a:t>7/25/17</a:t>
            </a:fld>
            <a:endParaRPr lang="en-US" altLang="en-US" sz="1200" b="1"/>
          </a:p>
        </p:txBody>
      </p:sp>
      <p:sp>
        <p:nvSpPr>
          <p:cNvPr id="61447" name="Rectangle 7"/>
          <p:cNvSpPr txBox="1">
            <a:spLocks noGrp="1" noChangeArrowheads="1"/>
          </p:cNvSpPr>
          <p:nvPr/>
        </p:nvSpPr>
        <p:spPr bwMode="auto">
          <a:xfrm>
            <a:off x="381635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pPr algn="r"/>
            <a:fld id="{DF53FDF9-3E1C-2349-997F-2DAA3E21B42B}" type="slidenum">
              <a:rPr lang="en-US" altLang="en-US" sz="1200" b="1"/>
              <a:pPr algn="r"/>
              <a:t>20</a:t>
            </a:fld>
            <a:endParaRPr lang="en-US" altLang="en-US" sz="1200" b="1"/>
          </a:p>
        </p:txBody>
      </p:sp>
      <p:sp>
        <p:nvSpPr>
          <p:cNvPr id="61448" name="Rectangle 2"/>
          <p:cNvSpPr>
            <a:spLocks noChangeArrowheads="1"/>
          </p:cNvSpPr>
          <p:nvPr/>
        </p:nvSpPr>
        <p:spPr bwMode="auto">
          <a:xfrm>
            <a:off x="3975100" y="0"/>
            <a:ext cx="3035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49" name="Rectangle 3"/>
          <p:cNvSpPr>
            <a:spLocks noChangeArrowheads="1"/>
          </p:cNvSpPr>
          <p:nvPr/>
        </p:nvSpPr>
        <p:spPr bwMode="auto">
          <a:xfrm>
            <a:off x="3975100" y="8828088"/>
            <a:ext cx="3035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0" name="Rectangle 4"/>
          <p:cNvSpPr>
            <a:spLocks noChangeArrowheads="1"/>
          </p:cNvSpPr>
          <p:nvPr/>
        </p:nvSpPr>
        <p:spPr bwMode="auto">
          <a:xfrm>
            <a:off x="0" y="8828088"/>
            <a:ext cx="3035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1" name="Rectangle 5"/>
          <p:cNvSpPr>
            <a:spLocks noChangeArrowheads="1"/>
          </p:cNvSpPr>
          <p:nvPr/>
        </p:nvSpPr>
        <p:spPr bwMode="auto">
          <a:xfrm>
            <a:off x="0" y="0"/>
            <a:ext cx="3035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2" name="Rectangle 6"/>
          <p:cNvSpPr>
            <a:spLocks noChangeArrowheads="1"/>
          </p:cNvSpPr>
          <p:nvPr/>
        </p:nvSpPr>
        <p:spPr bwMode="auto">
          <a:xfrm>
            <a:off x="3975100" y="0"/>
            <a:ext cx="3035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3" name="Rectangle 7"/>
          <p:cNvSpPr>
            <a:spLocks noChangeArrowheads="1"/>
          </p:cNvSpPr>
          <p:nvPr/>
        </p:nvSpPr>
        <p:spPr bwMode="auto">
          <a:xfrm>
            <a:off x="3975100" y="8828088"/>
            <a:ext cx="3035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4" name="Rectangle 8"/>
          <p:cNvSpPr>
            <a:spLocks noChangeArrowheads="1"/>
          </p:cNvSpPr>
          <p:nvPr/>
        </p:nvSpPr>
        <p:spPr bwMode="auto">
          <a:xfrm>
            <a:off x="0" y="8828088"/>
            <a:ext cx="3035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5" name="Rectangle 9"/>
          <p:cNvSpPr>
            <a:spLocks noChangeArrowheads="1"/>
          </p:cNvSpPr>
          <p:nvPr/>
        </p:nvSpPr>
        <p:spPr bwMode="auto">
          <a:xfrm>
            <a:off x="0" y="0"/>
            <a:ext cx="3035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446" tIns="46223" rIns="92446" bIns="46223" anchor="ctr"/>
          <a:lstStyle>
            <a:lvl1pPr>
              <a:defRPr sz="2000">
                <a:solidFill>
                  <a:schemeClr val="tx1"/>
                </a:solidFill>
                <a:latin typeface="Arial" charset="0"/>
                <a:ea typeface="MS PGothic" charset="-128"/>
              </a:defRPr>
            </a:lvl1pPr>
            <a:lvl2pPr marL="742950" indent="-285750">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endParaRPr lang="en-US" altLang="en-US"/>
          </a:p>
        </p:txBody>
      </p:sp>
      <p:sp>
        <p:nvSpPr>
          <p:cNvPr id="61456" name="Rectangle 10"/>
          <p:cNvSpPr>
            <a:spLocks noGrp="1" noRot="1" noChangeAspect="1" noChangeArrowheads="1" noTextEdit="1"/>
          </p:cNvSpPr>
          <p:nvPr>
            <p:ph type="sldImg"/>
          </p:nvPr>
        </p:nvSpPr>
        <p:spPr>
          <a:xfrm>
            <a:off x="1187450" y="701675"/>
            <a:ext cx="4635500" cy="3476625"/>
          </a:xfrm>
          <a:solidFill>
            <a:srgbClr val="FFFFFF"/>
          </a:solidFill>
          <a:ln w="12700" cap="flat">
            <a:solidFill>
              <a:schemeClr val="tx1"/>
            </a:solidFill>
          </a:ln>
        </p:spPr>
      </p:sp>
      <p:sp>
        <p:nvSpPr>
          <p:cNvPr id="61457" name="Rectangle 11"/>
          <p:cNvSpPr>
            <a:spLocks noGrp="1" noChangeArrowheads="1"/>
          </p:cNvSpPr>
          <p:nvPr>
            <p:ph type="body" idx="1"/>
          </p:nvPr>
        </p:nvSpPr>
        <p:spPr>
          <a:xfrm>
            <a:off x="935038" y="4414838"/>
            <a:ext cx="5295900" cy="4573587"/>
          </a:xfrm>
          <a:noFill/>
          <a:ln>
            <a:solidFill>
              <a:srgbClr val="000000"/>
            </a:solidFill>
          </a:ln>
          <a:extLst>
            <a:ext uri="{909E8E84-426E-40DD-AFC4-6F175D3DCCD1}">
              <a14:hiddenFill xmlns:a14="http://schemas.microsoft.com/office/drawing/2010/main">
                <a:solidFill>
                  <a:srgbClr val="FFFFFF"/>
                </a:solidFill>
              </a14:hiddenFill>
            </a:ext>
          </a:extLst>
        </p:spPr>
        <p:txBody>
          <a:bodyPr lIns="91153" tIns="44777" rIns="91153" bIns="44777"/>
          <a:lstStyle/>
          <a:p>
            <a:r>
              <a:rPr lang="en-US" altLang="en-US" dirty="0">
                <a:ea typeface="MS PGothic" charset="-128"/>
              </a:rPr>
              <a:t> </a:t>
            </a:r>
          </a:p>
        </p:txBody>
      </p:sp>
    </p:spTree>
    <p:extLst>
      <p:ext uri="{BB962C8B-B14F-4D97-AF65-F5344CB8AC3E}">
        <p14:creationId xmlns:p14="http://schemas.microsoft.com/office/powerpoint/2010/main" val="102987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26</a:t>
            </a:fld>
            <a:endParaRPr lang="en-US"/>
          </a:p>
        </p:txBody>
      </p:sp>
    </p:spTree>
    <p:extLst>
      <p:ext uri="{BB962C8B-B14F-4D97-AF65-F5344CB8AC3E}">
        <p14:creationId xmlns:p14="http://schemas.microsoft.com/office/powerpoint/2010/main" val="5700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smtClean="0"/>
              <a:t>Herr, K.  Aging &amp; Pain</a:t>
            </a:r>
          </a:p>
        </p:txBody>
      </p:sp>
      <p:sp>
        <p:nvSpPr>
          <p:cNvPr id="82947" name="Rectangle 3"/>
          <p:cNvSpPr>
            <a:spLocks noGrp="1" noChangeArrowheads="1"/>
          </p:cNvSpPr>
          <p:nvPr>
            <p:ph type="dt" sz="quarter" idx="1"/>
          </p:nvPr>
        </p:nvSpPr>
        <p:spPr>
          <a:noFill/>
        </p:spPr>
        <p:txBody>
          <a:bodyPr/>
          <a:lstStyle/>
          <a:p>
            <a:fld id="{9B734CC4-EE97-2248-AAB2-A15A7A7D978F}" type="datetime1">
              <a:rPr lang="en-US" smtClean="0"/>
              <a:pPr/>
              <a:t>7/25/17</a:t>
            </a:fld>
            <a:endParaRPr lang="en-US" smtClean="0"/>
          </a:p>
        </p:txBody>
      </p:sp>
      <p:sp>
        <p:nvSpPr>
          <p:cNvPr id="82948" name="Rectangle 7"/>
          <p:cNvSpPr>
            <a:spLocks noGrp="1" noChangeArrowheads="1"/>
          </p:cNvSpPr>
          <p:nvPr>
            <p:ph type="sldNum" sz="quarter" idx="5"/>
          </p:nvPr>
        </p:nvSpPr>
        <p:spPr>
          <a:noFill/>
        </p:spPr>
        <p:txBody>
          <a:bodyPr/>
          <a:lstStyle/>
          <a:p>
            <a:fld id="{47CEEDFB-37F1-0048-B612-1E8839F42E3B}" type="slidenum">
              <a:rPr lang="en-US"/>
              <a:pPr/>
              <a:t>27</a:t>
            </a:fld>
            <a:endParaRPr lang="en-US"/>
          </a:p>
        </p:txBody>
      </p:sp>
      <p:sp>
        <p:nvSpPr>
          <p:cNvPr id="82949" name="Rectangle 2"/>
          <p:cNvSpPr>
            <a:spLocks noGrp="1" noRot="1" noChangeAspect="1" noChangeArrowheads="1" noTextEdit="1"/>
          </p:cNvSpPr>
          <p:nvPr>
            <p:ph type="sldImg"/>
          </p:nvPr>
        </p:nvSpPr>
        <p:spPr>
          <a:solidFill>
            <a:srgbClr val="FFFFFF"/>
          </a:solidFill>
          <a:ln/>
        </p:spPr>
      </p:sp>
      <p:sp>
        <p:nvSpPr>
          <p:cNvPr id="8295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0523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Interrater</a:t>
            </a:r>
            <a:r>
              <a:rPr lang="en-US" dirty="0" smtClean="0"/>
              <a:t> reliability and internal consistency</a:t>
            </a:r>
          </a:p>
          <a:p>
            <a:r>
              <a:rPr lang="en-US" dirty="0" smtClean="0"/>
              <a:t>All measures differentiated pain and baseline conditions</a:t>
            </a:r>
          </a:p>
          <a:p>
            <a:pPr lvl="1"/>
            <a:r>
              <a:rPr lang="en-US" sz="1400" dirty="0" smtClean="0"/>
              <a:t>even after </a:t>
            </a:r>
            <a:r>
              <a:rPr lang="en-US" sz="1400" dirty="0" smtClean="0">
                <a:solidFill>
                  <a:schemeClr val="accent1">
                    <a:lumMod val="40000"/>
                    <a:lumOff val="60000"/>
                  </a:schemeClr>
                </a:solidFill>
              </a:rPr>
              <a:t>delirium-related items deleted</a:t>
            </a:r>
          </a:p>
          <a:p>
            <a:pPr lvl="1"/>
            <a:r>
              <a:rPr lang="en-US" sz="1400" dirty="0" smtClean="0"/>
              <a:t>Variable reliability and validity, and effect size</a:t>
            </a:r>
          </a:p>
          <a:p>
            <a:endParaRPr lang="en-US" dirty="0" smtClean="0"/>
          </a:p>
          <a:p>
            <a:r>
              <a:rPr lang="en-US" dirty="0" smtClean="0"/>
              <a:t>No sign relationship b/t self-report and observation measures</a:t>
            </a:r>
          </a:p>
          <a:p>
            <a:endParaRPr lang="en-US" dirty="0" smtClean="0"/>
          </a:p>
          <a:p>
            <a:pPr marL="109728" indent="0" algn="ctr">
              <a:buNone/>
            </a:pPr>
            <a:r>
              <a:rPr lang="en-US" sz="1600" dirty="0" smtClean="0">
                <a:solidFill>
                  <a:schemeClr val="accent1">
                    <a:lumMod val="20000"/>
                    <a:lumOff val="80000"/>
                  </a:schemeClr>
                </a:solidFill>
              </a:rPr>
              <a:t>Behaviors NOT same </a:t>
            </a:r>
          </a:p>
          <a:p>
            <a:pPr marL="109728" indent="0" algn="ctr">
              <a:buNone/>
            </a:pPr>
            <a:r>
              <a:rPr lang="en-US" sz="1600" dirty="0" smtClean="0">
                <a:solidFill>
                  <a:schemeClr val="accent1">
                    <a:lumMod val="20000"/>
                    <a:lumOff val="80000"/>
                  </a:schemeClr>
                </a:solidFill>
              </a:rPr>
              <a:t>as pain intensity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28</a:t>
            </a:fld>
            <a:endParaRPr lang="en-US"/>
          </a:p>
        </p:txBody>
      </p:sp>
    </p:spTree>
    <p:extLst>
      <p:ext uri="{BB962C8B-B14F-4D97-AF65-F5344CB8AC3E}">
        <p14:creationId xmlns:p14="http://schemas.microsoft.com/office/powerpoint/2010/main" val="335007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FEB04B3-72AF-8E48-B9BF-C0D4D7B6EBAF}" type="slidenum">
              <a:rPr lang="en-US" altLang="en-US">
                <a:solidFill>
                  <a:prstClr val="black"/>
                </a:solidFill>
              </a:rPr>
              <a:pPr fontAlgn="base">
                <a:spcBef>
                  <a:spcPct val="0"/>
                </a:spcBef>
                <a:spcAft>
                  <a:spcPct val="0"/>
                </a:spcAft>
              </a:pPr>
              <a:t>43</a:t>
            </a:fld>
            <a:endParaRPr lang="en-US" altLang="en-US">
              <a:solidFill>
                <a:prstClr val="black"/>
              </a:solidFill>
            </a:endParaRPr>
          </a:p>
        </p:txBody>
      </p:sp>
    </p:spTree>
    <p:extLst>
      <p:ext uri="{BB962C8B-B14F-4D97-AF65-F5344CB8AC3E}">
        <p14:creationId xmlns:p14="http://schemas.microsoft.com/office/powerpoint/2010/main" val="187521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B68A6A5-BE25-A64F-90B4-DE60FB89037F}" type="slidenum">
              <a:rPr lang="en-US" altLang="en-US">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31298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p:txBody>
          <a:bodyPr/>
          <a:lstStyle/>
          <a:p>
            <a:pPr>
              <a:defRPr/>
            </a:pPr>
            <a:r>
              <a:rPr lang="en-US"/>
              <a:t>Herr, K.Herr, K.  PIP-Assessing CI</a:t>
            </a:r>
          </a:p>
        </p:txBody>
      </p:sp>
      <p:sp>
        <p:nvSpPr>
          <p:cNvPr id="128003"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37931725" indent="-37474525">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r>
              <a:rPr lang="en-US" sz="1200"/>
              <a:t>9/08</a:t>
            </a:r>
          </a:p>
        </p:txBody>
      </p:sp>
      <p:sp>
        <p:nvSpPr>
          <p:cNvPr id="12800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37931725" indent="-37474525">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6F8F1088-25F0-5B4D-BFF5-7A16CC94CEDE}" type="slidenum">
              <a:rPr lang="en-US" sz="1200"/>
              <a:pPr/>
              <a:t>4</a:t>
            </a:fld>
            <a:endParaRPr lang="en-US" sz="1200"/>
          </a:p>
        </p:txBody>
      </p:sp>
      <p:sp>
        <p:nvSpPr>
          <p:cNvPr id="128005" name="Rectangle 2"/>
          <p:cNvSpPr txBox="1">
            <a:spLocks noGrp="1" noChangeArrowheads="1"/>
          </p:cNvSpPr>
          <p:nvPr/>
        </p:nvSpPr>
        <p:spPr bwMode="auto">
          <a:xfrm>
            <a:off x="0" y="0"/>
            <a:ext cx="3038649"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5" tIns="46588" rIns="93175" bIns="46588"/>
          <a:lstStyle>
            <a:lvl1pPr>
              <a:defRPr sz="2000">
                <a:solidFill>
                  <a:schemeClr val="tx1"/>
                </a:solidFill>
                <a:latin typeface="Arial" charset="0"/>
                <a:ea typeface="MS PGothic" charset="0"/>
                <a:cs typeface="MS PGothic" charset="0"/>
              </a:defRPr>
            </a:lvl1pPr>
            <a:lvl2pPr marL="37931725" indent="-37474525">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r>
              <a:rPr lang="en-US" sz="1200" b="1"/>
              <a:t>Herr, K.</a:t>
            </a:r>
          </a:p>
        </p:txBody>
      </p:sp>
      <p:sp>
        <p:nvSpPr>
          <p:cNvPr id="128006" name="Rectangle 3"/>
          <p:cNvSpPr txBox="1">
            <a:spLocks noGrp="1" noChangeArrowheads="1"/>
          </p:cNvSpPr>
          <p:nvPr/>
        </p:nvSpPr>
        <p:spPr bwMode="auto">
          <a:xfrm>
            <a:off x="3583633" y="0"/>
            <a:ext cx="3037031"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5" tIns="46588" rIns="93175" bIns="46588"/>
          <a:lstStyle>
            <a:lvl1pPr>
              <a:defRPr sz="2000">
                <a:solidFill>
                  <a:schemeClr val="tx1"/>
                </a:solidFill>
                <a:latin typeface="Arial" charset="0"/>
                <a:ea typeface="MS PGothic" charset="0"/>
                <a:cs typeface="MS PGothic" charset="0"/>
              </a:defRPr>
            </a:lvl1pPr>
            <a:lvl2pPr marL="37931725" indent="-37474525">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r"/>
            <a:fld id="{B7CEA63D-E673-7549-B33C-AA7EC089C28B}" type="datetime1">
              <a:rPr lang="en-US" sz="1200" b="1"/>
              <a:pPr algn="r"/>
              <a:t>7/25/17</a:t>
            </a:fld>
            <a:endParaRPr lang="en-US" sz="1200" b="1"/>
          </a:p>
        </p:txBody>
      </p:sp>
      <p:sp>
        <p:nvSpPr>
          <p:cNvPr id="128007" name="Rectangle 7"/>
          <p:cNvSpPr txBox="1">
            <a:spLocks noGrp="1" noChangeArrowheads="1"/>
          </p:cNvSpPr>
          <p:nvPr/>
        </p:nvSpPr>
        <p:spPr bwMode="auto">
          <a:xfrm>
            <a:off x="3816504" y="8831264"/>
            <a:ext cx="3038649"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5" tIns="46588" rIns="93175" bIns="46588" anchor="b"/>
          <a:lstStyle>
            <a:lvl1pPr>
              <a:defRPr sz="2000">
                <a:solidFill>
                  <a:schemeClr val="tx1"/>
                </a:solidFill>
                <a:latin typeface="Arial" charset="0"/>
                <a:ea typeface="MS PGothic" charset="0"/>
                <a:cs typeface="MS PGothic" charset="0"/>
              </a:defRPr>
            </a:lvl1pPr>
            <a:lvl2pPr marL="37931725" indent="-37474525">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pPr algn="r"/>
            <a:fld id="{1E4281C7-54E9-4640-8958-1093F2272323}" type="slidenum">
              <a:rPr lang="en-US" sz="1200" b="1"/>
              <a:pPr algn="r"/>
              <a:t>4</a:t>
            </a:fld>
            <a:endParaRPr lang="en-US" sz="1200" b="1"/>
          </a:p>
        </p:txBody>
      </p:sp>
      <p:sp>
        <p:nvSpPr>
          <p:cNvPr id="128008" name="Rectangle 2"/>
          <p:cNvSpPr>
            <a:spLocks noGrp="1" noRot="1" noChangeAspect="1" noChangeArrowheads="1" noTextEdit="1"/>
          </p:cNvSpPr>
          <p:nvPr>
            <p:ph type="sldImg"/>
          </p:nvPr>
        </p:nvSpPr>
        <p:spPr>
          <a:solidFill>
            <a:srgbClr val="FFFFFF"/>
          </a:solidFill>
          <a:ln/>
        </p:spPr>
      </p:sp>
      <p:sp>
        <p:nvSpPr>
          <p:cNvPr id="12800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940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Framework for assessment—</a:t>
            </a:r>
            <a:r>
              <a:rPr lang="en-US" dirty="0" err="1" smtClean="0"/>
              <a:t>multicomponent</a:t>
            </a:r>
            <a:r>
              <a:rPr lang="en-US" dirty="0" smtClean="0"/>
              <a:t> process—how to implement more comprehensive pain measurement tools in clinical setting</a:t>
            </a:r>
          </a:p>
          <a:p>
            <a:r>
              <a:rPr lang="en-US" dirty="0" smtClean="0"/>
              <a:t>Complex process that requires</a:t>
            </a:r>
            <a:r>
              <a:rPr lang="en-US" baseline="0" dirty="0" smtClean="0"/>
              <a:t> TIME—and TIME and LACK OF KNOWLEDGE are two of biggest reported barriers to adoption of pain assessment tools/protocols</a:t>
            </a:r>
            <a:endParaRPr lang="en-US" dirty="0" smtClean="0"/>
          </a:p>
          <a:p>
            <a:r>
              <a:rPr lang="en-US" dirty="0" smtClean="0"/>
              <a:t>Pain tools help us identify and quantify pain</a:t>
            </a:r>
          </a:p>
          <a:p>
            <a:r>
              <a:rPr lang="en-US" dirty="0" smtClean="0"/>
              <a:t>Most attention clinically on pain intensity rating—necessary</a:t>
            </a:r>
            <a:r>
              <a:rPr lang="en-US" baseline="0" dirty="0" smtClean="0"/>
              <a:t> step but sufficient?  Does it address individual variability?</a:t>
            </a:r>
            <a:endParaRPr lang="en-US" dirty="0" smtClean="0"/>
          </a:p>
          <a:p>
            <a:r>
              <a:rPr lang="en-US" dirty="0" smtClean="0"/>
              <a:t>Other assessments/follow-ups necessary</a:t>
            </a:r>
          </a:p>
          <a:p>
            <a:r>
              <a:rPr lang="en-US" dirty="0" smtClean="0"/>
              <a:t>Focus on intensity and nonverbal tools</a:t>
            </a:r>
            <a:r>
              <a:rPr lang="en-US" baseline="0" dirty="0" smtClean="0"/>
              <a:t> AND raise questions about the utility of our current approaches as part of this initial determination of pain in OA who can and can’t self-report</a:t>
            </a:r>
            <a:endParaRPr lang="en-US" dirty="0" smtClean="0"/>
          </a:p>
          <a:p>
            <a:r>
              <a:rPr lang="en-US" dirty="0" smtClean="0"/>
              <a:t> </a:t>
            </a:r>
          </a:p>
          <a:p>
            <a:r>
              <a:rPr lang="en-US" dirty="0" smtClean="0"/>
              <a:t>TOOLS FIT WITH IMMPACT recommendations-use of sound research tools that are clinically usable</a:t>
            </a:r>
          </a:p>
          <a:p>
            <a:endParaRPr lang="en-US" dirty="0" smtClean="0"/>
          </a:p>
          <a:p>
            <a:r>
              <a:rPr lang="en-US" dirty="0" smtClean="0"/>
              <a:t>Getting them into procedures/documentation systems</a:t>
            </a:r>
            <a:r>
              <a:rPr lang="en-US" baseline="0" dirty="0" smtClean="0"/>
              <a:t> key</a:t>
            </a:r>
            <a:endParaRPr lang="en-US" dirty="0" smtClean="0"/>
          </a:p>
          <a:p>
            <a:r>
              <a:rPr lang="en-US" altLang="en-US" dirty="0" smtClean="0">
                <a:ea typeface="MS PGothic" charset="-128"/>
              </a:rPr>
              <a:t> Pain multidimensional--Need a holistic approach to assessment.  It is not just a sensory experience and necessitates more than an intensity scale.  This slide summarizes some key areas to incorporate into a comprehensive assessment.  </a:t>
            </a:r>
          </a:p>
          <a:p>
            <a:endParaRPr lang="en-US" altLang="en-US" dirty="0" smtClean="0">
              <a:ea typeface="MS PGothic" charset="-128"/>
            </a:endParaRPr>
          </a:p>
          <a:p>
            <a:r>
              <a:rPr lang="en-US" altLang="en-US" dirty="0" smtClean="0">
                <a:ea typeface="MS PGothic" charset="-128"/>
              </a:rPr>
              <a:t>Diagnosis is essential first step.  Pain from other etiologies besides cancer.</a:t>
            </a:r>
          </a:p>
          <a:p>
            <a:endParaRPr lang="en-US" altLang="en-US" dirty="0" smtClean="0">
              <a:ea typeface="MS PGothic" charset="-128"/>
            </a:endParaRPr>
          </a:p>
          <a:p>
            <a:r>
              <a:rPr lang="en-US" altLang="en-US" dirty="0" smtClean="0">
                <a:ea typeface="MS PGothic" charset="-128"/>
              </a:rPr>
              <a:t>Lab and Diagnostic testing useful to some extent to determine etiology--</a:t>
            </a:r>
          </a:p>
          <a:p>
            <a:endParaRPr lang="en-US" altLang="en-US" dirty="0" smtClean="0">
              <a:ea typeface="MS PGothic" charset="-128"/>
            </a:endParaRPr>
          </a:p>
          <a:p>
            <a:r>
              <a:rPr lang="en-US" altLang="en-US" b="0" dirty="0" smtClean="0">
                <a:ea typeface="MS PGothic" charset="-128"/>
              </a:rPr>
              <a:t>Assessment of the older adult with persistent pain must also include evaluation of physical function (e.g., impairment in performance of basic/instrumental/advanced activities of daily living, sleep and appetite), psychosocial function (e.g., mood, interpersonal interactions, fear of pain-related activity) and cognitive function (e.g., acute or </a:t>
            </a:r>
            <a:r>
              <a:rPr lang="en-US" altLang="en-US" b="0" dirty="0" err="1" smtClean="0">
                <a:ea typeface="MS PGothic" charset="-128"/>
              </a:rPr>
              <a:t>subacute</a:t>
            </a:r>
            <a:r>
              <a:rPr lang="en-US" altLang="en-US" b="0" dirty="0" smtClean="0">
                <a:ea typeface="MS PGothic" charset="-128"/>
              </a:rPr>
              <a:t> confusion, beliefs about pain) .  Because these functional consequences of pain can themselves modify the pain experience (e.g., depressed and/or sleep deprived individuals tolerate pain less well, those with fear of activity are more prone to becoming disabled, and those with cognitive dysfunction may be more difficult to treat), their specific treatment is a key element in effective management of persistent pain. </a:t>
            </a:r>
          </a:p>
          <a:p>
            <a:r>
              <a:rPr lang="en-US" altLang="en-US" dirty="0" smtClean="0">
                <a:ea typeface="MS PGothic" charset="-128"/>
              </a:rPr>
              <a:t>However, pain intensity is most common component evaluated.  Need to do in manner sensitive to needs of older adults.</a:t>
            </a:r>
          </a:p>
          <a:p>
            <a:endParaRPr lang="en-US" altLang="en-US" dirty="0" smtClean="0">
              <a:ea typeface="MS PGothic" charset="-128"/>
            </a:endParaRPr>
          </a:p>
          <a:p>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5</a:t>
            </a:fld>
            <a:endParaRPr lang="en-US"/>
          </a:p>
        </p:txBody>
      </p:sp>
    </p:spTree>
    <p:extLst>
      <p:ext uri="{BB962C8B-B14F-4D97-AF65-F5344CB8AC3E}">
        <p14:creationId xmlns:p14="http://schemas.microsoft.com/office/powerpoint/2010/main" val="101720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a:t>Herr, K.Herr, K.  PIP-Assessing CI</a:t>
            </a:r>
          </a:p>
        </p:txBody>
      </p:sp>
      <p:sp>
        <p:nvSpPr>
          <p:cNvPr id="73731" name="Rectangle 3"/>
          <p:cNvSpPr>
            <a:spLocks noGrp="1" noChangeArrowheads="1"/>
          </p:cNvSpPr>
          <p:nvPr>
            <p:ph type="dt" sz="quarter" idx="1"/>
          </p:nvPr>
        </p:nvSpPr>
        <p:spPr>
          <a:noFill/>
        </p:spPr>
        <p:txBody>
          <a:bodyPr/>
          <a:lstStyle/>
          <a:p>
            <a:r>
              <a:rPr lang="en-US"/>
              <a:t>9/08</a:t>
            </a:r>
          </a:p>
        </p:txBody>
      </p:sp>
      <p:sp>
        <p:nvSpPr>
          <p:cNvPr id="73732" name="Rectangle 7"/>
          <p:cNvSpPr>
            <a:spLocks noGrp="1" noChangeArrowheads="1"/>
          </p:cNvSpPr>
          <p:nvPr>
            <p:ph type="sldNum" sz="quarter" idx="5"/>
          </p:nvPr>
        </p:nvSpPr>
        <p:spPr>
          <a:noFill/>
        </p:spPr>
        <p:txBody>
          <a:bodyPr/>
          <a:lstStyle/>
          <a:p>
            <a:fld id="{E366FA74-27CA-1B4C-B6C1-13CACA1048B8}" type="slidenum">
              <a:rPr lang="en-US"/>
              <a:pPr/>
              <a:t>8</a:t>
            </a:fld>
            <a:endParaRPr 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Core outcome domains for chronic pain clinical trials: IMMPACT recommendations. Pain, 2003;106:337-345. Recommends 4-point VDS for cognitively impaired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rgbClr val="C2FFF0"/>
                </a:solidFill>
                <a:ea typeface="SimSun" pitchFamily="2" charset="-122"/>
                <a:cs typeface="SimSun" pitchFamily="2" charset="-122"/>
              </a:rPr>
              <a:t>R-FPS  </a:t>
            </a:r>
            <a:r>
              <a:rPr lang="en-US" altLang="zh-CN" sz="2000" dirty="0" smtClean="0"/>
              <a:t>FPS-</a:t>
            </a:r>
            <a:r>
              <a:rPr lang="en-US" altLang="zh-CN" sz="2000" dirty="0" err="1" smtClean="0"/>
              <a:t>r</a:t>
            </a:r>
            <a:r>
              <a:rPr lang="en-US" altLang="zh-CN" sz="2000" dirty="0" smtClean="0"/>
              <a:t> preferred by African American, Hispanics and Chinese Older Adults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rgbClr val="C2FFF0"/>
                </a:solidFill>
                <a:ea typeface="SimSun" pitchFamily="2" charset="-122"/>
                <a:cs typeface="SimSun" pitchFamily="2" charset="-122"/>
              </a:rPr>
              <a:t>Ware et al., </a:t>
            </a:r>
            <a:r>
              <a:rPr lang="en-US" altLang="zh-CN" sz="1200" i="1" dirty="0" smtClean="0">
                <a:solidFill>
                  <a:srgbClr val="C2FFF0"/>
                </a:solidFill>
                <a:ea typeface="SimSun" pitchFamily="2" charset="-122"/>
                <a:cs typeface="SimSun" pitchFamily="2" charset="-122"/>
              </a:rPr>
              <a:t>Pain Mgt </a:t>
            </a:r>
            <a:r>
              <a:rPr lang="en-US" altLang="zh-CN" sz="1200" i="1" dirty="0" err="1" smtClean="0">
                <a:solidFill>
                  <a:srgbClr val="C2FFF0"/>
                </a:solidFill>
                <a:ea typeface="SimSun" pitchFamily="2" charset="-122"/>
                <a:cs typeface="SimSun" pitchFamily="2" charset="-122"/>
              </a:rPr>
              <a:t>Nsg</a:t>
            </a:r>
            <a:r>
              <a:rPr lang="en-US" altLang="zh-CN" sz="1200" dirty="0" smtClean="0">
                <a:solidFill>
                  <a:srgbClr val="C2FFF0"/>
                </a:solidFill>
                <a:ea typeface="SimSun" pitchFamily="2" charset="-122"/>
                <a:cs typeface="SimSun" pitchFamily="2" charset="-122"/>
              </a:rPr>
              <a:t>, 2006; 7(3):117-125; Liu &amp; Li, Chinese J of </a:t>
            </a:r>
            <a:r>
              <a:rPr lang="en-US" altLang="zh-CN" sz="1200" dirty="0" err="1" smtClean="0">
                <a:solidFill>
                  <a:srgbClr val="C2FFF0"/>
                </a:solidFill>
                <a:ea typeface="SimSun" pitchFamily="2" charset="-122"/>
                <a:cs typeface="SimSun" pitchFamily="2" charset="-122"/>
              </a:rPr>
              <a:t>Nsg</a:t>
            </a:r>
            <a:r>
              <a:rPr lang="en-US" altLang="zh-CN" sz="1200" dirty="0" smtClean="0">
                <a:solidFill>
                  <a:srgbClr val="C2FFF0"/>
                </a:solidFill>
                <a:ea typeface="SimSun" pitchFamily="2" charset="-122"/>
                <a:cs typeface="SimSun" pitchFamily="2" charset="-122"/>
              </a:rPr>
              <a:t>, 2004; 39(3):165; Li et al., </a:t>
            </a:r>
            <a:r>
              <a:rPr lang="en-US" altLang="zh-CN" sz="1200" i="1" dirty="0" smtClean="0">
                <a:solidFill>
                  <a:srgbClr val="C2FFF0"/>
                </a:solidFill>
                <a:ea typeface="SimSun" pitchFamily="2" charset="-122"/>
                <a:cs typeface="SimSun" pitchFamily="2" charset="-122"/>
              </a:rPr>
              <a:t>Pain Med</a:t>
            </a:r>
            <a:r>
              <a:rPr lang="en-US" altLang="zh-CN" sz="1200" dirty="0" smtClean="0">
                <a:solidFill>
                  <a:srgbClr val="C2FFF0"/>
                </a:solidFill>
                <a:ea typeface="SimSun" pitchFamily="2" charset="-122"/>
                <a:cs typeface="SimSun" pitchFamily="2" charset="-122"/>
              </a:rPr>
              <a:t>, 2007; 8(3):241-249 ; Li et al., </a:t>
            </a:r>
            <a:r>
              <a:rPr lang="en-US" altLang="zh-CN" sz="1200" i="1" dirty="0" smtClean="0">
                <a:solidFill>
                  <a:srgbClr val="C2FFF0"/>
                </a:solidFill>
                <a:ea typeface="SimSun" pitchFamily="2" charset="-122"/>
                <a:cs typeface="SimSun" pitchFamily="2" charset="-122"/>
              </a:rPr>
              <a:t>J </a:t>
            </a:r>
            <a:r>
              <a:rPr lang="en-US" altLang="zh-CN" sz="1200" i="1" dirty="0" err="1" smtClean="0">
                <a:solidFill>
                  <a:srgbClr val="C2FFF0"/>
                </a:solidFill>
                <a:ea typeface="SimSun" pitchFamily="2" charset="-122"/>
                <a:cs typeface="SimSun" pitchFamily="2" charset="-122"/>
              </a:rPr>
              <a:t>Nsg</a:t>
            </a:r>
            <a:r>
              <a:rPr lang="en-US" altLang="zh-CN" sz="1200" i="1" dirty="0" smtClean="0">
                <a:solidFill>
                  <a:srgbClr val="C2FFF0"/>
                </a:solidFill>
                <a:ea typeface="SimSun" pitchFamily="2" charset="-122"/>
                <a:cs typeface="SimSun" pitchFamily="2" charset="-122"/>
              </a:rPr>
              <a:t> </a:t>
            </a:r>
            <a:r>
              <a:rPr lang="en-US" altLang="zh-CN" sz="1200" i="1" dirty="0" err="1" smtClean="0">
                <a:solidFill>
                  <a:srgbClr val="C2FFF0"/>
                </a:solidFill>
                <a:ea typeface="SimSun" pitchFamily="2" charset="-122"/>
                <a:cs typeface="SimSun" pitchFamily="2" charset="-122"/>
              </a:rPr>
              <a:t>Schol</a:t>
            </a:r>
            <a:r>
              <a:rPr lang="en-US" altLang="zh-CN" sz="1200" dirty="0" smtClean="0">
                <a:solidFill>
                  <a:srgbClr val="C2FFF0"/>
                </a:solidFill>
                <a:ea typeface="SimSun" pitchFamily="2" charset="-122"/>
                <a:cs typeface="SimSun" pitchFamily="2" charset="-122"/>
              </a:rPr>
              <a:t>, 2009, 41(3):241-249)</a:t>
            </a:r>
            <a:endParaRPr lang="en-US" sz="1200" dirty="0" smtClean="0"/>
          </a:p>
          <a:p>
            <a:endParaRPr lang="en-US" dirty="0"/>
          </a:p>
        </p:txBody>
      </p:sp>
    </p:spTree>
    <p:extLst>
      <p:ext uri="{BB962C8B-B14F-4D97-AF65-F5344CB8AC3E}">
        <p14:creationId xmlns:p14="http://schemas.microsoft.com/office/powerpoint/2010/main" val="295330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a:ea typeface="MS PGothic" charset="-128"/>
              </a:rPr>
              <a:t>Lukas et al (2013)  Self- and proxy report for the assessment of pain in patients with and without cognitive impairment.  Z Gerontol Geriat </a:t>
            </a:r>
          </a:p>
          <a:p>
            <a:pPr defTabSz="457200" eaLnBrk="1" hangingPunct="1">
              <a:spcBef>
                <a:spcPct val="0"/>
              </a:spcBef>
            </a:pPr>
            <a:r>
              <a:rPr lang="en-US" altLang="en-US">
                <a:ea typeface="MS PGothic" charset="-128"/>
              </a:rPr>
              <a:t>% able to complete each scale with max 2 explanations</a:t>
            </a:r>
          </a:p>
          <a:p>
            <a:pPr defTabSz="457200" eaLnBrk="1" hangingPunct="1">
              <a:spcBef>
                <a:spcPct val="0"/>
              </a:spcBef>
            </a:pPr>
            <a:r>
              <a:rPr lang="en-US" altLang="en-US">
                <a:ea typeface="MS PGothic" charset="-128"/>
              </a:rPr>
              <a:t>11 pt NRS, 5 pt VRS (none, mild, moderate, severe, very severe), and 4 pt VRS (none, mild, moderate, severe)</a:t>
            </a:r>
          </a:p>
          <a:p>
            <a:pPr defTabSz="457200"/>
            <a:r>
              <a:rPr lang="en-US" altLang="en-US">
                <a:solidFill>
                  <a:schemeClr val="accent1"/>
                </a:solidFill>
                <a:ea typeface="MS PGothic" charset="-128"/>
              </a:rPr>
              <a:t>MMSE    </a:t>
            </a:r>
            <a:r>
              <a:rPr lang="en-US" altLang="en-US">
                <a:ea typeface="MS PGothic" charset="-128"/>
              </a:rPr>
              <a:t>None:        30-25     Mild CI:     24-28     Moderate: 17-10    Severe:         9-0</a:t>
            </a:r>
          </a:p>
          <a:p>
            <a:pPr defTabSz="457200"/>
            <a:endParaRPr lang="en-US" altLang="en-US">
              <a:ea typeface="MS PGothic" charset="-128"/>
            </a:endParaRPr>
          </a:p>
          <a:p>
            <a:pPr defTabSz="457200"/>
            <a:r>
              <a:rPr lang="en-US" altLang="en-US">
                <a:ea typeface="MS PGothic" charset="-128"/>
              </a:rPr>
              <a:t>At least 90% able to complete VRS 4 and VRS 5</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37931725" indent="-37474525">
              <a:defRPr sz="2000">
                <a:solidFill>
                  <a:schemeClr val="tx1"/>
                </a:solidFill>
                <a:latin typeface="Arial" charset="0"/>
                <a:ea typeface="MS PGothic" charset="-128"/>
              </a:defRPr>
            </a:lvl2pPr>
            <a:lvl3pPr marL="1143000" indent="-228600">
              <a:defRPr sz="2000">
                <a:solidFill>
                  <a:schemeClr val="tx1"/>
                </a:solidFill>
                <a:latin typeface="Arial" charset="0"/>
                <a:ea typeface="MS PGothic" charset="-128"/>
              </a:defRPr>
            </a:lvl3pPr>
            <a:lvl4pPr marL="1600200" indent="-228600">
              <a:defRPr sz="2000">
                <a:solidFill>
                  <a:schemeClr val="tx1"/>
                </a:solidFill>
                <a:latin typeface="Arial" charset="0"/>
                <a:ea typeface="MS PGothic" charset="-128"/>
              </a:defRPr>
            </a:lvl4pPr>
            <a:lvl5pPr marL="2057400" indent="-228600">
              <a:defRPr sz="2000">
                <a:solidFill>
                  <a:schemeClr val="tx1"/>
                </a:solidFill>
                <a:latin typeface="Arial" charset="0"/>
                <a:ea typeface="MS PGothic" charset="-128"/>
              </a:defRPr>
            </a:lvl5pPr>
            <a:lvl6pPr marL="2514600" indent="-228600" eaLnBrk="0" fontAlgn="base" hangingPunct="0">
              <a:spcBef>
                <a:spcPct val="0"/>
              </a:spcBef>
              <a:spcAft>
                <a:spcPct val="0"/>
              </a:spcAft>
              <a:defRPr sz="2000">
                <a:solidFill>
                  <a:schemeClr val="tx1"/>
                </a:solidFill>
                <a:latin typeface="Arial" charset="0"/>
                <a:ea typeface="MS PGothic" charset="-128"/>
              </a:defRPr>
            </a:lvl6pPr>
            <a:lvl7pPr marL="2971800" indent="-228600" eaLnBrk="0" fontAlgn="base" hangingPunct="0">
              <a:spcBef>
                <a:spcPct val="0"/>
              </a:spcBef>
              <a:spcAft>
                <a:spcPct val="0"/>
              </a:spcAft>
              <a:defRPr sz="2000">
                <a:solidFill>
                  <a:schemeClr val="tx1"/>
                </a:solidFill>
                <a:latin typeface="Arial" charset="0"/>
                <a:ea typeface="MS PGothic" charset="-128"/>
              </a:defRPr>
            </a:lvl7pPr>
            <a:lvl8pPr marL="3429000" indent="-228600" eaLnBrk="0" fontAlgn="base" hangingPunct="0">
              <a:spcBef>
                <a:spcPct val="0"/>
              </a:spcBef>
              <a:spcAft>
                <a:spcPct val="0"/>
              </a:spcAft>
              <a:defRPr sz="2000">
                <a:solidFill>
                  <a:schemeClr val="tx1"/>
                </a:solidFill>
                <a:latin typeface="Arial" charset="0"/>
                <a:ea typeface="MS PGothic" charset="-128"/>
              </a:defRPr>
            </a:lvl8pPr>
            <a:lvl9pPr marL="3886200" indent="-228600" eaLnBrk="0" fontAlgn="base" hangingPunct="0">
              <a:spcBef>
                <a:spcPct val="0"/>
              </a:spcBef>
              <a:spcAft>
                <a:spcPct val="0"/>
              </a:spcAft>
              <a:defRPr sz="2000">
                <a:solidFill>
                  <a:schemeClr val="tx1"/>
                </a:solidFill>
                <a:latin typeface="Arial" charset="0"/>
                <a:ea typeface="MS PGothic" charset="-128"/>
              </a:defRPr>
            </a:lvl9pPr>
          </a:lstStyle>
          <a:p>
            <a:fld id="{3B4B40B9-D55D-8C45-89BD-07467B76CD40}" type="slidenum">
              <a:rPr lang="en-US" altLang="en-US" sz="1200"/>
              <a:pPr/>
              <a:t>10</a:t>
            </a:fld>
            <a:endParaRPr lang="en-US" altLang="en-US" sz="1200"/>
          </a:p>
        </p:txBody>
      </p:sp>
    </p:spTree>
    <p:extLst>
      <p:ext uri="{BB962C8B-B14F-4D97-AF65-F5344CB8AC3E}">
        <p14:creationId xmlns:p14="http://schemas.microsoft.com/office/powerpoint/2010/main" val="136251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Examined NRS only, along with</a:t>
            </a:r>
            <a:r>
              <a:rPr lang="en-US" baseline="0" dirty="0" smtClean="0"/>
              <a:t> relationship between NRS and other measures of pain MPI, Sf36, Depression, Anxiety and Stress Scale</a:t>
            </a:r>
          </a:p>
          <a:p>
            <a:endParaRPr lang="en-US" baseline="0" dirty="0" smtClean="0"/>
          </a:p>
          <a:p>
            <a:r>
              <a:rPr lang="en-US" baseline="0" dirty="0" smtClean="0"/>
              <a:t>Even highest failure rate shows 90% could use NRS—although sample community older adults attending tertiary pain center may be higher functioning</a:t>
            </a:r>
            <a:r>
              <a:rPr lang="en-US" sz="1200" dirty="0" smtClean="0"/>
              <a:t> </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Van </a:t>
            </a:r>
            <a:r>
              <a:rPr lang="en-US" dirty="0" err="1" smtClean="0"/>
              <a:t>Dijk</a:t>
            </a:r>
            <a:r>
              <a:rPr lang="en-US" dirty="0" smtClean="0"/>
              <a:t> et al., J </a:t>
            </a:r>
            <a:r>
              <a:rPr lang="en-US" dirty="0" err="1" smtClean="0"/>
              <a:t>Clin</a:t>
            </a:r>
            <a:r>
              <a:rPr lang="en-US" dirty="0" smtClean="0"/>
              <a:t> </a:t>
            </a:r>
            <a:r>
              <a:rPr lang="en-US" dirty="0" err="1" smtClean="0"/>
              <a:t>Nsg</a:t>
            </a:r>
            <a:r>
              <a:rPr lang="en-US" dirty="0" smtClean="0"/>
              <a:t>, 2012; 3018.  Documented different </a:t>
            </a:r>
            <a:r>
              <a:rPr lang="en-US" dirty="0" err="1" smtClean="0"/>
              <a:t>cutpoints</a:t>
            </a:r>
            <a:r>
              <a:rPr lang="en-US" dirty="0" smtClean="0"/>
              <a:t> on NRS relate to “unbearable” judgment by older </a:t>
            </a:r>
            <a:r>
              <a:rPr lang="en-US" dirty="0" err="1" smtClean="0"/>
              <a:t>postop</a:t>
            </a:r>
            <a:r>
              <a:rPr lang="en-US" dirty="0" smtClean="0"/>
              <a:t> pt.  Thus established </a:t>
            </a:r>
            <a:r>
              <a:rPr lang="en-US" dirty="0" err="1" smtClean="0"/>
              <a:t>cutpoint</a:t>
            </a:r>
            <a:r>
              <a:rPr lang="en-US" dirty="0" smtClean="0"/>
              <a:t> could lead to over treatment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CANNOT RELY SOLELY ON NRS </a:t>
            </a:r>
            <a:r>
              <a:rPr lang="en-US" sz="1200" dirty="0" smtClean="0"/>
              <a:t>--  Need for communication regarding treatment needs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Need for measuring other dimensions of pain, including physical and emotional functioning, clinically feasible</a:t>
            </a:r>
          </a:p>
          <a:p>
            <a:endParaRPr lang="en-US" baseline="0" dirty="0" smtClean="0"/>
          </a:p>
          <a:p>
            <a:endParaRPr lang="en-US" baseline="0" dirty="0" smtClean="0"/>
          </a:p>
          <a:p>
            <a:r>
              <a:rPr lang="en-US" baseline="0" dirty="0" smtClean="0"/>
              <a:t>NRS not same as </a:t>
            </a:r>
            <a:r>
              <a:rPr lang="en-US" baseline="0" dirty="0" err="1" smtClean="0"/>
              <a:t>generalised</a:t>
            </a:r>
            <a:r>
              <a:rPr lang="en-US" baseline="0" dirty="0" smtClean="0"/>
              <a:t> affective distress—important to assess pain specific affective distress and generalized affective distress</a:t>
            </a:r>
          </a:p>
          <a:p>
            <a:endParaRPr lang="en-US" baseline="0" dirty="0" smtClean="0"/>
          </a:p>
          <a:p>
            <a:r>
              <a:rPr lang="en-US" baseline="0" dirty="0" smtClean="0"/>
              <a:t>High correlation between pain intensity and pain distress suggest don’t need both</a:t>
            </a:r>
          </a:p>
          <a:p>
            <a:endParaRPr lang="en-US" baseline="0" dirty="0" smtClean="0"/>
          </a:p>
          <a:p>
            <a:r>
              <a:rPr lang="en-US" baseline="0" dirty="0" smtClean="0"/>
              <a:t>Need to assess range of dimensions recommended by IMMPACT group—appropriate for research but what about </a:t>
            </a:r>
            <a:r>
              <a:rPr lang="en-US" baseline="0" dirty="0" err="1" smtClean="0"/>
              <a:t>ciinical</a:t>
            </a:r>
            <a:r>
              <a:rPr lang="en-US" baseline="0" dirty="0" smtClean="0"/>
              <a:t> practice?</a:t>
            </a:r>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11</a:t>
            </a:fld>
            <a:endParaRPr lang="en-US"/>
          </a:p>
        </p:txBody>
      </p:sp>
    </p:spTree>
    <p:extLst>
      <p:ext uri="{BB962C8B-B14F-4D97-AF65-F5344CB8AC3E}">
        <p14:creationId xmlns:p14="http://schemas.microsoft.com/office/powerpoint/2010/main" val="168006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of lack of fidelity in scale administration—staff used informal queries “is your knee good today?” in 50% cases—associated with underestimation</a:t>
            </a:r>
          </a:p>
          <a:p>
            <a:endParaRPr lang="en-US" dirty="0" smtClean="0"/>
          </a:p>
          <a:p>
            <a:r>
              <a:rPr lang="en-US" dirty="0" smtClean="0"/>
              <a:t>Betty comment:  Those pain scales are funny.  I base my rating on whether or not I</a:t>
            </a:r>
            <a:r>
              <a:rPr lang="en-US" baseline="0" dirty="0" smtClean="0"/>
              <a:t> want a change in my medications—I make my score higher if I want a higher dose or other treatment and lower if I am doing OK with my plan.</a:t>
            </a:r>
            <a:endParaRPr lang="en-US" dirty="0" smtClean="0"/>
          </a:p>
          <a:p>
            <a:endParaRPr lang="en-US" dirty="0"/>
          </a:p>
        </p:txBody>
      </p:sp>
      <p:sp>
        <p:nvSpPr>
          <p:cNvPr id="4" name="Slide Number Placeholder 3"/>
          <p:cNvSpPr>
            <a:spLocks noGrp="1"/>
          </p:cNvSpPr>
          <p:nvPr>
            <p:ph type="sldNum" sz="quarter" idx="10"/>
          </p:nvPr>
        </p:nvSpPr>
        <p:spPr/>
        <p:txBody>
          <a:bodyPr/>
          <a:lstStyle/>
          <a:p>
            <a:fld id="{7EFCA97D-BF11-4742-8A87-97BACAE14401}" type="slidenum">
              <a:rPr lang="en-US" smtClean="0"/>
              <a:pPr/>
              <a:t>12</a:t>
            </a:fld>
            <a:endParaRPr lang="en-US"/>
          </a:p>
        </p:txBody>
      </p:sp>
    </p:spTree>
    <p:extLst>
      <p:ext uri="{BB962C8B-B14F-4D97-AF65-F5344CB8AC3E}">
        <p14:creationId xmlns:p14="http://schemas.microsoft.com/office/powerpoint/2010/main" val="93811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US"/>
              <a:t>Herr, K.</a:t>
            </a:r>
          </a:p>
        </p:txBody>
      </p:sp>
      <p:sp>
        <p:nvSpPr>
          <p:cNvPr id="79875" name="Rectangle 3"/>
          <p:cNvSpPr>
            <a:spLocks noGrp="1" noChangeArrowheads="1"/>
          </p:cNvSpPr>
          <p:nvPr>
            <p:ph type="dt" sz="quarter" idx="1"/>
          </p:nvPr>
        </p:nvSpPr>
        <p:spPr>
          <a:noFill/>
        </p:spPr>
        <p:txBody>
          <a:bodyPr/>
          <a:lstStyle/>
          <a:p>
            <a:fld id="{EE6CC531-4D71-B140-B830-FE01183CDD12}" type="datetime1">
              <a:rPr lang="en-US"/>
              <a:pPr/>
              <a:t>7/25/17</a:t>
            </a:fld>
            <a:endParaRPr lang="en-US"/>
          </a:p>
        </p:txBody>
      </p:sp>
      <p:sp>
        <p:nvSpPr>
          <p:cNvPr id="79876" name="Rectangle 7"/>
          <p:cNvSpPr>
            <a:spLocks noGrp="1" noChangeArrowheads="1"/>
          </p:cNvSpPr>
          <p:nvPr>
            <p:ph type="sldNum" sz="quarter" idx="5"/>
          </p:nvPr>
        </p:nvSpPr>
        <p:spPr>
          <a:noFill/>
        </p:spPr>
        <p:txBody>
          <a:bodyPr/>
          <a:lstStyle/>
          <a:p>
            <a:fld id="{B385E9DF-65B0-F24B-BDE1-966F90D9BD1E}" type="slidenum">
              <a:rPr lang="en-US"/>
              <a:pPr/>
              <a:t>13</a:t>
            </a:fld>
            <a:endParaRPr lang="en-US"/>
          </a:p>
        </p:txBody>
      </p:sp>
      <p:sp>
        <p:nvSpPr>
          <p:cNvPr id="79877" name="Rectangle 2"/>
          <p:cNvSpPr>
            <a:spLocks noGrp="1" noRot="1" noChangeAspect="1" noChangeArrowheads="1" noTextEdit="1"/>
          </p:cNvSpPr>
          <p:nvPr>
            <p:ph type="sldImg"/>
          </p:nvPr>
        </p:nvSpPr>
        <p:spPr>
          <a:solidFill>
            <a:srgbClr val="FFFFFF"/>
          </a:solidFill>
          <a:ln/>
        </p:spPr>
      </p:sp>
      <p:sp>
        <p:nvSpPr>
          <p:cNvPr id="7987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9084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6B2C9793-C472-468A-9363-FE11CE0BA993}" type="datetimeFigureOut">
              <a:rPr lang="en-US" smtClean="0"/>
              <a:pPr/>
              <a:t>7/25/17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177899D8-2402-4EB9-913B-83B004135E8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899D8-2402-4EB9-913B-83B004135E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899D8-2402-4EB9-913B-83B004135E8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E7EF3A8-14E9-444E-A120-0A51B8857037}"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271D72-99D8-0244-A380-5DEE27E642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3104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25C31A-D64A-A744-BBAF-14EA7A275058}"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89860-2939-F847-B8C6-84F7A4FAEB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057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E7EF3A8-14E9-444E-A120-0A51B8857037}"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271D72-99D8-0244-A380-5DEE27E642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78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25C31A-D64A-A744-BBAF-14EA7A275058}"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89860-2939-F847-B8C6-84F7A4FAEB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238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0192A3-B319-054F-9A77-AE010BF98A7B}"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7C2770-5FFF-DC4E-A658-C92D5B32599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1615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661A50-464E-0F49-ADE5-8EA7BEE494CE}"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20E47C-0D05-BD45-88A5-D33812FE95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6138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CD67E36-A0D8-AC41-9435-90F038AFEEA3}"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F1250F-0ABD-D24C-BD17-4ADC85ABF6B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844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9CF8C0-E108-3F4C-A869-EF2B0AFE3120}" type="datetimeFigureOut">
              <a:rPr lang="en-US">
                <a:solidFill>
                  <a:prstClr val="black">
                    <a:tint val="75000"/>
                  </a:prstClr>
                </a:solidFill>
              </a:rPr>
              <a:pPr>
                <a:defRPr/>
              </a:pPr>
              <a:t>7/25/17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BB94E1-774C-E746-8DE5-61A76DF840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410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899D8-2402-4EB9-913B-83B004135E8F}"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F33EAE8-61A3-7D40-A385-1128BC318B31}" type="datetimeFigureOut">
              <a:rPr lang="en-US">
                <a:solidFill>
                  <a:prstClr val="black">
                    <a:tint val="75000"/>
                  </a:prstClr>
                </a:solidFill>
              </a:rPr>
              <a:pPr>
                <a:defRPr/>
              </a:pPr>
              <a:t>7/25/17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A820EA2-E649-504E-B4D7-90E8623F00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612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17FA48-C4C5-F24B-B564-0A6402BB646F}" type="datetimeFigureOut">
              <a:rPr lang="en-US">
                <a:solidFill>
                  <a:prstClr val="black">
                    <a:tint val="75000"/>
                  </a:prstClr>
                </a:solidFill>
              </a:rPr>
              <a:pPr>
                <a:defRPr/>
              </a:pPr>
              <a:t>7/25/17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EE54FB4-06B1-E14A-A7E9-33D0B9ACD3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402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23EBAD-4D7C-B247-990B-2D1858EDE7FF}" type="datetimeFigureOut">
              <a:rPr lang="en-US">
                <a:solidFill>
                  <a:prstClr val="black">
                    <a:tint val="75000"/>
                  </a:prstClr>
                </a:solidFill>
              </a:rPr>
              <a:pPr>
                <a:defRPr/>
              </a:pPr>
              <a:t>7/25/17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741CB1B-D66C-BE43-8977-1246C60D87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494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8EA3029-821A-3445-B52C-F6EE7B2EE7BC}" type="datetimeFigureOut">
              <a:rPr lang="en-US">
                <a:solidFill>
                  <a:prstClr val="black">
                    <a:tint val="75000"/>
                  </a:prstClr>
                </a:solidFill>
              </a:rPr>
              <a:pPr>
                <a:defRPr/>
              </a:pPr>
              <a:t>7/25/17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C52C59-905F-B648-A725-E551C7F00B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4065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816CA02-07EA-D64A-95FC-9C2853209C74}" type="datetimeFigureOut">
              <a:rPr lang="en-US">
                <a:solidFill>
                  <a:prstClr val="black">
                    <a:tint val="75000"/>
                  </a:prstClr>
                </a:solidFill>
              </a:rPr>
              <a:pPr>
                <a:defRPr/>
              </a:pPr>
              <a:t>7/25/17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CF5972-81EF-3540-91EA-33444EFB80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883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F109BA-9FEF-1D4A-8D70-B36D114A1F11}"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92585F-E657-8249-87BF-B603C6C379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0074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36D0F-B4F4-944B-84AF-9D30AEAD708C}" type="datetimeFigureOut">
              <a:rPr lang="en-US">
                <a:solidFill>
                  <a:prstClr val="black">
                    <a:tint val="75000"/>
                  </a:prstClr>
                </a:solidFill>
              </a:rPr>
              <a:pPr>
                <a:defRPr/>
              </a:pPr>
              <a:t>7/25/17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F032DB-952F-AC4E-AF65-7CDEAF28D0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76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7899D8-2402-4EB9-913B-83B004135E8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899D8-2402-4EB9-913B-83B004135E8F}"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7899D8-2402-4EB9-913B-83B004135E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7899D8-2402-4EB9-913B-83B004135E8F}"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C9793-C472-468A-9363-FE11CE0BA993}" type="datetimeFigureOut">
              <a:rPr lang="en-US" smtClean="0"/>
              <a:pPr/>
              <a:t>7/25/17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7899D8-2402-4EB9-913B-83B004135E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B2C9793-C472-468A-9363-FE11CE0BA993}" type="datetimeFigureOut">
              <a:rPr lang="en-US" smtClean="0"/>
              <a:pPr/>
              <a:t>7/25/17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7899D8-2402-4EB9-913B-83B004135E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6B2C9793-C472-468A-9363-FE11CE0BA993}" type="datetimeFigureOut">
              <a:rPr lang="en-US" smtClean="0"/>
              <a:pPr/>
              <a:t>7/25/17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77899D8-2402-4EB9-913B-83B004135E8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6B2C9793-C472-468A-9363-FE11CE0BA993}" type="datetimeFigureOut">
              <a:rPr lang="en-US" smtClean="0"/>
              <a:pPr/>
              <a:t>7/25/17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177899D8-2402-4EB9-913B-83B004135E8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ln>
            <a:solidFill>
              <a:schemeClr val="accent1"/>
            </a:solidFill>
          </a:ln>
          <a:solidFill>
            <a:schemeClr val="accent1"/>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15BDF9D9-11E0-074F-90E3-2E2ED474ADAB}" type="datetimeFigureOut">
              <a:rPr lang="en-US">
                <a:solidFill>
                  <a:prstClr val="black">
                    <a:tint val="75000"/>
                  </a:prstClr>
                </a:solidFill>
              </a:rPr>
              <a:pPr defTabSz="457200">
                <a:defRPr/>
              </a:pPr>
              <a:t>7/25/17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fld id="{18AF3FD8-0829-AE4D-BE4A-13859A3B5395}" type="slidenum">
              <a:rPr lang="en-US">
                <a:solidFill>
                  <a:prstClr val="black">
                    <a:tint val="75000"/>
                  </a:prstClr>
                </a:solidFill>
              </a:rPr>
              <a:pPr defTabSz="457200">
                <a:defRPr/>
              </a:pPr>
              <a:t>‹#›</a:t>
            </a:fld>
            <a:endParaRPr lang="en-US" dirty="0">
              <a:solidFill>
                <a:prstClr val="black">
                  <a:tint val="75000"/>
                </a:prstClr>
              </a:solidFill>
            </a:endParaRPr>
          </a:p>
        </p:txBody>
      </p:sp>
      <p:pic>
        <p:nvPicPr>
          <p:cNvPr id="1031"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 y="-115888"/>
            <a:ext cx="9158288" cy="70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85033"/>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15BDF9D9-11E0-074F-90E3-2E2ED474ADAB}" type="datetimeFigureOut">
              <a:rPr lang="en-US">
                <a:solidFill>
                  <a:prstClr val="black">
                    <a:tint val="75000"/>
                  </a:prstClr>
                </a:solidFill>
              </a:rPr>
              <a:pPr defTabSz="457200">
                <a:defRPr/>
              </a:pPr>
              <a:t>7/25/17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fld id="{18AF3FD8-0829-AE4D-BE4A-13859A3B5395}" type="slidenum">
              <a:rPr lang="en-US">
                <a:solidFill>
                  <a:prstClr val="black">
                    <a:tint val="75000"/>
                  </a:prstClr>
                </a:solidFill>
              </a:rPr>
              <a:pPr defTabSz="457200">
                <a:defRPr/>
              </a:pPr>
              <a:t>‹#›</a:t>
            </a:fld>
            <a:endParaRPr lang="en-US" dirty="0">
              <a:solidFill>
                <a:prstClr val="black">
                  <a:tint val="75000"/>
                </a:prstClr>
              </a:solidFill>
            </a:endParaRPr>
          </a:p>
        </p:txBody>
      </p:sp>
      <p:pic>
        <p:nvPicPr>
          <p:cNvPr id="1031"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 y="-115888"/>
            <a:ext cx="9158288" cy="70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650677"/>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A689B924-EF2B-BC4A-9EB8-457F51DA8756}" type="datetimeFigureOut">
              <a:rPr lang="en-US">
                <a:solidFill>
                  <a:prstClr val="black">
                    <a:tint val="75000"/>
                  </a:prstClr>
                </a:solidFill>
              </a:rPr>
              <a:pPr defTabSz="457200">
                <a:defRPr/>
              </a:pPr>
              <a:t>7/25/17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defTabSz="457200">
              <a:defRPr/>
            </a:pPr>
            <a:fld id="{AC0E653C-9C8B-694A-B2CF-343E449E3CCE}" type="slidenum">
              <a:rPr lang="en-US">
                <a:solidFill>
                  <a:prstClr val="black">
                    <a:tint val="75000"/>
                  </a:prstClr>
                </a:solidFill>
              </a:rPr>
              <a:pPr defTabSz="457200">
                <a:defRPr/>
              </a:pPr>
              <a:t>‹#›</a:t>
            </a:fld>
            <a:endParaRPr lang="en-US" dirty="0">
              <a:solidFill>
                <a:prstClr val="black">
                  <a:tint val="75000"/>
                </a:prstClr>
              </a:solidFill>
            </a:endParaRPr>
          </a:p>
        </p:txBody>
      </p:sp>
      <p:pic>
        <p:nvPicPr>
          <p:cNvPr id="2055"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4450" y="0"/>
            <a:ext cx="92217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3031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tiff"/></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0" y="4606925"/>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defTabSz="457200" fontAlgn="base">
              <a:lnSpc>
                <a:spcPct val="100000"/>
              </a:lnSpc>
              <a:spcBef>
                <a:spcPct val="0"/>
              </a:spcBef>
              <a:spcAft>
                <a:spcPct val="0"/>
              </a:spcAft>
              <a:buFontTx/>
              <a:buNone/>
            </a:pPr>
            <a:r>
              <a:rPr lang="en-US" altLang="en-US" sz="1400" dirty="0" err="1" smtClean="0">
                <a:solidFill>
                  <a:prstClr val="white"/>
                </a:solidFill>
                <a:latin typeface="Arial" charset="0"/>
                <a:ea typeface="Arial" charset="0"/>
                <a:cs typeface="Arial" charset="0"/>
              </a:rPr>
              <a:t>Keela</a:t>
            </a:r>
            <a:r>
              <a:rPr lang="en-US" altLang="en-US" sz="1400" dirty="0" smtClean="0">
                <a:solidFill>
                  <a:prstClr val="white"/>
                </a:solidFill>
                <a:latin typeface="Arial" charset="0"/>
                <a:ea typeface="Arial" charset="0"/>
                <a:cs typeface="Arial" charset="0"/>
              </a:rPr>
              <a:t> Herr, PhD, RN,  Assessment of Pain in Older Adults|  Pain and Aging Preconference</a:t>
            </a:r>
            <a:endParaRPr lang="en-US" altLang="en-US" sz="1400" dirty="0" smtClean="0">
              <a:solidFill>
                <a:prstClr val="black"/>
              </a:solidFill>
            </a:endParaRPr>
          </a:p>
        </p:txBody>
      </p:sp>
    </p:spTree>
    <p:extLst>
      <p:ext uri="{BB962C8B-B14F-4D97-AF65-F5344CB8AC3E}">
        <p14:creationId xmlns:p14="http://schemas.microsoft.com/office/powerpoint/2010/main" val="93222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4813"/>
            <a:ext cx="7620000" cy="4191000"/>
          </a:xfrm>
        </p:spPr>
        <p:txBody>
          <a:bodyPr/>
          <a:lstStyle/>
          <a:p>
            <a:pPr>
              <a:defRPr/>
            </a:pPr>
            <a:r>
              <a:rPr lang="en-US" sz="2000" dirty="0" smtClean="0"/>
              <a:t>Geriatric hospital</a:t>
            </a:r>
            <a:r>
              <a:rPr lang="en-US" sz="2400" dirty="0" smtClean="0"/>
              <a:t>, 178 pts </a:t>
            </a:r>
            <a:r>
              <a:rPr lang="en-US" sz="1600" dirty="0" smtClean="0">
                <a:solidFill>
                  <a:schemeClr val="accent1">
                    <a:lumMod val="40000"/>
                    <a:lumOff val="60000"/>
                  </a:schemeClr>
                </a:solidFill>
              </a:rPr>
              <a:t>(Lukas et al, 2013)</a:t>
            </a:r>
            <a:endParaRPr lang="en-US" sz="2000" dirty="0" smtClean="0">
              <a:solidFill>
                <a:schemeClr val="accent1">
                  <a:lumMod val="40000"/>
                  <a:lumOff val="60000"/>
                </a:schemeClr>
              </a:solidFill>
            </a:endParaRPr>
          </a:p>
          <a:p>
            <a:pPr lvl="1">
              <a:defRPr/>
            </a:pPr>
            <a:r>
              <a:rPr lang="en-US" sz="2000" dirty="0" smtClean="0"/>
              <a:t>Good cross tool correlations;</a:t>
            </a:r>
          </a:p>
          <a:p>
            <a:pPr lvl="2">
              <a:defRPr/>
            </a:pPr>
            <a:r>
              <a:rPr lang="en-US" sz="2000" dirty="0" smtClean="0"/>
              <a:t> Lower @ rest, than movement</a:t>
            </a:r>
          </a:p>
          <a:p>
            <a:pPr lvl="1">
              <a:defRPr/>
            </a:pPr>
            <a:r>
              <a:rPr lang="en-US" sz="2000" dirty="0" smtClean="0"/>
              <a:t>Most stable tool with increasing CI:  </a:t>
            </a:r>
            <a:r>
              <a:rPr lang="en-US" sz="2800" dirty="0" smtClean="0">
                <a:solidFill>
                  <a:schemeClr val="accent1"/>
                </a:solidFill>
              </a:rPr>
              <a:t>VRS</a:t>
            </a:r>
          </a:p>
          <a:p>
            <a:pPr lvl="1">
              <a:defRPr/>
            </a:pPr>
            <a:r>
              <a:rPr lang="en-US" sz="2000" dirty="0" smtClean="0"/>
              <a:t>Level of impairment for inability to use (</a:t>
            </a:r>
            <a:r>
              <a:rPr lang="en-US" sz="1800" dirty="0" smtClean="0"/>
              <a:t>MMSE 10) </a:t>
            </a:r>
          </a:p>
        </p:txBody>
      </p:sp>
      <p:sp>
        <p:nvSpPr>
          <p:cNvPr id="28675" name="Title 2"/>
          <p:cNvSpPr>
            <a:spLocks noGrp="1"/>
          </p:cNvSpPr>
          <p:nvPr>
            <p:ph type="title"/>
          </p:nvPr>
        </p:nvSpPr>
        <p:spPr>
          <a:xfrm>
            <a:off x="457200" y="274637"/>
            <a:ext cx="8229600" cy="1362075"/>
          </a:xfrm>
        </p:spPr>
        <p:txBody>
          <a:bodyPr>
            <a:noAutofit/>
          </a:bodyPr>
          <a:lstStyle/>
          <a:p>
            <a:r>
              <a:rPr lang="en-US" altLang="en-US" sz="2800" dirty="0">
                <a:ea typeface="MS PGothic" charset="-128"/>
              </a:rPr>
              <a:t>Do we have reliable and valid pain intensity tools for use with </a:t>
            </a:r>
            <a:r>
              <a:rPr lang="en-US" altLang="en-US" sz="2800" dirty="0">
                <a:solidFill>
                  <a:srgbClr val="C2FFF0"/>
                </a:solidFill>
                <a:ea typeface="MS PGothic" charset="-128"/>
              </a:rPr>
              <a:t>cognitively impaired </a:t>
            </a:r>
            <a:r>
              <a:rPr lang="en-US" altLang="en-US" sz="2800" dirty="0">
                <a:solidFill>
                  <a:schemeClr val="tx1"/>
                </a:solidFill>
                <a:ea typeface="MS PGothic" charset="-128"/>
              </a:rPr>
              <a:t>older</a:t>
            </a:r>
            <a:r>
              <a:rPr lang="en-US" altLang="en-US" sz="2800" dirty="0">
                <a:ea typeface="MS PGothic" charset="-128"/>
              </a:rPr>
              <a:t> adults?</a:t>
            </a: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79838"/>
            <a:ext cx="5949409"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p:cNvSpPr txBox="1">
            <a:spLocks noChangeArrowheads="1"/>
          </p:cNvSpPr>
          <p:nvPr/>
        </p:nvSpPr>
        <p:spPr bwMode="auto">
          <a:xfrm>
            <a:off x="6477000" y="31242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37931725" indent="-37474525">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endParaRPr lang="en-US" altLang="en-US" sz="2000" b="0"/>
          </a:p>
          <a:p>
            <a:pPr>
              <a:spcBef>
                <a:spcPct val="0"/>
              </a:spcBef>
              <a:buClrTx/>
              <a:buSzTx/>
              <a:buFontTx/>
              <a:buNone/>
            </a:pPr>
            <a:endParaRPr lang="en-US" altLang="en-US" sz="2000" b="0"/>
          </a:p>
        </p:txBody>
      </p:sp>
    </p:spTree>
    <p:extLst>
      <p:ext uri="{BB962C8B-B14F-4D97-AF65-F5344CB8AC3E}">
        <p14:creationId xmlns:p14="http://schemas.microsoft.com/office/powerpoint/2010/main" val="82690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52400" y="1676400"/>
            <a:ext cx="8229600" cy="2514599"/>
          </a:xfrm>
        </p:spPr>
        <p:txBody>
          <a:bodyPr>
            <a:normAutofit fontScale="85000" lnSpcReduction="10000"/>
          </a:bodyPr>
          <a:lstStyle/>
          <a:p>
            <a:pPr marL="0" indent="0">
              <a:buNone/>
            </a:pPr>
            <a:endParaRPr lang="en-US" dirty="0" smtClean="0"/>
          </a:p>
          <a:p>
            <a:pPr marL="0" indent="0">
              <a:buNone/>
            </a:pPr>
            <a:r>
              <a:rPr lang="en-US" sz="2000" dirty="0" smtClean="0"/>
              <a:t>Largest study (800) community elders attending tertiary pain clinic</a:t>
            </a:r>
          </a:p>
          <a:p>
            <a:pPr marL="0" indent="0">
              <a:buSzPct val="125000"/>
              <a:buFont typeface="Arial"/>
              <a:buChar char="•"/>
            </a:pPr>
            <a:r>
              <a:rPr lang="en-US" sz="2000" dirty="0" smtClean="0"/>
              <a:t>   NRS as valid and reliable tool for measuring pain intensity and distress; </a:t>
            </a:r>
          </a:p>
          <a:p>
            <a:pPr marL="0" indent="0">
              <a:buSzPct val="125000"/>
              <a:buFont typeface="Arial"/>
              <a:buChar char="•"/>
            </a:pPr>
            <a:r>
              <a:rPr lang="en-US" sz="2000" dirty="0" smtClean="0"/>
              <a:t>   Sign correlations with other pain measures, but not affective distress; </a:t>
            </a:r>
          </a:p>
          <a:p>
            <a:pPr marL="0" indent="0">
              <a:buSzPct val="125000"/>
              <a:buFont typeface="Arial"/>
              <a:buChar char="•"/>
            </a:pPr>
            <a:r>
              <a:rPr lang="en-US" sz="2000" dirty="0" smtClean="0"/>
              <a:t>   Failure rates significantly increase with increasing age  </a:t>
            </a:r>
          </a:p>
          <a:p>
            <a:pPr marL="0" indent="0">
              <a:buSzPct val="90000"/>
              <a:buNone/>
            </a:pPr>
            <a:r>
              <a:rPr lang="en-US" sz="2000" dirty="0" smtClean="0"/>
              <a:t>	5.5% in 61-70</a:t>
            </a:r>
          </a:p>
          <a:p>
            <a:pPr marL="0" indent="0">
              <a:buSzPct val="90000"/>
              <a:buNone/>
            </a:pPr>
            <a:r>
              <a:rPr lang="en-US" sz="2000" dirty="0" smtClean="0"/>
              <a:t>	7.8% 71-80</a:t>
            </a:r>
          </a:p>
          <a:p>
            <a:pPr marL="0" indent="0">
              <a:buSzPct val="90000"/>
              <a:buNone/>
            </a:pPr>
            <a:r>
              <a:rPr lang="en-US" sz="2000" dirty="0" smtClean="0"/>
              <a:t>	11.1% in &gt;81	 </a:t>
            </a:r>
          </a:p>
          <a:p>
            <a:pPr marL="0" indent="0">
              <a:buNone/>
            </a:pPr>
            <a:endParaRPr lang="en-US" sz="2000"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5181600" cy="190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81400" y="4953000"/>
            <a:ext cx="5410200" cy="1723549"/>
          </a:xfrm>
          <a:prstGeom prst="rect">
            <a:avLst/>
          </a:prstGeom>
          <a:noFill/>
        </p:spPr>
        <p:txBody>
          <a:bodyPr wrap="square" rtlCol="0">
            <a:spAutoFit/>
          </a:bodyPr>
          <a:lstStyle/>
          <a:p>
            <a:pPr>
              <a:buSzPct val="90000"/>
            </a:pPr>
            <a:endParaRPr lang="en-US" sz="2400" dirty="0" smtClean="0">
              <a:solidFill>
                <a:schemeClr val="accent1"/>
              </a:solidFill>
            </a:endParaRPr>
          </a:p>
          <a:p>
            <a:pPr>
              <a:buSzPct val="125000"/>
            </a:pPr>
            <a:r>
              <a:rPr lang="en-US" sz="1600" dirty="0" smtClean="0"/>
              <a:t>75% over 75 yrs with reported ‘painful but bearable’ equated NRS 4, 5, 6 this category</a:t>
            </a:r>
          </a:p>
          <a:p>
            <a:pPr>
              <a:buSzPct val="125000"/>
              <a:buFont typeface="Arial"/>
              <a:buChar char="•"/>
            </a:pPr>
            <a:endParaRPr lang="en-US" sz="1600" dirty="0">
              <a:solidFill>
                <a:schemeClr val="accent1"/>
              </a:solidFill>
            </a:endParaRPr>
          </a:p>
          <a:p>
            <a:pPr>
              <a:buSzPct val="125000"/>
            </a:pPr>
            <a:r>
              <a:rPr lang="en-US" sz="1600" dirty="0" smtClean="0"/>
              <a:t>                       </a:t>
            </a:r>
            <a:r>
              <a:rPr lang="en-US" sz="1600" dirty="0" smtClean="0">
                <a:solidFill>
                  <a:schemeClr val="accent1">
                    <a:lumMod val="40000"/>
                    <a:lumOff val="60000"/>
                  </a:schemeClr>
                </a:solidFill>
              </a:rPr>
              <a:t>Question standard cut-offs?</a:t>
            </a:r>
          </a:p>
          <a:p>
            <a:endParaRPr lang="en-US" dirty="0"/>
          </a:p>
        </p:txBody>
      </p:sp>
      <p:sp>
        <p:nvSpPr>
          <p:cNvPr id="10" name="TextBox 9"/>
          <p:cNvSpPr txBox="1"/>
          <p:nvPr/>
        </p:nvSpPr>
        <p:spPr>
          <a:xfrm>
            <a:off x="1219200" y="4103654"/>
            <a:ext cx="6096000" cy="1815882"/>
          </a:xfrm>
          <a:prstGeom prst="rect">
            <a:avLst/>
          </a:prstGeom>
          <a:solidFill>
            <a:schemeClr val="accent1"/>
          </a:solidFill>
        </p:spPr>
        <p:txBody>
          <a:bodyPr wrap="square" rtlCol="0">
            <a:spAutoFit/>
          </a:bodyPr>
          <a:lstStyle/>
          <a:p>
            <a:endParaRPr lang="en-US" sz="1400" dirty="0" smtClean="0"/>
          </a:p>
          <a:p>
            <a:pPr algn="ctr"/>
            <a:r>
              <a:rPr lang="en-US" sz="4000" dirty="0" smtClean="0">
                <a:solidFill>
                  <a:schemeClr val="bg1"/>
                </a:solidFill>
              </a:rPr>
              <a:t>CANNOT RELY </a:t>
            </a:r>
          </a:p>
          <a:p>
            <a:pPr algn="ctr"/>
            <a:r>
              <a:rPr lang="en-US" sz="4000" dirty="0" smtClean="0">
                <a:solidFill>
                  <a:schemeClr val="bg1"/>
                </a:solidFill>
              </a:rPr>
              <a:t>SOLELY ON NRS</a:t>
            </a:r>
            <a:endParaRPr lang="en-US" sz="3200" dirty="0" smtClean="0">
              <a:solidFill>
                <a:schemeClr val="bg1"/>
              </a:solidFill>
            </a:endParaRPr>
          </a:p>
          <a:p>
            <a:endParaRPr lang="en-US" dirty="0"/>
          </a:p>
        </p:txBody>
      </p:sp>
    </p:spTree>
    <p:extLst>
      <p:ext uri="{BB962C8B-B14F-4D97-AF65-F5344CB8AC3E}">
        <p14:creationId xmlns:p14="http://schemas.microsoft.com/office/powerpoint/2010/main" val="1147758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fontScale="70000" lnSpcReduction="20000"/>
          </a:bodyPr>
          <a:lstStyle/>
          <a:p>
            <a:r>
              <a:rPr lang="en-US" dirty="0" smtClean="0"/>
              <a:t>Pain intensity—5</a:t>
            </a:r>
            <a:r>
              <a:rPr lang="en-US" baseline="30000" dirty="0" smtClean="0"/>
              <a:t>th</a:t>
            </a:r>
            <a:r>
              <a:rPr lang="en-US" dirty="0" smtClean="0"/>
              <a:t> Vital Sign</a:t>
            </a:r>
          </a:p>
          <a:p>
            <a:pPr lvl="1"/>
            <a:r>
              <a:rPr lang="en-US" dirty="0"/>
              <a:t>Backlash from patients related to repetitive assessments that don’t fully capture their experience</a:t>
            </a:r>
          </a:p>
          <a:p>
            <a:pPr lvl="1"/>
            <a:r>
              <a:rPr lang="en-US" dirty="0"/>
              <a:t>M</a:t>
            </a:r>
            <a:r>
              <a:rPr lang="en-US" dirty="0" smtClean="0"/>
              <a:t>ore patient-centered approach?</a:t>
            </a:r>
          </a:p>
          <a:p>
            <a:pPr lvl="1"/>
            <a:endParaRPr lang="en-US" dirty="0" smtClean="0"/>
          </a:p>
          <a:p>
            <a:r>
              <a:rPr lang="en-US" dirty="0" smtClean="0"/>
              <a:t>Pain impact scales—</a:t>
            </a:r>
            <a:r>
              <a:rPr lang="en-US" sz="2065" dirty="0" smtClean="0">
                <a:solidFill>
                  <a:schemeClr val="accent1">
                    <a:lumMod val="60000"/>
                    <a:lumOff val="40000"/>
                  </a:schemeClr>
                </a:solidFill>
              </a:rPr>
              <a:t>too time consuming?</a:t>
            </a:r>
            <a:endParaRPr lang="en-US" sz="1800" dirty="0" smtClean="0">
              <a:solidFill>
                <a:schemeClr val="accent1">
                  <a:lumMod val="60000"/>
                  <a:lumOff val="40000"/>
                </a:schemeClr>
              </a:solidFill>
              <a:latin typeface="Arial" charset="0"/>
            </a:endParaRPr>
          </a:p>
          <a:p>
            <a:pPr lvl="1" defTabSz="831850">
              <a:lnSpc>
                <a:spcPct val="90000"/>
              </a:lnSpc>
              <a:defRPr/>
            </a:pPr>
            <a:r>
              <a:rPr lang="en-US" dirty="0" smtClean="0"/>
              <a:t>Brief Pain Inventory—SF and adapted</a:t>
            </a:r>
          </a:p>
          <a:p>
            <a:pPr lvl="1" defTabSz="831850">
              <a:lnSpc>
                <a:spcPct val="90000"/>
              </a:lnSpc>
              <a:defRPr/>
            </a:pPr>
            <a:r>
              <a:rPr lang="en-US" dirty="0" smtClean="0"/>
              <a:t>Pain Disability Index</a:t>
            </a:r>
          </a:p>
          <a:p>
            <a:pPr lvl="1" defTabSz="831850">
              <a:lnSpc>
                <a:spcPct val="90000"/>
              </a:lnSpc>
              <a:defRPr/>
            </a:pPr>
            <a:r>
              <a:rPr lang="en-US" dirty="0" smtClean="0"/>
              <a:t>Geriatric Pain Measure--</a:t>
            </a:r>
            <a:r>
              <a:rPr lang="en-US" sz="2200" dirty="0" smtClean="0">
                <a:latin typeface="Arial" charset="0"/>
              </a:rPr>
              <a:t>Short Form  (GPM-12)</a:t>
            </a:r>
            <a:endParaRPr lang="en-US" dirty="0" smtClean="0"/>
          </a:p>
          <a:p>
            <a:pPr marL="393192" lvl="1" indent="0" defTabSz="831850">
              <a:lnSpc>
                <a:spcPct val="90000"/>
              </a:lnSpc>
              <a:buNone/>
              <a:defRPr/>
            </a:pPr>
            <a:endParaRPr lang="en-US" sz="1800" dirty="0" smtClean="0">
              <a:solidFill>
                <a:schemeClr val="accent1">
                  <a:lumMod val="40000"/>
                  <a:lumOff val="60000"/>
                </a:schemeClr>
              </a:solidFill>
              <a:latin typeface="Arial" charset="0"/>
            </a:endParaRPr>
          </a:p>
          <a:p>
            <a:r>
              <a:rPr lang="en-US" dirty="0" smtClean="0"/>
              <a:t>Interview—</a:t>
            </a:r>
            <a:r>
              <a:rPr lang="en-US" sz="2000" dirty="0" smtClean="0">
                <a:solidFill>
                  <a:schemeClr val="accent1">
                    <a:lumMod val="60000"/>
                    <a:lumOff val="40000"/>
                  </a:schemeClr>
                </a:solidFill>
              </a:rPr>
              <a:t>lack consistency?</a:t>
            </a:r>
            <a:endParaRPr lang="en-US" sz="2000" dirty="0">
              <a:solidFill>
                <a:schemeClr val="accent1">
                  <a:lumMod val="60000"/>
                  <a:lumOff val="40000"/>
                </a:schemeClr>
              </a:solidFill>
            </a:endParaRPr>
          </a:p>
          <a:p>
            <a:pPr lvl="1"/>
            <a:r>
              <a:rPr lang="en-US" dirty="0"/>
              <a:t>Informal questioning</a:t>
            </a:r>
            <a:r>
              <a:rPr lang="en-US" dirty="0" smtClean="0"/>
              <a:t>—</a:t>
            </a:r>
            <a:r>
              <a:rPr lang="en-US" sz="2065" dirty="0" smtClean="0"/>
              <a:t>underestimates </a:t>
            </a:r>
            <a:r>
              <a:rPr lang="en-US" sz="2065" dirty="0"/>
              <a:t>pain  </a:t>
            </a:r>
            <a:r>
              <a:rPr lang="en-US" sz="1647" dirty="0">
                <a:solidFill>
                  <a:schemeClr val="accent1">
                    <a:lumMod val="20000"/>
                    <a:lumOff val="80000"/>
                  </a:schemeClr>
                </a:solidFill>
              </a:rPr>
              <a:t>(Lorenz et al 2009; van </a:t>
            </a:r>
            <a:r>
              <a:rPr lang="en-US" sz="1647" dirty="0" err="1">
                <a:solidFill>
                  <a:schemeClr val="accent1">
                    <a:lumMod val="20000"/>
                    <a:lumOff val="80000"/>
                  </a:schemeClr>
                </a:solidFill>
              </a:rPr>
              <a:t>Dijk</a:t>
            </a:r>
            <a:r>
              <a:rPr lang="en-US" sz="1647" dirty="0">
                <a:solidFill>
                  <a:schemeClr val="accent1">
                    <a:lumMod val="20000"/>
                    <a:lumOff val="80000"/>
                  </a:schemeClr>
                </a:solidFill>
              </a:rPr>
              <a:t> et al; 2012)</a:t>
            </a:r>
          </a:p>
          <a:p>
            <a:pPr lvl="1"/>
            <a:r>
              <a:rPr lang="en-US" dirty="0"/>
              <a:t>Pain Question phrasing </a:t>
            </a:r>
            <a:r>
              <a:rPr lang="en-US" sz="1647" dirty="0">
                <a:solidFill>
                  <a:schemeClr val="accent1">
                    <a:lumMod val="20000"/>
                    <a:lumOff val="80000"/>
                  </a:schemeClr>
                </a:solidFill>
              </a:rPr>
              <a:t>(McGuire et al., 2009)   </a:t>
            </a:r>
            <a:endParaRPr lang="en-US" sz="1647" dirty="0" smtClean="0">
              <a:solidFill>
                <a:schemeClr val="accent1">
                  <a:lumMod val="20000"/>
                  <a:lumOff val="80000"/>
                </a:schemeClr>
              </a:solidFill>
            </a:endParaRPr>
          </a:p>
          <a:p>
            <a:pPr lvl="1"/>
            <a:endParaRPr lang="en-US" sz="1800" dirty="0">
              <a:solidFill>
                <a:schemeClr val="accent1">
                  <a:lumMod val="40000"/>
                  <a:lumOff val="60000"/>
                </a:schemeClr>
              </a:solidFill>
              <a:latin typeface="Arial" charset="0"/>
            </a:endParaRPr>
          </a:p>
          <a:p>
            <a:r>
              <a:rPr lang="en-US" dirty="0" smtClean="0"/>
              <a:t>Emphasis on impact/tolerability/satisfaction with treatment plan?</a:t>
            </a:r>
          </a:p>
        </p:txBody>
      </p:sp>
      <p:sp>
        <p:nvSpPr>
          <p:cNvPr id="3" name="Title 2"/>
          <p:cNvSpPr>
            <a:spLocks noGrp="1"/>
          </p:cNvSpPr>
          <p:nvPr>
            <p:ph type="title"/>
          </p:nvPr>
        </p:nvSpPr>
        <p:spPr>
          <a:xfrm>
            <a:off x="152400" y="274638"/>
            <a:ext cx="8839200" cy="1143000"/>
          </a:xfrm>
        </p:spPr>
        <p:txBody>
          <a:bodyPr>
            <a:normAutofit fontScale="90000"/>
          </a:bodyPr>
          <a:lstStyle/>
          <a:p>
            <a:r>
              <a:rPr lang="en-US" dirty="0" smtClean="0"/>
              <a:t>Can we improve our clinical assessment approach?	</a:t>
            </a:r>
            <a:endParaRPr lang="en-US" dirty="0"/>
          </a:p>
        </p:txBody>
      </p:sp>
    </p:spTree>
    <p:extLst>
      <p:ext uri="{BB962C8B-B14F-4D97-AF65-F5344CB8AC3E}">
        <p14:creationId xmlns:p14="http://schemas.microsoft.com/office/powerpoint/2010/main" val="826553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par>
                                <p:cTn id="27" presetID="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par>
                                <p:cTn id="31" presetID="2" presetClass="entr" presetSubtype="4"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par>
                                <p:cTn id="41" presetID="2" presetClass="entr" presetSubtype="4" fill="hold" grpId="0"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0" end="10"/>
                                            </p:txEl>
                                          </p:spTgt>
                                        </p:tgtEl>
                                        <p:attrNameLst>
                                          <p:attrName>ppt_c</p:attrName>
                                        </p:attrNameLst>
                                      </p:cBhvr>
                                      <p:to>
                                        <a:schemeClr val="accent1"/>
                                      </p:to>
                                    </p:animClr>
                                  </p:subTnLst>
                                </p:cTn>
                              </p:par>
                              <p:par>
                                <p:cTn id="45" presetID="2" presetClass="entr" presetSubtype="4" fill="hold" grpId="0"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1" end="11"/>
                                            </p:txEl>
                                          </p:spTgt>
                                        </p:tgtEl>
                                        <p:attrNameLst>
                                          <p:attrName>ppt_c</p:attrName>
                                        </p:attrNameLst>
                                      </p:cBhvr>
                                      <p:to>
                                        <a:schemeClr val="accent1"/>
                                      </p:to>
                                    </p:animClr>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additive="base">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3" end="1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3" end="1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0" y="152400"/>
            <a:ext cx="8128000" cy="1143000"/>
          </a:xfrm>
        </p:spPr>
        <p:txBody>
          <a:bodyPr/>
          <a:lstStyle/>
          <a:p>
            <a:r>
              <a:rPr lang="en-US"/>
              <a:t>Functional Assessment</a:t>
            </a:r>
          </a:p>
        </p:txBody>
      </p:sp>
      <p:sp>
        <p:nvSpPr>
          <p:cNvPr id="37891" name="Rectangle 3"/>
          <p:cNvSpPr>
            <a:spLocks noGrp="1" noChangeArrowheads="1"/>
          </p:cNvSpPr>
          <p:nvPr>
            <p:ph type="body" idx="1"/>
          </p:nvPr>
        </p:nvSpPr>
        <p:spPr>
          <a:xfrm>
            <a:off x="685800" y="1143000"/>
            <a:ext cx="8458200" cy="5410200"/>
          </a:xfrm>
        </p:spPr>
        <p:txBody>
          <a:bodyPr>
            <a:normAutofit/>
          </a:bodyPr>
          <a:lstStyle/>
          <a:p>
            <a:pPr defTabSz="831850">
              <a:lnSpc>
                <a:spcPct val="90000"/>
              </a:lnSpc>
              <a:buFont typeface="Wingdings" pitchFamily="2" charset="2"/>
              <a:buNone/>
              <a:defRPr/>
            </a:pPr>
            <a:r>
              <a:rPr lang="en-US" sz="2400" dirty="0" smtClean="0"/>
              <a:t>Physical and Psychosocial function</a:t>
            </a:r>
          </a:p>
          <a:p>
            <a:pPr defTabSz="831850">
              <a:lnSpc>
                <a:spcPct val="90000"/>
              </a:lnSpc>
              <a:buFont typeface="Wingdings" pitchFamily="2" charset="2"/>
              <a:buNone/>
              <a:defRPr/>
            </a:pPr>
            <a:endParaRPr lang="en-US" sz="2400" dirty="0" smtClean="0"/>
          </a:p>
          <a:p>
            <a:pPr lvl="1" defTabSz="831850">
              <a:lnSpc>
                <a:spcPct val="90000"/>
              </a:lnSpc>
              <a:buFont typeface="Monotype Sorts" pitchFamily="1" charset="2"/>
              <a:buChar char="è"/>
              <a:defRPr/>
            </a:pPr>
            <a:r>
              <a:rPr lang="en-US" dirty="0" smtClean="0">
                <a:solidFill>
                  <a:schemeClr val="accent1">
                    <a:lumMod val="40000"/>
                    <a:lumOff val="60000"/>
                  </a:schemeClr>
                </a:solidFill>
              </a:rPr>
              <a:t> </a:t>
            </a:r>
            <a:r>
              <a:rPr lang="en-US" sz="1800" dirty="0" smtClean="0">
                <a:solidFill>
                  <a:schemeClr val="accent1">
                    <a:lumMod val="40000"/>
                    <a:lumOff val="60000"/>
                  </a:schemeClr>
                </a:solidFill>
              </a:rPr>
              <a:t>Standard tools available for geriatrics</a:t>
            </a:r>
          </a:p>
          <a:p>
            <a:pPr lvl="2" defTabSz="831850">
              <a:lnSpc>
                <a:spcPct val="90000"/>
              </a:lnSpc>
              <a:defRPr/>
            </a:pPr>
            <a:r>
              <a:rPr lang="en-US" sz="1800" dirty="0" smtClean="0">
                <a:solidFill>
                  <a:schemeClr val="accent1"/>
                </a:solidFill>
              </a:rPr>
              <a:t>Physical function:  </a:t>
            </a:r>
            <a:r>
              <a:rPr lang="en-US" sz="1600" dirty="0" smtClean="0"/>
              <a:t>ROM, Katz ADL, Lawton IADL</a:t>
            </a:r>
          </a:p>
          <a:p>
            <a:pPr lvl="2" defTabSz="831850">
              <a:lnSpc>
                <a:spcPct val="90000"/>
              </a:lnSpc>
              <a:defRPr/>
            </a:pPr>
            <a:r>
              <a:rPr lang="en-US" sz="1800" dirty="0" smtClean="0">
                <a:solidFill>
                  <a:schemeClr val="accent1"/>
                </a:solidFill>
              </a:rPr>
              <a:t>Psychological function:  </a:t>
            </a:r>
            <a:r>
              <a:rPr lang="en-US" sz="1600" dirty="0" smtClean="0"/>
              <a:t>Geriatric Depression Scale</a:t>
            </a:r>
          </a:p>
          <a:p>
            <a:pPr lvl="2" defTabSz="831850">
              <a:lnSpc>
                <a:spcPct val="90000"/>
              </a:lnSpc>
              <a:defRPr/>
            </a:pPr>
            <a:r>
              <a:rPr lang="en-US" sz="1800" dirty="0" smtClean="0">
                <a:solidFill>
                  <a:schemeClr val="accent1"/>
                </a:solidFill>
              </a:rPr>
              <a:t>Cognitive function:  </a:t>
            </a:r>
            <a:r>
              <a:rPr lang="en-US" sz="1600" dirty="0" smtClean="0"/>
              <a:t>MMSE, Mini-Cog</a:t>
            </a:r>
          </a:p>
          <a:p>
            <a:pPr lvl="2" defTabSz="831850">
              <a:lnSpc>
                <a:spcPct val="90000"/>
              </a:lnSpc>
              <a:defRPr/>
            </a:pPr>
            <a:endParaRPr lang="en-US" sz="2800" dirty="0" smtClean="0"/>
          </a:p>
          <a:p>
            <a:pPr lvl="1" defTabSz="831850">
              <a:lnSpc>
                <a:spcPct val="90000"/>
              </a:lnSpc>
              <a:buFont typeface="Monotype Sorts" pitchFamily="1" charset="2"/>
              <a:buChar char="è"/>
              <a:defRPr/>
            </a:pPr>
            <a:r>
              <a:rPr lang="en-US" dirty="0">
                <a:solidFill>
                  <a:schemeClr val="accent1">
                    <a:lumMod val="40000"/>
                    <a:lumOff val="60000"/>
                  </a:schemeClr>
                </a:solidFill>
              </a:rPr>
              <a:t> </a:t>
            </a:r>
            <a:r>
              <a:rPr lang="en-US" dirty="0" smtClean="0">
                <a:solidFill>
                  <a:schemeClr val="accent1">
                    <a:lumMod val="40000"/>
                    <a:lumOff val="60000"/>
                  </a:schemeClr>
                </a:solidFill>
              </a:rPr>
              <a:t>Impact of pain on life activities/quality of life</a:t>
            </a:r>
          </a:p>
          <a:p>
            <a:pPr lvl="2" defTabSz="831850">
              <a:defRPr/>
            </a:pPr>
            <a:r>
              <a:rPr lang="en-US" dirty="0" smtClean="0"/>
              <a:t>Brief Pain Inventory </a:t>
            </a:r>
            <a:r>
              <a:rPr lang="en-US" sz="1400" dirty="0" smtClean="0">
                <a:solidFill>
                  <a:schemeClr val="accent1">
                    <a:lumMod val="40000"/>
                    <a:lumOff val="60000"/>
                  </a:schemeClr>
                </a:solidFill>
              </a:rPr>
              <a:t>(</a:t>
            </a:r>
            <a:r>
              <a:rPr lang="en-US" sz="1400" dirty="0" err="1" smtClean="0">
                <a:solidFill>
                  <a:schemeClr val="accent1">
                    <a:lumMod val="40000"/>
                    <a:lumOff val="60000"/>
                  </a:schemeClr>
                </a:solidFill>
              </a:rPr>
              <a:t>Budnick</a:t>
            </a:r>
            <a:r>
              <a:rPr lang="en-US" sz="1400" dirty="0" smtClean="0">
                <a:solidFill>
                  <a:schemeClr val="accent1">
                    <a:lumMod val="40000"/>
                    <a:lumOff val="60000"/>
                  </a:schemeClr>
                </a:solidFill>
              </a:rPr>
              <a:t> et al., J Pain, 17, </a:t>
            </a:r>
            <a:r>
              <a:rPr lang="en-US" sz="1400" smtClean="0">
                <a:solidFill>
                  <a:schemeClr val="accent1">
                    <a:lumMod val="40000"/>
                    <a:lumOff val="60000"/>
                  </a:schemeClr>
                </a:solidFill>
              </a:rPr>
              <a:t>2016)</a:t>
            </a:r>
          </a:p>
          <a:p>
            <a:pPr lvl="2" defTabSz="831850">
              <a:defRPr/>
            </a:pPr>
            <a:endParaRPr lang="en-US" sz="1400" dirty="0" smtClean="0">
              <a:solidFill>
                <a:schemeClr val="accent1">
                  <a:lumMod val="40000"/>
                  <a:lumOff val="60000"/>
                </a:schemeClr>
              </a:solidFill>
            </a:endParaRPr>
          </a:p>
          <a:p>
            <a:pPr lvl="2" defTabSz="831850">
              <a:spcBef>
                <a:spcPts val="0"/>
              </a:spcBef>
              <a:defRPr/>
            </a:pPr>
            <a:r>
              <a:rPr lang="en-US" dirty="0" smtClean="0"/>
              <a:t>Pain Disability Index</a:t>
            </a:r>
          </a:p>
          <a:p>
            <a:pPr lvl="2" defTabSz="831850">
              <a:defRPr/>
            </a:pPr>
            <a:r>
              <a:rPr lang="en-US" dirty="0" smtClean="0"/>
              <a:t>Geriatric Pain Measur</a:t>
            </a:r>
            <a:r>
              <a:rPr lang="en-US" sz="2000" dirty="0" smtClean="0"/>
              <a:t>e (GPM) &amp; GPM Short Form  (GPM-12)</a:t>
            </a:r>
            <a:r>
              <a:rPr lang="en-US" sz="3200" dirty="0" smtClean="0">
                <a:latin typeface="Arial" charset="0"/>
              </a:rPr>
              <a:t> </a:t>
            </a:r>
            <a:r>
              <a:rPr lang="en-US" sz="1600" dirty="0" smtClean="0">
                <a:solidFill>
                  <a:schemeClr val="accent1">
                    <a:lumMod val="40000"/>
                    <a:lumOff val="60000"/>
                  </a:schemeClr>
                </a:solidFill>
                <a:latin typeface="Arial" charset="0"/>
              </a:rPr>
              <a:t>(</a:t>
            </a:r>
            <a:r>
              <a:rPr lang="en-US" sz="1600" dirty="0" err="1" smtClean="0">
                <a:solidFill>
                  <a:schemeClr val="accent1">
                    <a:lumMod val="40000"/>
                    <a:lumOff val="60000"/>
                  </a:schemeClr>
                </a:solidFill>
                <a:latin typeface="Arial" charset="0"/>
              </a:rPr>
              <a:t>Blozik</a:t>
            </a:r>
            <a:r>
              <a:rPr lang="en-US" sz="1600" dirty="0" smtClean="0">
                <a:solidFill>
                  <a:schemeClr val="accent1">
                    <a:lumMod val="40000"/>
                    <a:lumOff val="60000"/>
                  </a:schemeClr>
                </a:solidFill>
                <a:latin typeface="Arial" charset="0"/>
              </a:rPr>
              <a:t> et al., JAGS, 55, 2007)</a:t>
            </a:r>
          </a:p>
        </p:txBody>
      </p:sp>
    </p:spTree>
    <p:extLst>
      <p:ext uri="{BB962C8B-B14F-4D97-AF65-F5344CB8AC3E}">
        <p14:creationId xmlns:p14="http://schemas.microsoft.com/office/powerpoint/2010/main" val="56566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00400"/>
            <a:ext cx="8229600" cy="2743200"/>
          </a:xfrm>
        </p:spPr>
        <p:txBody>
          <a:bodyPr>
            <a:normAutofit/>
          </a:bodyPr>
          <a:lstStyle/>
          <a:p>
            <a:pPr>
              <a:buNone/>
            </a:pPr>
            <a:endParaRPr lang="en-US" sz="1882" dirty="0" smtClean="0">
              <a:latin typeface="Arial"/>
              <a:cs typeface="Arial"/>
            </a:endParaRPr>
          </a:p>
        </p:txBody>
      </p:sp>
      <p:sp>
        <p:nvSpPr>
          <p:cNvPr id="3" name="Title 2"/>
          <p:cNvSpPr>
            <a:spLocks noGrp="1"/>
          </p:cNvSpPr>
          <p:nvPr>
            <p:ph type="title"/>
          </p:nvPr>
        </p:nvSpPr>
        <p:spPr/>
        <p:txBody>
          <a:bodyPr/>
          <a:lstStyle/>
          <a:p>
            <a:r>
              <a:rPr lang="en-US" dirty="0" smtClean="0"/>
              <a:t>Other Approaches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560070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76600" y="6096000"/>
            <a:ext cx="5562600" cy="646331"/>
          </a:xfrm>
          <a:prstGeom prst="rect">
            <a:avLst/>
          </a:prstGeom>
          <a:noFill/>
        </p:spPr>
        <p:txBody>
          <a:bodyPr wrap="square" rtlCol="0">
            <a:spAutoFit/>
          </a:bodyPr>
          <a:lstStyle/>
          <a:p>
            <a:endParaRPr lang="en-US" dirty="0" smtClean="0">
              <a:solidFill>
                <a:schemeClr val="accent1"/>
              </a:solidFill>
            </a:endParaRPr>
          </a:p>
          <a:p>
            <a:endParaRPr lang="en-US" dirty="0"/>
          </a:p>
        </p:txBody>
      </p:sp>
      <p:sp>
        <p:nvSpPr>
          <p:cNvPr id="5" name="TextBox 4"/>
          <p:cNvSpPr txBox="1"/>
          <p:nvPr/>
        </p:nvSpPr>
        <p:spPr>
          <a:xfrm>
            <a:off x="838200" y="3124200"/>
            <a:ext cx="7543800" cy="2708434"/>
          </a:xfrm>
          <a:prstGeom prst="rect">
            <a:avLst/>
          </a:prstGeom>
          <a:solidFill>
            <a:schemeClr val="bg1"/>
          </a:solidFill>
          <a:ln>
            <a:noFill/>
          </a:ln>
        </p:spPr>
        <p:txBody>
          <a:bodyPr wrap="square" rtlCol="0">
            <a:spAutoFit/>
          </a:bodyPr>
          <a:lstStyle/>
          <a:p>
            <a:pPr marL="365760" lvl="1" indent="-256032">
              <a:spcBef>
                <a:spcPts val="400"/>
              </a:spcBef>
              <a:buSzPct val="68000"/>
            </a:pPr>
            <a:r>
              <a:rPr lang="en-US" sz="2400" dirty="0" smtClean="0">
                <a:latin typeface="Arial" charset="0"/>
              </a:rPr>
              <a:t>Functional Pain Scale </a:t>
            </a:r>
            <a:r>
              <a:rPr lang="en-US" sz="2000" dirty="0" smtClean="0">
                <a:solidFill>
                  <a:schemeClr val="accent1">
                    <a:lumMod val="40000"/>
                    <a:lumOff val="60000"/>
                  </a:schemeClr>
                </a:solidFill>
                <a:latin typeface="Arial" charset="0"/>
              </a:rPr>
              <a:t>(</a:t>
            </a:r>
            <a:r>
              <a:rPr lang="en-US" sz="2000" dirty="0" err="1" smtClean="0">
                <a:solidFill>
                  <a:schemeClr val="accent1">
                    <a:lumMod val="40000"/>
                    <a:lumOff val="60000"/>
                  </a:schemeClr>
                </a:solidFill>
                <a:latin typeface="Arial" charset="0"/>
              </a:rPr>
              <a:t>Gloth</a:t>
            </a:r>
            <a:r>
              <a:rPr lang="en-US" sz="2000" dirty="0" smtClean="0">
                <a:solidFill>
                  <a:schemeClr val="accent1">
                    <a:lumMod val="40000"/>
                    <a:lumOff val="60000"/>
                  </a:schemeClr>
                </a:solidFill>
                <a:latin typeface="Arial" charset="0"/>
              </a:rPr>
              <a:t> et al, 2001)</a:t>
            </a:r>
          </a:p>
          <a:p>
            <a:pPr marL="347472" lvl="2">
              <a:spcBef>
                <a:spcPts val="400"/>
              </a:spcBef>
              <a:buSzPct val="68000"/>
            </a:pPr>
            <a:r>
              <a:rPr lang="en-US" dirty="0" smtClean="0">
                <a:solidFill>
                  <a:schemeClr val="accent1">
                    <a:lumMod val="40000"/>
                    <a:lumOff val="60000"/>
                  </a:schemeClr>
                </a:solidFill>
                <a:latin typeface="Arial" charset="0"/>
              </a:rPr>
              <a:t>0</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No Pain</a:t>
            </a:r>
          </a:p>
          <a:p>
            <a:pPr marL="347472" lvl="2">
              <a:spcBef>
                <a:spcPts val="400"/>
              </a:spcBef>
              <a:buSzPct val="68000"/>
            </a:pPr>
            <a:r>
              <a:rPr lang="en-US" dirty="0" smtClean="0">
                <a:solidFill>
                  <a:schemeClr val="accent1">
                    <a:lumMod val="40000"/>
                    <a:lumOff val="60000"/>
                  </a:schemeClr>
                </a:solidFill>
                <a:latin typeface="Arial" charset="0"/>
              </a:rPr>
              <a:t>1</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Tolerable (and doesn’t prevent any activities)</a:t>
            </a:r>
          </a:p>
          <a:p>
            <a:pPr marL="347472" lvl="2">
              <a:spcBef>
                <a:spcPts val="400"/>
              </a:spcBef>
              <a:buSzPct val="68000"/>
            </a:pPr>
            <a:r>
              <a:rPr lang="en-US" dirty="0" smtClean="0">
                <a:solidFill>
                  <a:schemeClr val="accent1">
                    <a:lumMod val="40000"/>
                    <a:lumOff val="60000"/>
                  </a:schemeClr>
                </a:solidFill>
                <a:latin typeface="Arial" charset="0"/>
              </a:rPr>
              <a:t>2</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Tolerable (but does prevent some activities)</a:t>
            </a:r>
          </a:p>
          <a:p>
            <a:pPr marL="347472" lvl="2">
              <a:spcBef>
                <a:spcPts val="400"/>
              </a:spcBef>
              <a:buSzPct val="68000"/>
            </a:pPr>
            <a:r>
              <a:rPr lang="en-US" dirty="0" smtClean="0">
                <a:solidFill>
                  <a:schemeClr val="accent1">
                    <a:lumMod val="40000"/>
                    <a:lumOff val="60000"/>
                  </a:schemeClr>
                </a:solidFill>
                <a:latin typeface="Arial" charset="0"/>
              </a:rPr>
              <a:t>3</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Intolerable (but can use telephone, watch TV, or read)</a:t>
            </a:r>
          </a:p>
          <a:p>
            <a:pPr marL="347472" lvl="2">
              <a:spcBef>
                <a:spcPts val="400"/>
              </a:spcBef>
              <a:buSzPct val="68000"/>
            </a:pPr>
            <a:r>
              <a:rPr lang="en-US" dirty="0" smtClean="0">
                <a:solidFill>
                  <a:schemeClr val="accent1">
                    <a:lumMod val="40000"/>
                    <a:lumOff val="60000"/>
                  </a:schemeClr>
                </a:solidFill>
                <a:latin typeface="Arial" charset="0"/>
              </a:rPr>
              <a:t>4</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Intolerable (but can’t use telephone, watch TV, or read)</a:t>
            </a:r>
          </a:p>
          <a:p>
            <a:pPr marL="347472" lvl="2">
              <a:spcBef>
                <a:spcPts val="400"/>
              </a:spcBef>
              <a:buSzPct val="68000"/>
            </a:pPr>
            <a:r>
              <a:rPr lang="en-US" dirty="0" smtClean="0">
                <a:solidFill>
                  <a:schemeClr val="accent1">
                    <a:lumMod val="40000"/>
                    <a:lumOff val="60000"/>
                  </a:schemeClr>
                </a:solidFill>
                <a:latin typeface="Arial" charset="0"/>
              </a:rPr>
              <a:t>5</a:t>
            </a:r>
            <a:r>
              <a:rPr lang="en-US" dirty="0">
                <a:solidFill>
                  <a:schemeClr val="accent1">
                    <a:lumMod val="40000"/>
                    <a:lumOff val="60000"/>
                  </a:schemeClr>
                </a:solidFill>
                <a:latin typeface="Arial" charset="0"/>
              </a:rPr>
              <a:t> </a:t>
            </a:r>
            <a:r>
              <a:rPr lang="en-US" dirty="0" smtClean="0">
                <a:solidFill>
                  <a:schemeClr val="accent1">
                    <a:lumMod val="40000"/>
                    <a:lumOff val="60000"/>
                  </a:schemeClr>
                </a:solidFill>
                <a:latin typeface="Arial" charset="0"/>
              </a:rPr>
              <a:t>  Intolerable (and unable to verbally communicate because of pain)</a:t>
            </a:r>
          </a:p>
          <a:p>
            <a:endParaRPr lang="en-US" dirty="0"/>
          </a:p>
        </p:txBody>
      </p:sp>
      <p:pic>
        <p:nvPicPr>
          <p:cNvPr id="7" name="Content Placeholder 3" descr="Untitled.png"/>
          <p:cNvPicPr>
            <a:picLocks noChangeAspect="1"/>
          </p:cNvPicPr>
          <p:nvPr/>
        </p:nvPicPr>
        <p:blipFill>
          <a:blip r:embed="rId4"/>
          <a:srcRect t="-44863" b="-44863"/>
          <a:stretch>
            <a:fillRect/>
          </a:stretch>
        </p:blipFill>
        <p:spPr>
          <a:xfrm>
            <a:off x="685800" y="2133600"/>
            <a:ext cx="8305800" cy="4526774"/>
          </a:xfrm>
          <a:prstGeom prst="rect">
            <a:avLst/>
          </a:prstGeom>
        </p:spPr>
      </p:pic>
      <p:sp>
        <p:nvSpPr>
          <p:cNvPr id="8" name="TextBox 7"/>
          <p:cNvSpPr txBox="1"/>
          <p:nvPr/>
        </p:nvSpPr>
        <p:spPr>
          <a:xfrm>
            <a:off x="6477000" y="6324600"/>
            <a:ext cx="2438400" cy="415498"/>
          </a:xfrm>
          <a:prstGeom prst="rect">
            <a:avLst/>
          </a:prstGeom>
          <a:noFill/>
        </p:spPr>
        <p:txBody>
          <a:bodyPr wrap="square" rtlCol="0">
            <a:spAutoFit/>
          </a:bodyPr>
          <a:lstStyle/>
          <a:p>
            <a:r>
              <a:rPr lang="en-US" sz="1050" dirty="0" smtClean="0">
                <a:solidFill>
                  <a:schemeClr val="accent1">
                    <a:lumMod val="20000"/>
                    <a:lumOff val="80000"/>
                  </a:schemeClr>
                </a:solidFill>
              </a:rPr>
              <a:t>Adapted Functional Pain Scale Used with permission P. </a:t>
            </a:r>
            <a:r>
              <a:rPr lang="en-US" sz="1050" dirty="0" err="1" smtClean="0">
                <a:solidFill>
                  <a:schemeClr val="accent1">
                    <a:lumMod val="20000"/>
                    <a:lumOff val="80000"/>
                  </a:schemeClr>
                </a:solidFill>
              </a:rPr>
              <a:t>Arnstein</a:t>
            </a:r>
            <a:r>
              <a:rPr lang="en-US" sz="1050" dirty="0" smtClean="0">
                <a:solidFill>
                  <a:schemeClr val="accent1">
                    <a:lumMod val="20000"/>
                    <a:lumOff val="80000"/>
                  </a:schemeClr>
                </a:solidFill>
              </a:rPr>
              <a:t> </a:t>
            </a:r>
            <a:endParaRPr lang="en-US" sz="1050" dirty="0">
              <a:solidFill>
                <a:schemeClr val="accent1">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nodePh="1">
                                  <p:stCondLst>
                                    <p:cond delay="0"/>
                                  </p:stCondLst>
                                  <p:endCondLst>
                                    <p:cond evt="begin" delay="0">
                                      <p:tn val="16"/>
                                    </p:cond>
                                  </p:end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032" y="1778659"/>
            <a:ext cx="4191000" cy="3986562"/>
          </a:xfrm>
          <a:prstGeom prst="rect">
            <a:avLst/>
          </a:prstGeom>
        </p:spPr>
      </p:pic>
      <p:pic>
        <p:nvPicPr>
          <p:cNvPr id="5" name="Picture 4"/>
          <p:cNvPicPr>
            <a:picLocks noChangeAspect="1"/>
          </p:cNvPicPr>
          <p:nvPr/>
        </p:nvPicPr>
        <p:blipFill>
          <a:blip r:embed="rId3"/>
          <a:stretch>
            <a:fillRect/>
          </a:stretch>
        </p:blipFill>
        <p:spPr>
          <a:xfrm>
            <a:off x="4223085" y="2590800"/>
            <a:ext cx="4706712" cy="608560"/>
          </a:xfrm>
          <a:prstGeom prst="rect">
            <a:avLst/>
          </a:prstGeom>
        </p:spPr>
      </p:pic>
      <p:pic>
        <p:nvPicPr>
          <p:cNvPr id="6" name="Content Placeholder 5"/>
          <p:cNvPicPr>
            <a:picLocks noChangeAspect="1"/>
          </p:cNvPicPr>
          <p:nvPr/>
        </p:nvPicPr>
        <p:blipFill>
          <a:blip r:embed="rId4"/>
          <a:stretch>
            <a:fillRect/>
          </a:stretch>
        </p:blipFill>
        <p:spPr>
          <a:xfrm>
            <a:off x="1257300" y="5443"/>
            <a:ext cx="7886700" cy="1745142"/>
          </a:xfrm>
          <a:prstGeom prst="rect">
            <a:avLst/>
          </a:prstGeom>
        </p:spPr>
      </p:pic>
      <p:pic>
        <p:nvPicPr>
          <p:cNvPr id="7" name="Content Placeholder 3"/>
          <p:cNvPicPr>
            <a:picLocks noChangeAspect="1"/>
          </p:cNvPicPr>
          <p:nvPr/>
        </p:nvPicPr>
        <p:blipFill>
          <a:blip r:embed="rId5"/>
          <a:stretch>
            <a:fillRect/>
          </a:stretch>
        </p:blipFill>
        <p:spPr>
          <a:xfrm>
            <a:off x="4003688" y="4477084"/>
            <a:ext cx="5145505" cy="1842532"/>
          </a:xfrm>
          <a:prstGeom prst="rect">
            <a:avLst/>
          </a:prstGeom>
        </p:spPr>
      </p:pic>
    </p:spTree>
    <p:extLst>
      <p:ext uri="{BB962C8B-B14F-4D97-AF65-F5344CB8AC3E}">
        <p14:creationId xmlns:p14="http://schemas.microsoft.com/office/powerpoint/2010/main" val="1582818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507780" y="1825625"/>
            <a:ext cx="6128439" cy="4351338"/>
          </a:xfrm>
          <a:prstGeom prst="rect">
            <a:avLst/>
          </a:prstGeom>
        </p:spPr>
      </p:pic>
    </p:spTree>
    <p:extLst>
      <p:ext uri="{BB962C8B-B14F-4D97-AF65-F5344CB8AC3E}">
        <p14:creationId xmlns:p14="http://schemas.microsoft.com/office/powerpoint/2010/main" val="1276065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77034" y="1825625"/>
            <a:ext cx="6189931" cy="4351338"/>
          </a:xfrm>
          <a:prstGeom prst="rect">
            <a:avLst/>
          </a:prstGeom>
        </p:spPr>
      </p:pic>
    </p:spTree>
    <p:extLst>
      <p:ext uri="{BB962C8B-B14F-4D97-AF65-F5344CB8AC3E}">
        <p14:creationId xmlns:p14="http://schemas.microsoft.com/office/powerpoint/2010/main" val="2066319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Patient’s Pain Experience--More than a Number</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7817"/>
            <a:ext cx="4705350" cy="548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76800" y="1371600"/>
            <a:ext cx="4114800" cy="4308872"/>
          </a:xfrm>
          <a:prstGeom prst="rect">
            <a:avLst/>
          </a:prstGeom>
          <a:noFill/>
        </p:spPr>
        <p:txBody>
          <a:bodyPr wrap="square" rtlCol="0">
            <a:spAutoFit/>
          </a:bodyPr>
          <a:lstStyle/>
          <a:p>
            <a:r>
              <a:rPr lang="en-US" dirty="0" smtClean="0"/>
              <a:t>CAPA is a process of gathering specific assessment information during the course of natural conversation</a:t>
            </a:r>
          </a:p>
          <a:p>
            <a:endParaRPr lang="en-US" dirty="0" smtClean="0"/>
          </a:p>
          <a:p>
            <a:pPr>
              <a:buClr>
                <a:schemeClr val="accent1"/>
              </a:buClr>
              <a:buFont typeface="Wingdings" charset="2"/>
              <a:buChar char="v"/>
            </a:pPr>
            <a:r>
              <a:rPr lang="en-US" sz="1600" dirty="0" smtClean="0"/>
              <a:t>Patients preferred over NRS by 5:1</a:t>
            </a:r>
          </a:p>
          <a:p>
            <a:pPr>
              <a:buClr>
                <a:schemeClr val="accent1"/>
              </a:buClr>
              <a:buFont typeface="Wingdings" charset="2"/>
              <a:buChar char="v"/>
            </a:pPr>
            <a:endParaRPr lang="en-US" sz="1600" dirty="0" smtClean="0"/>
          </a:p>
          <a:p>
            <a:pPr>
              <a:buClr>
                <a:schemeClr val="accent1"/>
              </a:buClr>
              <a:buFont typeface="Wingdings" charset="2"/>
              <a:buChar char="v"/>
            </a:pPr>
            <a:r>
              <a:rPr lang="en-US" sz="1600" dirty="0" smtClean="0"/>
              <a:t>Nurses preferred CAPA by 3:1</a:t>
            </a:r>
          </a:p>
          <a:p>
            <a:pPr>
              <a:buClr>
                <a:schemeClr val="accent1"/>
              </a:buClr>
              <a:buFont typeface="Wingdings" charset="2"/>
              <a:buChar char="v"/>
            </a:pPr>
            <a:endParaRPr lang="en-US" sz="1600" dirty="0" smtClean="0"/>
          </a:p>
          <a:p>
            <a:pPr>
              <a:buClr>
                <a:schemeClr val="accent1"/>
              </a:buClr>
              <a:buFont typeface="Wingdings" charset="2"/>
              <a:buChar char="v"/>
            </a:pPr>
            <a:r>
              <a:rPr lang="en-US" sz="1600" dirty="0" smtClean="0"/>
              <a:t>Classifying clinical pain—42% to 81%</a:t>
            </a:r>
          </a:p>
          <a:p>
            <a:pPr>
              <a:buClr>
                <a:schemeClr val="accent1"/>
              </a:buClr>
              <a:buFont typeface="Wingdings" charset="2"/>
              <a:buChar char="v"/>
            </a:pPr>
            <a:endParaRPr lang="en-US" sz="1600" dirty="0" smtClean="0"/>
          </a:p>
          <a:p>
            <a:pPr>
              <a:buClr>
                <a:schemeClr val="accent1"/>
              </a:buClr>
              <a:buFont typeface="Wingdings" charset="2"/>
              <a:buChar char="v"/>
            </a:pPr>
            <a:r>
              <a:rPr lang="en-US" sz="1600" dirty="0" smtClean="0"/>
              <a:t>Improved Press </a:t>
            </a:r>
            <a:r>
              <a:rPr lang="en-US" sz="1600" dirty="0" err="1" smtClean="0"/>
              <a:t>Ganey</a:t>
            </a:r>
            <a:r>
              <a:rPr lang="en-US" sz="1600" dirty="0" smtClean="0"/>
              <a:t> scores on How well pain was controlled from </a:t>
            </a:r>
          </a:p>
          <a:p>
            <a:pPr lvl="1">
              <a:buClr>
                <a:schemeClr val="accent1"/>
              </a:buClr>
            </a:pPr>
            <a:r>
              <a:rPr lang="en-US" sz="1600" dirty="0" smtClean="0"/>
              <a:t>        </a:t>
            </a:r>
            <a:r>
              <a:rPr lang="en-US" sz="2000" dirty="0" smtClean="0"/>
              <a:t>18% to 95%</a:t>
            </a:r>
            <a:endParaRPr lang="en-US" sz="1600" dirty="0" smtClean="0"/>
          </a:p>
          <a:p>
            <a:endParaRPr lang="en-US" dirty="0" smtClean="0"/>
          </a:p>
          <a:p>
            <a:endParaRPr lang="en-US" dirty="0"/>
          </a:p>
        </p:txBody>
      </p:sp>
      <p:sp>
        <p:nvSpPr>
          <p:cNvPr id="7" name="TextBox 6"/>
          <p:cNvSpPr txBox="1"/>
          <p:nvPr/>
        </p:nvSpPr>
        <p:spPr>
          <a:xfrm>
            <a:off x="5181600" y="5943600"/>
            <a:ext cx="3962400" cy="738664"/>
          </a:xfrm>
          <a:prstGeom prst="rect">
            <a:avLst/>
          </a:prstGeom>
          <a:noFill/>
        </p:spPr>
        <p:txBody>
          <a:bodyPr wrap="square" rtlCol="0">
            <a:spAutoFit/>
          </a:bodyPr>
          <a:lstStyle/>
          <a:p>
            <a:r>
              <a:rPr lang="en-US" sz="1400" dirty="0" smtClean="0"/>
              <a:t>Used with permission, Gary Donaldson, PhD, University of Utah Hospital &amp; Clinics/Department of Anesthesia</a:t>
            </a:r>
            <a:endParaRPr lang="en-US" sz="1400" dirty="0"/>
          </a:p>
        </p:txBody>
      </p:sp>
    </p:spTree>
    <p:extLst>
      <p:ext uri="{BB962C8B-B14F-4D97-AF65-F5344CB8AC3E}">
        <p14:creationId xmlns:p14="http://schemas.microsoft.com/office/powerpoint/2010/main" val="992502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604962" y="2424112"/>
            <a:ext cx="5934075" cy="2009775"/>
          </a:xfrm>
          <a:prstGeom prst="rect">
            <a:avLst/>
          </a:prstGeom>
        </p:spPr>
      </p:pic>
    </p:spTree>
    <p:extLst>
      <p:ext uri="{BB962C8B-B14F-4D97-AF65-F5344CB8AC3E}">
        <p14:creationId xmlns:p14="http://schemas.microsoft.com/office/powerpoint/2010/main" val="149235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25" y="1470025"/>
            <a:ext cx="9264650" cy="585788"/>
          </a:xfrm>
          <a:prstGeom prst="rect">
            <a:avLst/>
          </a:prstGeom>
        </p:spPr>
        <p:txBody>
          <a:bodyPr>
            <a:spAutoFit/>
          </a:bodyPr>
          <a:lstStyle/>
          <a:p>
            <a:pPr algn="ctr" defTabSz="457200">
              <a:defRPr/>
            </a:pPr>
            <a:r>
              <a:rPr lang="en-US" sz="3200" b="1" cap="all" dirty="0">
                <a:solidFill>
                  <a:srgbClr val="008ECB"/>
                </a:solidFill>
                <a:latin typeface="Arial" panose="020B0604020202020204" pitchFamily="34" charset="0"/>
                <a:cs typeface="Arial" panose="020B0604020202020204" pitchFamily="34" charset="0"/>
              </a:rPr>
              <a:t>DISCLOSURE(S)</a:t>
            </a:r>
            <a:endParaRPr lang="en-US" sz="3200" dirty="0">
              <a:solidFill>
                <a:srgbClr val="008ECB"/>
              </a:solidFill>
              <a:latin typeface="Arial" panose="020B0604020202020204" pitchFamily="34" charset="0"/>
              <a:cs typeface="Arial" panose="020B0604020202020204" pitchFamily="34" charset="0"/>
            </a:endParaRPr>
          </a:p>
        </p:txBody>
      </p:sp>
      <p:sp>
        <p:nvSpPr>
          <p:cNvPr id="8195" name="Rectangle 7"/>
          <p:cNvSpPr>
            <a:spLocks noChangeArrowheads="1"/>
          </p:cNvSpPr>
          <p:nvPr/>
        </p:nvSpPr>
        <p:spPr bwMode="auto">
          <a:xfrm>
            <a:off x="365125" y="1958975"/>
            <a:ext cx="855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457200" fontAlgn="base">
              <a:lnSpc>
                <a:spcPct val="100000"/>
              </a:lnSpc>
              <a:spcBef>
                <a:spcPct val="0"/>
              </a:spcBef>
              <a:spcAft>
                <a:spcPct val="0"/>
              </a:spcAft>
              <a:buFontTx/>
              <a:buNone/>
            </a:pPr>
            <a:endParaRPr lang="en-US" altLang="en-US" sz="2400" smtClean="0">
              <a:solidFill>
                <a:srgbClr val="5B9BD5"/>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400445002"/>
              </p:ext>
            </p:extLst>
          </p:nvPr>
        </p:nvGraphicFramePr>
        <p:xfrm>
          <a:off x="576263" y="2328863"/>
          <a:ext cx="8164512" cy="3145772"/>
        </p:xfrm>
        <a:graphic>
          <a:graphicData uri="http://schemas.openxmlformats.org/drawingml/2006/table">
            <a:tbl>
              <a:tblPr/>
              <a:tblGrid>
                <a:gridCol w="3344862"/>
                <a:gridCol w="4819650"/>
              </a:tblGrid>
              <a:tr h="15952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a:ln>
                            <a:noFill/>
                          </a:ln>
                          <a:solidFill>
                            <a:srgbClr val="9E1A1D"/>
                          </a:solidFill>
                          <a:effectLst/>
                          <a:latin typeface="Arial" charset="0"/>
                          <a:ea typeface="Geneva" charset="0"/>
                          <a:cs typeface="Arial" charset="0"/>
                        </a:rPr>
                        <a:t>Research Support: </a:t>
                      </a:r>
                    </a:p>
                  </a:txBody>
                  <a:tcPr marL="0" marR="91444" marT="45750" marB="91500"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lvl="1"/>
                      <a:r>
                        <a:rPr lang="en-US" dirty="0" smtClean="0"/>
                        <a:t>National Institutes for Health (NIH)</a:t>
                      </a:r>
                    </a:p>
                    <a:p>
                      <a:pPr lvl="1"/>
                      <a:r>
                        <a:rPr lang="en-US" dirty="0" smtClean="0"/>
                        <a:t>Health Resources and Services Administration (HRSA)</a:t>
                      </a:r>
                    </a:p>
                    <a:p>
                      <a:pPr lvl="1"/>
                      <a:r>
                        <a:rPr lang="en-US" dirty="0" smtClean="0"/>
                        <a:t>The Mayday Fund</a:t>
                      </a:r>
                    </a:p>
                    <a:p>
                      <a:pPr lvl="1"/>
                      <a:r>
                        <a:rPr lang="en-US" dirty="0" err="1" smtClean="0"/>
                        <a:t>Csomay</a:t>
                      </a:r>
                      <a:r>
                        <a:rPr lang="en-US" dirty="0" smtClean="0"/>
                        <a:t> Center for </a:t>
                      </a:r>
                      <a:r>
                        <a:rPr lang="en-US" dirty="0" err="1" smtClean="0"/>
                        <a:t>Gerontological</a:t>
                      </a:r>
                      <a:r>
                        <a:rPr lang="en-US" dirty="0" smtClean="0"/>
                        <a:t> Excellence</a:t>
                      </a:r>
                    </a:p>
                    <a:p>
                      <a:pPr marL="0" marR="0" lvl="0" indent="0" algn="l" defTabSz="457200" rtl="0" eaLnBrk="1" fontAlgn="base" latinLnBrk="0" hangingPunct="1">
                        <a:lnSpc>
                          <a:spcPct val="110000"/>
                        </a:lnSpc>
                        <a:spcBef>
                          <a:spcPct val="0"/>
                        </a:spcBef>
                        <a:spcAft>
                          <a:spcPct val="0"/>
                        </a:spcAft>
                        <a:buClrTx/>
                        <a:buSzTx/>
                        <a:buFontTx/>
                        <a:buNone/>
                        <a:tabLst/>
                      </a:pPr>
                      <a:endParaRPr kumimoji="0" lang="de-DE" altLang="en-US" sz="1800" b="0" i="0" u="none" strike="noStrike" cap="none" normalizeH="0" baseline="0" dirty="0">
                        <a:ln>
                          <a:noFill/>
                        </a:ln>
                        <a:solidFill>
                          <a:srgbClr val="636C76"/>
                        </a:solidFill>
                        <a:effectLst/>
                        <a:latin typeface="Arial" charset="0"/>
                        <a:ea typeface="Arial" charset="0"/>
                        <a:cs typeface="Arial" charset="0"/>
                      </a:endParaRPr>
                    </a:p>
                  </a:txBody>
                  <a:tcPr marL="91444" marR="91444" marT="45750" marB="91500" horzOverflow="overflow">
                    <a:lnL>
                      <a:noFill/>
                    </a:lnL>
                    <a:lnR>
                      <a:noFill/>
                    </a:lnR>
                    <a:lnT>
                      <a:noFill/>
                    </a:lnT>
                    <a:lnB w="6350" cap="flat" cmpd="sng" algn="ctr">
                      <a:solidFill>
                        <a:schemeClr val="tx1"/>
                      </a:solidFill>
                      <a:prstDash val="solid"/>
                      <a:round/>
                      <a:headEnd type="none" w="med" len="med"/>
                      <a:tailEnd type="none" w="med" len="med"/>
                    </a:lnB>
                    <a:lnTlToBr>
                      <a:noFill/>
                    </a:lnTlToBr>
                    <a:lnBlToTr>
                      <a:noFill/>
                    </a:lnBlToTr>
                    <a:noFill/>
                  </a:tcPr>
                </a:tc>
              </a:tr>
              <a:tr h="87035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800" b="1" i="0" u="none" strike="noStrike" cap="none" normalizeH="0" baseline="0" dirty="0">
                          <a:ln>
                            <a:noFill/>
                          </a:ln>
                          <a:solidFill>
                            <a:srgbClr val="9E1A1D"/>
                          </a:solidFill>
                          <a:effectLst/>
                          <a:latin typeface="Arial" charset="0"/>
                          <a:ea typeface="Geneva" charset="0"/>
                          <a:cs typeface="Arial" charset="0"/>
                        </a:rPr>
                        <a:t>Consultant: </a:t>
                      </a:r>
                    </a:p>
                  </a:txBody>
                  <a:tcPr marL="0" marR="91444" marT="45750" marB="91500"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ea typeface="Arial" charset="0"/>
                          <a:cs typeface="Arial" charset="0"/>
                        </a:rPr>
                        <a:t>       NA</a:t>
                      </a:r>
                      <a:endParaRPr kumimoji="0" lang="en-US" altLang="en-US" sz="1800" b="0" i="0" u="none" strike="noStrike" cap="none" normalizeH="0" baseline="0" dirty="0">
                        <a:ln>
                          <a:noFill/>
                        </a:ln>
                        <a:solidFill>
                          <a:schemeClr val="tx1"/>
                        </a:solidFill>
                        <a:effectLst/>
                        <a:latin typeface="Arial" charset="0"/>
                        <a:ea typeface="Arial" charset="0"/>
                        <a:cs typeface="Arial" charset="0"/>
                      </a:endParaRPr>
                    </a:p>
                  </a:txBody>
                  <a:tcPr marL="91444" marR="91444" marT="45750" marB="91500" horzOverflow="overflow">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6634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endParaRPr lang="en-US" altLang="en-US" sz="2000" b="0"/>
          </a:p>
        </p:txBody>
      </p:sp>
      <p:sp>
        <p:nvSpPr>
          <p:cNvPr id="6041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endParaRPr lang="en-US" altLang="en-US" sz="2000" b="0"/>
          </a:p>
        </p:txBody>
      </p:sp>
      <p:sp>
        <p:nvSpPr>
          <p:cNvPr id="6042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endParaRPr lang="en-US" altLang="en-US" sz="2000" b="0"/>
          </a:p>
        </p:txBody>
      </p:sp>
      <p:sp>
        <p:nvSpPr>
          <p:cNvPr id="6042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endParaRPr lang="en-US" altLang="en-US" sz="2000" b="0"/>
          </a:p>
        </p:txBody>
      </p:sp>
      <p:sp>
        <p:nvSpPr>
          <p:cNvPr id="60422" name="Rectangle 6"/>
          <p:cNvSpPr>
            <a:spLocks noGrp="1" noChangeArrowheads="1"/>
          </p:cNvSpPr>
          <p:nvPr>
            <p:ph type="title" idx="4294967295"/>
          </p:nvPr>
        </p:nvSpPr>
        <p:spPr>
          <a:xfrm>
            <a:off x="565150" y="333375"/>
            <a:ext cx="8197850" cy="1076325"/>
          </a:xfrm>
        </p:spPr>
        <p:txBody>
          <a:bodyPr>
            <a:normAutofit fontScale="90000"/>
          </a:bodyPr>
          <a:lstStyle/>
          <a:p>
            <a:pPr>
              <a:lnSpc>
                <a:spcPct val="90000"/>
              </a:lnSpc>
            </a:pPr>
            <a:r>
              <a:rPr lang="en-US" altLang="en-US">
                <a:ea typeface="MS PGothic" charset="-128"/>
              </a:rPr>
              <a:t>Search for Potential Causes of Pain</a:t>
            </a:r>
            <a:br>
              <a:rPr lang="en-US" altLang="en-US">
                <a:ea typeface="MS PGothic" charset="-128"/>
              </a:rPr>
            </a:br>
            <a:r>
              <a:rPr lang="en-US" altLang="en-US" sz="2000">
                <a:solidFill>
                  <a:schemeClr val="tx1"/>
                </a:solidFill>
                <a:ea typeface="MS PGothic" charset="-128"/>
              </a:rPr>
              <a:t>(Herr et al., 2011)</a:t>
            </a:r>
          </a:p>
        </p:txBody>
      </p:sp>
      <p:sp>
        <p:nvSpPr>
          <p:cNvPr id="982023" name="Rectangle 7"/>
          <p:cNvSpPr>
            <a:spLocks noGrp="1" noChangeArrowheads="1"/>
          </p:cNvSpPr>
          <p:nvPr>
            <p:ph type="body" idx="4294967295"/>
          </p:nvPr>
        </p:nvSpPr>
        <p:spPr>
          <a:xfrm>
            <a:off x="457200" y="1814513"/>
            <a:ext cx="8686800" cy="4405312"/>
          </a:xfrm>
        </p:spPr>
        <p:txBody>
          <a:bodyPr>
            <a:normAutofit fontScale="92500" lnSpcReduction="10000"/>
          </a:bodyPr>
          <a:lstStyle/>
          <a:p>
            <a:pPr marL="236538" indent="-236538">
              <a:lnSpc>
                <a:spcPct val="90000"/>
              </a:lnSpc>
              <a:spcAft>
                <a:spcPct val="30000"/>
              </a:spcAft>
              <a:buFont typeface="Wingdings" charset="2"/>
              <a:buNone/>
              <a:defRPr/>
            </a:pPr>
            <a:r>
              <a:rPr lang="en-US" sz="2400" dirty="0" smtClean="0"/>
              <a:t>History and physical examination</a:t>
            </a:r>
            <a:endParaRPr lang="en-US" sz="1400" dirty="0" smtClean="0">
              <a:effectLst>
                <a:outerShdw blurRad="38100" dist="38100" dir="2700000" algn="tl">
                  <a:srgbClr val="808080"/>
                </a:outerShdw>
              </a:effectLst>
            </a:endParaRPr>
          </a:p>
          <a:p>
            <a:pPr marL="693738" lvl="1" indent="-292100">
              <a:lnSpc>
                <a:spcPct val="90000"/>
              </a:lnSpc>
              <a:defRPr/>
            </a:pPr>
            <a:r>
              <a:rPr lang="en-US" sz="2000" dirty="0" smtClean="0">
                <a:solidFill>
                  <a:srgbClr val="85FFE0"/>
                </a:solidFill>
              </a:rPr>
              <a:t>Establish definitive diagnosis if possible</a:t>
            </a:r>
            <a:endParaRPr lang="en-US" sz="1800" dirty="0" smtClean="0">
              <a:solidFill>
                <a:srgbClr val="85FFE0"/>
              </a:solidFill>
            </a:endParaRPr>
          </a:p>
          <a:p>
            <a:pPr marL="1028700" lvl="2" indent="-220663">
              <a:lnSpc>
                <a:spcPct val="70000"/>
              </a:lnSpc>
              <a:defRPr/>
            </a:pPr>
            <a:r>
              <a:rPr lang="en-US" sz="1800" dirty="0" smtClean="0"/>
              <a:t>Focus on location of pain</a:t>
            </a:r>
          </a:p>
          <a:p>
            <a:pPr marL="1028700" lvl="2" indent="-220663">
              <a:lnSpc>
                <a:spcPct val="70000"/>
              </a:lnSpc>
              <a:defRPr/>
            </a:pPr>
            <a:endParaRPr lang="en-US" sz="1800" dirty="0" smtClean="0"/>
          </a:p>
          <a:p>
            <a:pPr marL="1028700" lvl="2" indent="-220663">
              <a:lnSpc>
                <a:spcPct val="70000"/>
              </a:lnSpc>
              <a:defRPr/>
            </a:pPr>
            <a:r>
              <a:rPr lang="en-US" sz="1800" dirty="0" smtClean="0"/>
              <a:t>Pathological conditions and common procedures known to be painful</a:t>
            </a:r>
            <a:endParaRPr lang="en-US" sz="1800" dirty="0" smtClean="0">
              <a:solidFill>
                <a:schemeClr val="accent1"/>
              </a:solidFill>
            </a:endParaRPr>
          </a:p>
          <a:p>
            <a:pPr marL="1311275" lvl="3" indent="-168275">
              <a:lnSpc>
                <a:spcPct val="90000"/>
              </a:lnSpc>
              <a:defRPr/>
            </a:pPr>
            <a:r>
              <a:rPr lang="en-US" sz="1800" dirty="0">
                <a:solidFill>
                  <a:schemeClr val="tx2"/>
                </a:solidFill>
              </a:rPr>
              <a:t>E.g. Inflammation, infection (pneumonia, UTI, skin), incision, </a:t>
            </a:r>
            <a:r>
              <a:rPr lang="en-US" sz="1800" dirty="0" smtClean="0">
                <a:solidFill>
                  <a:schemeClr val="tx2"/>
                </a:solidFill>
              </a:rPr>
              <a:t>fracture, </a:t>
            </a:r>
            <a:r>
              <a:rPr lang="en-US" sz="1800" dirty="0">
                <a:solidFill>
                  <a:schemeClr val="tx2"/>
                </a:solidFill>
              </a:rPr>
              <a:t>bladder distention, skin breakdown/irritation, constipation</a:t>
            </a:r>
            <a:endParaRPr lang="en-US" sz="1800" dirty="0">
              <a:solidFill>
                <a:srgbClr val="FAFD00"/>
              </a:solidFill>
            </a:endParaRPr>
          </a:p>
          <a:p>
            <a:pPr marL="1311275" lvl="3" indent="-168275">
              <a:lnSpc>
                <a:spcPct val="90000"/>
              </a:lnSpc>
              <a:defRPr/>
            </a:pPr>
            <a:r>
              <a:rPr lang="en-US" sz="1800" dirty="0" smtClean="0">
                <a:solidFill>
                  <a:schemeClr val="tx2"/>
                </a:solidFill>
              </a:rPr>
              <a:t>E.g. surgery, wound care, rehabilitation activities, positioning/turning, blood draws</a:t>
            </a:r>
          </a:p>
          <a:p>
            <a:pPr marL="1028700" lvl="2" indent="-220663">
              <a:lnSpc>
                <a:spcPct val="70000"/>
              </a:lnSpc>
              <a:buFontTx/>
              <a:buNone/>
              <a:defRPr/>
            </a:pPr>
            <a:endParaRPr lang="en-US" sz="1800" dirty="0" smtClean="0">
              <a:solidFill>
                <a:schemeClr val="accent1"/>
              </a:solidFill>
            </a:endParaRPr>
          </a:p>
          <a:p>
            <a:pPr marL="1028700" lvl="2" indent="-220663">
              <a:lnSpc>
                <a:spcPct val="80000"/>
              </a:lnSpc>
              <a:defRPr/>
            </a:pPr>
            <a:r>
              <a:rPr lang="en-US" sz="1800" dirty="0" smtClean="0"/>
              <a:t>Common sites of pain and pain referral, esp. musculoskeletal and neurological systems</a:t>
            </a:r>
          </a:p>
          <a:p>
            <a:pPr marL="1028700" lvl="2" indent="-220663">
              <a:lnSpc>
                <a:spcPct val="80000"/>
              </a:lnSpc>
              <a:defRPr/>
            </a:pPr>
            <a:endParaRPr lang="en-US" sz="1800" dirty="0" smtClean="0"/>
          </a:p>
          <a:p>
            <a:pPr marL="1028700" lvl="2" indent="-220663">
              <a:lnSpc>
                <a:spcPct val="80000"/>
              </a:lnSpc>
              <a:defRPr/>
            </a:pPr>
            <a:r>
              <a:rPr lang="en-US" sz="1800" dirty="0" smtClean="0"/>
              <a:t>Pertinent laboratory and other diagnostic tests</a:t>
            </a:r>
          </a:p>
          <a:p>
            <a:pPr marL="1028700" lvl="2" indent="-220663">
              <a:lnSpc>
                <a:spcPct val="80000"/>
              </a:lnSpc>
              <a:defRPr/>
            </a:pPr>
            <a:endParaRPr lang="en-US" sz="1800" dirty="0" smtClean="0"/>
          </a:p>
          <a:p>
            <a:pPr marL="1028700" lvl="2" indent="-220663">
              <a:lnSpc>
                <a:spcPct val="80000"/>
              </a:lnSpc>
              <a:defRPr/>
            </a:pPr>
            <a:r>
              <a:rPr lang="en-US" sz="1800" dirty="0" smtClean="0"/>
              <a:t>Coexisting disease and medication review</a:t>
            </a:r>
          </a:p>
          <a:p>
            <a:pPr marL="808037" lvl="2" indent="0">
              <a:lnSpc>
                <a:spcPct val="80000"/>
              </a:lnSpc>
              <a:buFontTx/>
              <a:buNone/>
              <a:defRPr/>
            </a:pPr>
            <a:r>
              <a:rPr lang="en-US" altLang="ja-JP" sz="1400" dirty="0" smtClean="0">
                <a:solidFill>
                  <a:srgbClr val="C2FFF0"/>
                </a:solidFill>
              </a:rPr>
              <a:t> </a:t>
            </a:r>
            <a:endParaRPr lang="en-US" sz="1400" dirty="0" smtClean="0">
              <a:solidFill>
                <a:srgbClr val="C2FFF0"/>
              </a:solidFill>
            </a:endParaRPr>
          </a:p>
          <a:p>
            <a:pPr marL="1028700" lvl="2" indent="-220663">
              <a:lnSpc>
                <a:spcPct val="80000"/>
              </a:lnSpc>
              <a:defRPr/>
            </a:pPr>
            <a:endParaRPr lang="en-US" sz="1800" dirty="0" smtClean="0"/>
          </a:p>
          <a:p>
            <a:pPr marL="1028700" lvl="2" indent="-220663">
              <a:lnSpc>
                <a:spcPct val="80000"/>
              </a:lnSpc>
              <a:defRPr/>
            </a:pPr>
            <a:endParaRPr lang="en-US" sz="1800" dirty="0" smtClean="0"/>
          </a:p>
          <a:p>
            <a:pPr marL="1028700" lvl="2" indent="-220663">
              <a:lnSpc>
                <a:spcPct val="90000"/>
              </a:lnSpc>
              <a:buFontTx/>
              <a:buNone/>
              <a:defRPr/>
            </a:pPr>
            <a:endParaRPr lang="en-US" sz="1400" dirty="0" smtClean="0">
              <a:solidFill>
                <a:schemeClr val="accent1"/>
              </a:solidFill>
            </a:endParaRPr>
          </a:p>
        </p:txBody>
      </p:sp>
      <p:pic>
        <p:nvPicPr>
          <p:cNvPr id="604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81650"/>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167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2023">
                                            <p:txEl>
                                              <p:pRg st="0" end="0"/>
                                            </p:txEl>
                                          </p:spTgt>
                                        </p:tgtEl>
                                        <p:attrNameLst>
                                          <p:attrName>style.visibility</p:attrName>
                                        </p:attrNameLst>
                                      </p:cBhvr>
                                      <p:to>
                                        <p:strVal val="visible"/>
                                      </p:to>
                                    </p:set>
                                    <p:animEffect transition="in" filter="dissolve">
                                      <p:cBhvr>
                                        <p:cTn id="7" dur="500"/>
                                        <p:tgtEl>
                                          <p:spTgt spid="9820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82023">
                                            <p:txEl>
                                              <p:pRg st="1" end="1"/>
                                            </p:txEl>
                                          </p:spTgt>
                                        </p:tgtEl>
                                        <p:attrNameLst>
                                          <p:attrName>style.visibility</p:attrName>
                                        </p:attrNameLst>
                                      </p:cBhvr>
                                      <p:to>
                                        <p:strVal val="visible"/>
                                      </p:to>
                                    </p:set>
                                    <p:animEffect transition="in" filter="dissolve">
                                      <p:cBhvr>
                                        <p:cTn id="10" dur="500"/>
                                        <p:tgtEl>
                                          <p:spTgt spid="9820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82023">
                                            <p:txEl>
                                              <p:pRg st="2" end="2"/>
                                            </p:txEl>
                                          </p:spTgt>
                                        </p:tgtEl>
                                        <p:attrNameLst>
                                          <p:attrName>style.visibility</p:attrName>
                                        </p:attrNameLst>
                                      </p:cBhvr>
                                      <p:to>
                                        <p:strVal val="visible"/>
                                      </p:to>
                                    </p:set>
                                    <p:animEffect transition="in" filter="dissolve">
                                      <p:cBhvr>
                                        <p:cTn id="13" dur="500"/>
                                        <p:tgtEl>
                                          <p:spTgt spid="9820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82023">
                                            <p:txEl>
                                              <p:pRg st="4" end="4"/>
                                            </p:txEl>
                                          </p:spTgt>
                                        </p:tgtEl>
                                        <p:attrNameLst>
                                          <p:attrName>style.visibility</p:attrName>
                                        </p:attrNameLst>
                                      </p:cBhvr>
                                      <p:to>
                                        <p:strVal val="visible"/>
                                      </p:to>
                                    </p:set>
                                    <p:animEffect transition="in" filter="dissolve">
                                      <p:cBhvr>
                                        <p:cTn id="16" dur="500"/>
                                        <p:tgtEl>
                                          <p:spTgt spid="98202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82023">
                                            <p:txEl>
                                              <p:pRg st="5" end="5"/>
                                            </p:txEl>
                                          </p:spTgt>
                                        </p:tgtEl>
                                        <p:attrNameLst>
                                          <p:attrName>style.visibility</p:attrName>
                                        </p:attrNameLst>
                                      </p:cBhvr>
                                      <p:to>
                                        <p:strVal val="visible"/>
                                      </p:to>
                                    </p:set>
                                    <p:animEffect transition="in" filter="dissolve">
                                      <p:cBhvr>
                                        <p:cTn id="19" dur="500"/>
                                        <p:tgtEl>
                                          <p:spTgt spid="98202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82023">
                                            <p:txEl>
                                              <p:pRg st="6" end="6"/>
                                            </p:txEl>
                                          </p:spTgt>
                                        </p:tgtEl>
                                        <p:attrNameLst>
                                          <p:attrName>style.visibility</p:attrName>
                                        </p:attrNameLst>
                                      </p:cBhvr>
                                      <p:to>
                                        <p:strVal val="visible"/>
                                      </p:to>
                                    </p:set>
                                    <p:animEffect transition="in" filter="dissolve">
                                      <p:cBhvr>
                                        <p:cTn id="22" dur="500"/>
                                        <p:tgtEl>
                                          <p:spTgt spid="982023">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82023">
                                            <p:txEl>
                                              <p:pRg st="8" end="8"/>
                                            </p:txEl>
                                          </p:spTgt>
                                        </p:tgtEl>
                                        <p:attrNameLst>
                                          <p:attrName>style.visibility</p:attrName>
                                        </p:attrNameLst>
                                      </p:cBhvr>
                                      <p:to>
                                        <p:strVal val="visible"/>
                                      </p:to>
                                    </p:set>
                                    <p:animEffect transition="in" filter="dissolve">
                                      <p:cBhvr>
                                        <p:cTn id="25" dur="500"/>
                                        <p:tgtEl>
                                          <p:spTgt spid="982023">
                                            <p:txEl>
                                              <p:pRg st="8" end="8"/>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82023">
                                            <p:txEl>
                                              <p:pRg st="10" end="10"/>
                                            </p:txEl>
                                          </p:spTgt>
                                        </p:tgtEl>
                                        <p:attrNameLst>
                                          <p:attrName>style.visibility</p:attrName>
                                        </p:attrNameLst>
                                      </p:cBhvr>
                                      <p:to>
                                        <p:strVal val="visible"/>
                                      </p:to>
                                    </p:set>
                                    <p:animEffect transition="in" filter="dissolve">
                                      <p:cBhvr>
                                        <p:cTn id="28" dur="500"/>
                                        <p:tgtEl>
                                          <p:spTgt spid="982023">
                                            <p:txEl>
                                              <p:pRg st="10" end="1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82023">
                                            <p:txEl>
                                              <p:pRg st="12" end="12"/>
                                            </p:txEl>
                                          </p:spTgt>
                                        </p:tgtEl>
                                        <p:attrNameLst>
                                          <p:attrName>style.visibility</p:attrName>
                                        </p:attrNameLst>
                                      </p:cBhvr>
                                      <p:to>
                                        <p:strVal val="visible"/>
                                      </p:to>
                                    </p:set>
                                    <p:animEffect transition="in" filter="dissolve">
                                      <p:cBhvr>
                                        <p:cTn id="31" dur="500"/>
                                        <p:tgtEl>
                                          <p:spTgt spid="982023">
                                            <p:txEl>
                                              <p:pRg st="12" end="12"/>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82023">
                                            <p:txEl>
                                              <p:pRg st="13" end="13"/>
                                            </p:txEl>
                                          </p:spTgt>
                                        </p:tgtEl>
                                        <p:attrNameLst>
                                          <p:attrName>style.visibility</p:attrName>
                                        </p:attrNameLst>
                                      </p:cBhvr>
                                      <p:to>
                                        <p:strVal val="visible"/>
                                      </p:to>
                                    </p:set>
                                    <p:animEffect transition="in" filter="dissolve">
                                      <p:cBhvr>
                                        <p:cTn id="34" dur="500"/>
                                        <p:tgtEl>
                                          <p:spTgt spid="9820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23"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5450305" cy="2567349"/>
          </a:xfrm>
          <a:prstGeom prst="rect">
            <a:avLst/>
          </a:prstGeom>
        </p:spPr>
      </p:pic>
      <p:sp>
        <p:nvSpPr>
          <p:cNvPr id="3" name="TextBox 2"/>
          <p:cNvSpPr txBox="1"/>
          <p:nvPr/>
        </p:nvSpPr>
        <p:spPr>
          <a:xfrm>
            <a:off x="4212455" y="3069810"/>
            <a:ext cx="4931545" cy="4062651"/>
          </a:xfrm>
          <a:prstGeom prst="rect">
            <a:avLst/>
          </a:prstGeom>
          <a:noFill/>
        </p:spPr>
        <p:txBody>
          <a:bodyPr wrap="square" rtlCol="0">
            <a:spAutoFit/>
          </a:bodyPr>
          <a:lstStyle/>
          <a:p>
            <a:r>
              <a:rPr lang="en-US" sz="2000" dirty="0" smtClean="0"/>
              <a:t>Part 1.	Hip osteoarthritis</a:t>
            </a:r>
          </a:p>
          <a:p>
            <a:r>
              <a:rPr lang="en-US" sz="2000" dirty="0" smtClean="0"/>
              <a:t>Part II.	</a:t>
            </a:r>
            <a:r>
              <a:rPr lang="en-US" sz="2000" dirty="0" err="1" smtClean="0"/>
              <a:t>Myofascial</a:t>
            </a:r>
            <a:endParaRPr lang="en-US" sz="2000" dirty="0" smtClean="0"/>
          </a:p>
          <a:p>
            <a:r>
              <a:rPr lang="en-US" sz="2000" dirty="0" smtClean="0"/>
              <a:t>Part III.	 Fibromyalgia</a:t>
            </a:r>
          </a:p>
          <a:p>
            <a:r>
              <a:rPr lang="en-US" sz="2000" dirty="0" smtClean="0"/>
              <a:t>Part IV.	 Depression</a:t>
            </a:r>
          </a:p>
          <a:p>
            <a:r>
              <a:rPr lang="en-US" sz="2000" dirty="0" smtClean="0"/>
              <a:t>Part V.	 Maladaptive Coping</a:t>
            </a:r>
          </a:p>
          <a:p>
            <a:r>
              <a:rPr lang="en-US" sz="2000" dirty="0" smtClean="0"/>
              <a:t>Part VI.	 Lumbar Spinal Stenosis</a:t>
            </a:r>
          </a:p>
          <a:p>
            <a:r>
              <a:rPr lang="en-US" sz="2000" dirty="0" smtClean="0"/>
              <a:t>Part VII.  Insomnia</a:t>
            </a:r>
          </a:p>
          <a:p>
            <a:r>
              <a:rPr lang="en-US" sz="2000" dirty="0" smtClean="0"/>
              <a:t>Part VIII. Lateral Hip and Thigh Pain</a:t>
            </a:r>
          </a:p>
          <a:p>
            <a:r>
              <a:rPr lang="en-US" sz="2000" dirty="0" smtClean="0"/>
              <a:t>Part IX.	 Anxiety</a:t>
            </a:r>
          </a:p>
          <a:p>
            <a:r>
              <a:rPr lang="en-US" sz="2000" dirty="0" smtClean="0"/>
              <a:t>Part X.  Sacroiliac Joint Syndrome</a:t>
            </a:r>
          </a:p>
          <a:p>
            <a:r>
              <a:rPr lang="en-US" sz="2000" dirty="0" smtClean="0"/>
              <a:t>Part XI.	 Dementia</a:t>
            </a:r>
          </a:p>
          <a:p>
            <a:r>
              <a:rPr lang="en-US" sz="2000" dirty="0" smtClean="0"/>
              <a:t>Part XII. Leg Length Discrepancy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42"/>
            <a:ext cx="6728996" cy="2977254"/>
          </a:xfrm>
          <a:prstGeom prst="rect">
            <a:avLst/>
          </a:prstGeom>
        </p:spPr>
      </p:pic>
    </p:spTree>
    <p:extLst>
      <p:ext uri="{BB962C8B-B14F-4D97-AF65-F5344CB8AC3E}">
        <p14:creationId xmlns:p14="http://schemas.microsoft.com/office/powerpoint/2010/main" val="726903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MPj03419530000[1]"/>
          <p:cNvPicPr>
            <a:picLocks noChangeAspect="1" noChangeArrowheads="1"/>
          </p:cNvPicPr>
          <p:nvPr/>
        </p:nvPicPr>
        <p:blipFill>
          <a:blip r:embed="rId2"/>
          <a:srcRect/>
          <a:stretch>
            <a:fillRect/>
          </a:stretch>
        </p:blipFill>
        <p:spPr bwMode="auto">
          <a:xfrm>
            <a:off x="0" y="-20638"/>
            <a:ext cx="9829800" cy="7015163"/>
          </a:xfrm>
          <a:prstGeom prst="rect">
            <a:avLst/>
          </a:prstGeom>
          <a:noFill/>
          <a:ln w="9525">
            <a:noFill/>
            <a:miter lim="800000"/>
            <a:headEnd/>
            <a:tailEnd/>
          </a:ln>
        </p:spPr>
      </p:pic>
      <p:sp>
        <p:nvSpPr>
          <p:cNvPr id="29699" name="TextBox 2"/>
          <p:cNvSpPr txBox="1">
            <a:spLocks noChangeArrowheads="1"/>
          </p:cNvSpPr>
          <p:nvPr/>
        </p:nvSpPr>
        <p:spPr bwMode="auto">
          <a:xfrm>
            <a:off x="3581400" y="381000"/>
            <a:ext cx="5562600" cy="584200"/>
          </a:xfrm>
          <a:prstGeom prst="rect">
            <a:avLst/>
          </a:prstGeom>
          <a:noFill/>
          <a:ln w="9525">
            <a:noFill/>
            <a:miter lim="800000"/>
            <a:headEnd/>
            <a:tailEnd/>
          </a:ln>
        </p:spPr>
        <p:txBody>
          <a:bodyPr>
            <a:prstTxWarp prst="textNoShape">
              <a:avLst/>
            </a:prstTxWarp>
            <a:spAutoFit/>
          </a:bodyPr>
          <a:lstStyle/>
          <a:p>
            <a:pPr algn="r"/>
            <a:r>
              <a:rPr lang="en-US" sz="3200"/>
              <a:t>Pain in Dementia:  A Puzzle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67600" y="1524000"/>
            <a:ext cx="533400" cy="369332"/>
          </a:xfrm>
          <a:prstGeom prst="rect">
            <a:avLst/>
          </a:prstGeom>
          <a:noFill/>
        </p:spPr>
        <p:txBody>
          <a:bodyPr wrap="square" rtlCol="0">
            <a:spAutoFit/>
          </a:bodyPr>
          <a:lstStyle/>
          <a:p>
            <a:r>
              <a:rPr lang="en-US" dirty="0" smtClean="0"/>
              <a:t> </a:t>
            </a:r>
            <a:endParaRPr lang="en-US" dirty="0"/>
          </a:p>
        </p:txBody>
      </p:sp>
      <p:sp>
        <p:nvSpPr>
          <p:cNvPr id="10" name="TextBox 9"/>
          <p:cNvSpPr txBox="1"/>
          <p:nvPr/>
        </p:nvSpPr>
        <p:spPr>
          <a:xfrm>
            <a:off x="6172200" y="1905000"/>
            <a:ext cx="2743200" cy="1354217"/>
          </a:xfrm>
          <a:prstGeom prst="rect">
            <a:avLst/>
          </a:prstGeom>
          <a:noFill/>
        </p:spPr>
        <p:txBody>
          <a:bodyPr wrap="square" rtlCol="0">
            <a:spAutoFit/>
          </a:bodyPr>
          <a:lstStyle/>
          <a:p>
            <a:r>
              <a:rPr lang="en-US" sz="2400" dirty="0" smtClean="0"/>
              <a:t>Biomarkers-neuropeptides</a:t>
            </a:r>
          </a:p>
          <a:p>
            <a:r>
              <a:rPr lang="en-US" sz="1600" dirty="0" smtClean="0"/>
              <a:t>(Sowa et al., 2014)</a:t>
            </a:r>
          </a:p>
          <a:p>
            <a:endParaRPr lang="en-US" dirty="0"/>
          </a:p>
        </p:txBody>
      </p:sp>
      <p:sp>
        <p:nvSpPr>
          <p:cNvPr id="14" name="Title 3"/>
          <p:cNvSpPr txBox="1">
            <a:spLocks/>
          </p:cNvSpPr>
          <p:nvPr/>
        </p:nvSpPr>
        <p:spPr>
          <a:xfrm>
            <a:off x="0" y="274638"/>
            <a:ext cx="9144000" cy="944562"/>
          </a:xfrm>
          <a:prstGeom prst="rect">
            <a:avLst/>
          </a:prstGeom>
        </p:spPr>
        <p:txBody>
          <a:bodyPr vert="horz" anchor="t">
            <a:noAutofit/>
            <a:scene3d>
              <a:camera prst="orthographicFront"/>
              <a:lightRig rig="soft" dir="t"/>
            </a:scene3d>
            <a:sp3d prstMaterial="softEdge">
              <a:bevelT w="0" h="0"/>
            </a:sp3d>
          </a:bodyPr>
          <a:lstStyle>
            <a:lvl1pPr algn="r" rtl="0" eaLnBrk="1" latinLnBrk="0" hangingPunct="1">
              <a:spcBef>
                <a:spcPct val="0"/>
              </a:spcBef>
              <a:buNone/>
              <a:defRPr kumimoji="0" sz="2500" b="0" kern="1200">
                <a:ln>
                  <a:solidFill>
                    <a:schemeClr val="accent1"/>
                  </a:solidFill>
                </a:ln>
                <a:solidFill>
                  <a:schemeClr val="accent1"/>
                </a:solidFill>
                <a:effectLst/>
                <a:latin typeface="+mj-lt"/>
                <a:ea typeface="+mj-ea"/>
                <a:cs typeface="+mj-cs"/>
              </a:defRPr>
            </a:lvl1pPr>
          </a:lstStyle>
          <a:p>
            <a:pPr algn="ctr"/>
            <a:r>
              <a:rPr lang="en-US" sz="3200" dirty="0" smtClean="0"/>
              <a:t>Clinically valid, physiological measure of pain for dementia? </a:t>
            </a:r>
            <a:endParaRPr lang="en-US" sz="3200" dirty="0"/>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0"/>
            <a:ext cx="2224087" cy="17730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400800" y="4191000"/>
            <a:ext cx="2057400" cy="307777"/>
          </a:xfrm>
          <a:prstGeom prst="rect">
            <a:avLst/>
          </a:prstGeom>
          <a:noFill/>
        </p:spPr>
        <p:txBody>
          <a:bodyPr wrap="square" rtlCol="0">
            <a:spAutoFit/>
          </a:bodyPr>
          <a:lstStyle/>
          <a:p>
            <a:r>
              <a:rPr lang="en-US" sz="1400" dirty="0" err="1" smtClean="0"/>
              <a:t>Schiavenato</a:t>
            </a:r>
            <a:r>
              <a:rPr lang="en-US" sz="1400" dirty="0" smtClean="0"/>
              <a:t> Pain Orb</a:t>
            </a:r>
            <a:endParaRPr lang="en-US" sz="1400" dirty="0"/>
          </a:p>
        </p:txBody>
      </p:sp>
      <p:pic>
        <p:nvPicPr>
          <p:cNvPr id="6" name="Picture 5"/>
          <p:cNvPicPr>
            <a:picLocks noChangeAspect="1"/>
          </p:cNvPicPr>
          <p:nvPr/>
        </p:nvPicPr>
        <p:blipFill>
          <a:blip r:embed="rId3"/>
          <a:stretch>
            <a:fillRect/>
          </a:stretch>
        </p:blipFill>
        <p:spPr>
          <a:xfrm>
            <a:off x="633272" y="1708666"/>
            <a:ext cx="5157663" cy="1371719"/>
          </a:xfrm>
          <a:prstGeom prst="rect">
            <a:avLst/>
          </a:prstGeom>
        </p:spPr>
      </p:pic>
      <p:pic>
        <p:nvPicPr>
          <p:cNvPr id="7" name="Picture 6"/>
          <p:cNvPicPr>
            <a:picLocks noChangeAspect="1"/>
          </p:cNvPicPr>
          <p:nvPr/>
        </p:nvPicPr>
        <p:blipFill>
          <a:blip r:embed="rId4"/>
          <a:stretch>
            <a:fillRect/>
          </a:stretch>
        </p:blipFill>
        <p:spPr>
          <a:xfrm>
            <a:off x="685800" y="3810000"/>
            <a:ext cx="5121084" cy="1786283"/>
          </a:xfrm>
          <a:prstGeom prst="rect">
            <a:avLst/>
          </a:prstGeom>
        </p:spPr>
      </p:pic>
    </p:spTree>
    <p:extLst>
      <p:ext uri="{BB962C8B-B14F-4D97-AF65-F5344CB8AC3E}">
        <p14:creationId xmlns:p14="http://schemas.microsoft.com/office/powerpoint/2010/main" val="3096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a:t>Hierarchy of Pain Assessment Techniques</a:t>
            </a:r>
          </a:p>
        </p:txBody>
      </p:sp>
      <p:sp>
        <p:nvSpPr>
          <p:cNvPr id="76803" name="Rectangle 3"/>
          <p:cNvSpPr>
            <a:spLocks noGrp="1" noChangeArrowheads="1"/>
          </p:cNvSpPr>
          <p:nvPr>
            <p:ph type="body" idx="1"/>
          </p:nvPr>
        </p:nvSpPr>
        <p:spPr>
          <a:xfrm>
            <a:off x="838200" y="2133600"/>
            <a:ext cx="7620000" cy="4343400"/>
          </a:xfrm>
        </p:spPr>
        <p:txBody>
          <a:bodyPr/>
          <a:lstStyle/>
          <a:p>
            <a:pPr marL="609600" indent="-609600" eaLnBrk="1" hangingPunct="1"/>
            <a:r>
              <a:rPr lang="en-US" dirty="0"/>
              <a:t>Patient self report</a:t>
            </a:r>
            <a:r>
              <a:rPr lang="en-US" i="1" dirty="0"/>
              <a:t> </a:t>
            </a:r>
          </a:p>
          <a:p>
            <a:pPr marL="609600" indent="-609600" eaLnBrk="1" hangingPunct="1"/>
            <a:r>
              <a:rPr lang="en-US" dirty="0"/>
              <a:t>Potential causes of pain (acute and chronic)</a:t>
            </a:r>
          </a:p>
          <a:p>
            <a:pPr marL="609600" indent="-609600" eaLnBrk="1" hangingPunct="1"/>
            <a:r>
              <a:rPr lang="en-US" dirty="0"/>
              <a:t>Pain behaviors</a:t>
            </a:r>
          </a:p>
          <a:p>
            <a:pPr marL="609600" indent="-609600" eaLnBrk="1" hangingPunct="1"/>
            <a:r>
              <a:rPr lang="en-US" dirty="0"/>
              <a:t>Surrogate report and behavior change</a:t>
            </a:r>
            <a:endParaRPr lang="en-US" dirty="0">
              <a:ea typeface="Times New Roman" charset="0"/>
              <a:cs typeface="Times New Roman" charset="0"/>
            </a:endParaRPr>
          </a:p>
          <a:p>
            <a:pPr marL="609600" indent="-609600" eaLnBrk="1" hangingPunct="1"/>
            <a:r>
              <a:rPr lang="en-US" dirty="0"/>
              <a:t>Response to analgesic trial</a:t>
            </a:r>
          </a:p>
          <a:p>
            <a:pPr marL="609600" indent="-609600" eaLnBrk="1" hangingPunct="1"/>
            <a:endParaRPr lang="en-US" dirty="0"/>
          </a:p>
        </p:txBody>
      </p:sp>
      <p:sp>
        <p:nvSpPr>
          <p:cNvPr id="23556" name="Text Box 4"/>
          <p:cNvSpPr txBox="1">
            <a:spLocks noChangeArrowheads="1"/>
          </p:cNvSpPr>
          <p:nvPr/>
        </p:nvSpPr>
        <p:spPr bwMode="auto">
          <a:xfrm>
            <a:off x="3200400" y="5943600"/>
            <a:ext cx="5867400" cy="553998"/>
          </a:xfrm>
          <a:prstGeom prst="rect">
            <a:avLst/>
          </a:prstGeom>
          <a:noFill/>
          <a:ln w="9525">
            <a:noFill/>
            <a:miter lim="800000"/>
            <a:headEnd/>
            <a:tailEnd/>
          </a:ln>
        </p:spPr>
        <p:txBody>
          <a:bodyPr wrap="square">
            <a:spAutoFit/>
          </a:bodyPr>
          <a:lstStyle/>
          <a:p>
            <a:pPr algn="r">
              <a:spcBef>
                <a:spcPct val="50000"/>
              </a:spcBef>
              <a:spcAft>
                <a:spcPts val="0"/>
              </a:spcAft>
              <a:defRPr/>
            </a:pPr>
            <a:r>
              <a:rPr lang="en-US" sz="1200" b="1" dirty="0">
                <a:solidFill>
                  <a:schemeClr val="accent1">
                    <a:lumMod val="20000"/>
                    <a:lumOff val="80000"/>
                  </a:schemeClr>
                </a:solidFill>
              </a:rPr>
              <a:t>Herr et al:, Assessment of Pain in Nonverbal Patients, </a:t>
            </a:r>
            <a:r>
              <a:rPr lang="en-US" sz="1200" b="1" i="1" dirty="0">
                <a:solidFill>
                  <a:schemeClr val="accent1">
                    <a:lumMod val="20000"/>
                    <a:lumOff val="80000"/>
                  </a:schemeClr>
                </a:solidFill>
              </a:rPr>
              <a:t>Pain Mgmt </a:t>
            </a:r>
            <a:r>
              <a:rPr lang="en-US" sz="1200" b="1" i="1" dirty="0" err="1">
                <a:solidFill>
                  <a:schemeClr val="accent1">
                    <a:lumMod val="20000"/>
                    <a:lumOff val="80000"/>
                  </a:schemeClr>
                </a:solidFill>
              </a:rPr>
              <a:t>Nurs</a:t>
            </a:r>
            <a:r>
              <a:rPr lang="en-US" sz="1200" b="1" dirty="0">
                <a:solidFill>
                  <a:schemeClr val="accent1">
                    <a:lumMod val="20000"/>
                    <a:lumOff val="80000"/>
                  </a:schemeClr>
                </a:solidFill>
              </a:rPr>
              <a:t>, </a:t>
            </a:r>
            <a:r>
              <a:rPr lang="en-US" sz="1200" b="1" dirty="0" smtClean="0">
                <a:solidFill>
                  <a:schemeClr val="accent1">
                    <a:lumMod val="20000"/>
                    <a:lumOff val="80000"/>
                  </a:schemeClr>
                </a:solidFill>
              </a:rPr>
              <a:t>2011</a:t>
            </a:r>
          </a:p>
          <a:p>
            <a:pPr algn="r">
              <a:spcBef>
                <a:spcPct val="50000"/>
              </a:spcBef>
              <a:spcAft>
                <a:spcPts val="0"/>
              </a:spcAft>
              <a:defRPr/>
            </a:pPr>
            <a:r>
              <a:rPr lang="en-US" sz="1200" b="1" dirty="0">
                <a:solidFill>
                  <a:schemeClr val="accent1">
                    <a:lumMod val="20000"/>
                    <a:lumOff val="80000"/>
                  </a:schemeClr>
                </a:solidFill>
              </a:rPr>
              <a:t>Hadjistavropoulos et al, </a:t>
            </a:r>
            <a:r>
              <a:rPr lang="en-US" sz="1200" b="1" dirty="0" err="1">
                <a:solidFill>
                  <a:schemeClr val="accent1">
                    <a:lumMod val="20000"/>
                    <a:lumOff val="80000"/>
                  </a:schemeClr>
                </a:solidFill>
              </a:rPr>
              <a:t>Interdisc</a:t>
            </a:r>
            <a:r>
              <a:rPr lang="en-US" sz="1200" b="1" dirty="0">
                <a:solidFill>
                  <a:schemeClr val="accent1">
                    <a:lumMod val="20000"/>
                    <a:lumOff val="80000"/>
                  </a:schemeClr>
                </a:solidFill>
              </a:rPr>
              <a:t> Expert Consensus State., </a:t>
            </a:r>
            <a:r>
              <a:rPr lang="en-US" sz="1200" b="1" i="1" dirty="0" err="1">
                <a:solidFill>
                  <a:schemeClr val="accent1">
                    <a:lumMod val="20000"/>
                    <a:lumOff val="80000"/>
                  </a:schemeClr>
                </a:solidFill>
              </a:rPr>
              <a:t>Clin</a:t>
            </a:r>
            <a:r>
              <a:rPr lang="en-US" sz="1200" b="1" i="1" dirty="0">
                <a:solidFill>
                  <a:schemeClr val="accent1">
                    <a:lumMod val="20000"/>
                    <a:lumOff val="80000"/>
                  </a:schemeClr>
                </a:solidFill>
              </a:rPr>
              <a:t> J Pain</a:t>
            </a:r>
            <a:r>
              <a:rPr lang="en-US" sz="1200" b="1" dirty="0">
                <a:solidFill>
                  <a:schemeClr val="accent1">
                    <a:lumMod val="20000"/>
                    <a:lumOff val="80000"/>
                  </a:schemeClr>
                </a:solidFill>
              </a:rPr>
              <a:t>, 2007</a:t>
            </a:r>
          </a:p>
        </p:txBody>
      </p:sp>
      <p:sp>
        <p:nvSpPr>
          <p:cNvPr id="3" name="Oval 2"/>
          <p:cNvSpPr/>
          <p:nvPr/>
        </p:nvSpPr>
        <p:spPr>
          <a:xfrm>
            <a:off x="1371600" y="3200400"/>
            <a:ext cx="2667000" cy="990600"/>
          </a:xfrm>
          <a:prstGeom prst="ellipse">
            <a:avLst/>
          </a:prstGeom>
          <a:no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nSpc>
                <a:spcPct val="90000"/>
              </a:lnSpc>
            </a:pPr>
            <a:r>
              <a:rPr lang="en-US" sz="2400" dirty="0" smtClean="0"/>
              <a:t>Now over 35 nonverbal pain tools</a:t>
            </a:r>
          </a:p>
          <a:p>
            <a:pPr>
              <a:lnSpc>
                <a:spcPct val="90000"/>
              </a:lnSpc>
              <a:buNone/>
            </a:pPr>
            <a:endParaRPr lang="en-US" sz="2400" dirty="0" smtClean="0">
              <a:solidFill>
                <a:schemeClr val="tx2"/>
              </a:solidFill>
            </a:endParaRPr>
          </a:p>
          <a:p>
            <a:pPr>
              <a:lnSpc>
                <a:spcPct val="90000"/>
              </a:lnSpc>
            </a:pPr>
            <a:r>
              <a:rPr lang="en-US" sz="2400" dirty="0" smtClean="0"/>
              <a:t>Reviews</a:t>
            </a:r>
          </a:p>
          <a:p>
            <a:pPr lvl="1">
              <a:lnSpc>
                <a:spcPct val="90000"/>
              </a:lnSpc>
            </a:pPr>
            <a:r>
              <a:rPr lang="en-US" sz="1600" dirty="0" smtClean="0"/>
              <a:t>Corbett et al., (2012).  Rev </a:t>
            </a:r>
            <a:r>
              <a:rPr lang="en-US" sz="1600" dirty="0" err="1" smtClean="0"/>
              <a:t>Neurol</a:t>
            </a:r>
            <a:r>
              <a:rPr lang="en-US" sz="1600" dirty="0" smtClean="0"/>
              <a:t>, 8:264</a:t>
            </a:r>
          </a:p>
          <a:p>
            <a:pPr lvl="1">
              <a:lnSpc>
                <a:spcPct val="90000"/>
              </a:lnSpc>
            </a:pPr>
            <a:r>
              <a:rPr lang="en-US" sz="1600" dirty="0" smtClean="0"/>
              <a:t>Herr et al., (2010). J </a:t>
            </a:r>
            <a:r>
              <a:rPr lang="en-US" sz="1600" dirty="0" err="1" smtClean="0"/>
              <a:t>Geron</a:t>
            </a:r>
            <a:r>
              <a:rPr lang="en-US" sz="1600" dirty="0" smtClean="0"/>
              <a:t> </a:t>
            </a:r>
            <a:r>
              <a:rPr lang="en-US" sz="1600" dirty="0" err="1" smtClean="0"/>
              <a:t>Nsg</a:t>
            </a:r>
            <a:r>
              <a:rPr lang="en-US" sz="1600" dirty="0" smtClean="0"/>
              <a:t>, 36:18</a:t>
            </a:r>
          </a:p>
          <a:p>
            <a:pPr lvl="1">
              <a:lnSpc>
                <a:spcPct val="90000"/>
              </a:lnSpc>
            </a:pPr>
            <a:r>
              <a:rPr lang="en-US" sz="1600" dirty="0" smtClean="0"/>
              <a:t>Cohen-Mansfield (2008), </a:t>
            </a:r>
            <a:r>
              <a:rPr lang="en-US" sz="1600" dirty="0" err="1" smtClean="0"/>
              <a:t>Alzh</a:t>
            </a:r>
            <a:r>
              <a:rPr lang="en-US" sz="1600" dirty="0" smtClean="0"/>
              <a:t> </a:t>
            </a:r>
            <a:r>
              <a:rPr lang="en-US" sz="1600" dirty="0" err="1" smtClean="0"/>
              <a:t>Dis</a:t>
            </a:r>
            <a:r>
              <a:rPr lang="en-US" sz="1600" dirty="0" smtClean="0"/>
              <a:t> Assoc </a:t>
            </a:r>
            <a:r>
              <a:rPr lang="en-US" sz="1600" dirty="0" err="1" smtClean="0"/>
              <a:t>Disord</a:t>
            </a:r>
            <a:r>
              <a:rPr lang="en-US" sz="1600" dirty="0" smtClean="0"/>
              <a:t>, 22(1): 86</a:t>
            </a:r>
          </a:p>
          <a:p>
            <a:pPr lvl="1">
              <a:lnSpc>
                <a:spcPct val="90000"/>
              </a:lnSpc>
            </a:pPr>
            <a:r>
              <a:rPr lang="en-US" sz="1600" dirty="0" err="1" smtClean="0"/>
              <a:t>Aubin</a:t>
            </a:r>
            <a:r>
              <a:rPr lang="en-US" sz="1600" dirty="0" smtClean="0"/>
              <a:t> et al. (2007).  Pain Res </a:t>
            </a:r>
            <a:r>
              <a:rPr lang="en-US" sz="1600" dirty="0" err="1" smtClean="0"/>
              <a:t>Manag</a:t>
            </a:r>
            <a:r>
              <a:rPr lang="en-US" sz="1600" dirty="0" smtClean="0"/>
              <a:t>, 12:195</a:t>
            </a:r>
          </a:p>
          <a:p>
            <a:pPr lvl="1">
              <a:lnSpc>
                <a:spcPct val="90000"/>
              </a:lnSpc>
            </a:pPr>
            <a:r>
              <a:rPr lang="en-US" sz="1600" dirty="0" smtClean="0"/>
              <a:t>Van </a:t>
            </a:r>
            <a:r>
              <a:rPr lang="en-US" sz="1600" dirty="0" err="1" smtClean="0"/>
              <a:t>Herk</a:t>
            </a:r>
            <a:r>
              <a:rPr lang="en-US" sz="1600" dirty="0" smtClean="0"/>
              <a:t> et al. (2007).  </a:t>
            </a:r>
            <a:r>
              <a:rPr lang="en-US" sz="1600" dirty="0" err="1" smtClean="0"/>
              <a:t>Nurs</a:t>
            </a:r>
            <a:r>
              <a:rPr lang="en-US" sz="1600" dirty="0" smtClean="0"/>
              <a:t> Res, 56:34</a:t>
            </a:r>
          </a:p>
          <a:p>
            <a:pPr lvl="1">
              <a:lnSpc>
                <a:spcPct val="90000"/>
              </a:lnSpc>
            </a:pPr>
            <a:r>
              <a:rPr lang="en-US" sz="1600" dirty="0" smtClean="0"/>
              <a:t>Herr et al., (2006).  J Pain Symptom Manage, 31:170</a:t>
            </a:r>
          </a:p>
          <a:p>
            <a:pPr lvl="1">
              <a:lnSpc>
                <a:spcPct val="90000"/>
              </a:lnSpc>
            </a:pPr>
            <a:r>
              <a:rPr lang="en-US" sz="1600" dirty="0" err="1" smtClean="0"/>
              <a:t>Zwakhalen</a:t>
            </a:r>
            <a:r>
              <a:rPr lang="en-US" sz="1600" dirty="0" smtClean="0"/>
              <a:t> et al. (2006).  BMC </a:t>
            </a:r>
            <a:r>
              <a:rPr lang="en-US" sz="1600" dirty="0" err="1" smtClean="0"/>
              <a:t>Geriatr</a:t>
            </a:r>
            <a:r>
              <a:rPr lang="en-US" sz="1600" dirty="0" smtClean="0"/>
              <a:t>, 6:3</a:t>
            </a:r>
          </a:p>
          <a:p>
            <a:pPr lvl="1">
              <a:lnSpc>
                <a:spcPct val="90000"/>
              </a:lnSpc>
            </a:pPr>
            <a:endParaRPr lang="en-US" sz="1600" dirty="0" smtClean="0"/>
          </a:p>
          <a:p>
            <a:pPr>
              <a:lnSpc>
                <a:spcPct val="90000"/>
              </a:lnSpc>
            </a:pPr>
            <a:r>
              <a:rPr lang="en-US" sz="2000" dirty="0" smtClean="0"/>
              <a:t>No single best tool for all settings</a:t>
            </a:r>
          </a:p>
          <a:p>
            <a:endParaRPr lang="en-US" dirty="0" smtClean="0"/>
          </a:p>
          <a:p>
            <a:endParaRPr lang="en-US" dirty="0"/>
          </a:p>
        </p:txBody>
      </p:sp>
      <p:sp>
        <p:nvSpPr>
          <p:cNvPr id="3" name="Title 2"/>
          <p:cNvSpPr>
            <a:spLocks noGrp="1"/>
          </p:cNvSpPr>
          <p:nvPr>
            <p:ph type="title"/>
          </p:nvPr>
        </p:nvSpPr>
        <p:spPr>
          <a:xfrm>
            <a:off x="457200" y="228600"/>
            <a:ext cx="8229600" cy="1143000"/>
          </a:xfrm>
        </p:spPr>
        <p:txBody>
          <a:bodyPr>
            <a:noAutofit/>
          </a:bodyPr>
          <a:lstStyle/>
          <a:p>
            <a:r>
              <a:rPr lang="en-US" sz="3200" dirty="0" smtClean="0"/>
              <a:t>Reliable and Valid Tools for Pain Behavior Assessment in Severely Impaired Older Persons?</a:t>
            </a:r>
            <a:endParaRPr lang="en-US" sz="3200" dirty="0"/>
          </a:p>
        </p:txBody>
      </p:sp>
      <p:pic>
        <p:nvPicPr>
          <p:cNvPr id="4" name="Picture 2"/>
          <p:cNvPicPr>
            <a:picLocks noChangeAspect="1" noChangeArrowheads="1"/>
          </p:cNvPicPr>
          <p:nvPr/>
        </p:nvPicPr>
        <p:blipFill>
          <a:blip r:embed="rId2"/>
          <a:srcRect/>
          <a:stretch>
            <a:fillRect/>
          </a:stretch>
        </p:blipFill>
        <p:spPr bwMode="auto">
          <a:xfrm>
            <a:off x="6172200" y="4800600"/>
            <a:ext cx="2971800" cy="2057400"/>
          </a:xfrm>
          <a:prstGeom prst="rect">
            <a:avLst/>
          </a:prstGeom>
          <a:noFill/>
          <a:ln w="9525">
            <a:noFill/>
            <a:miter lim="800000"/>
            <a:headEnd/>
            <a:tailEnd/>
          </a:ln>
        </p:spPr>
      </p:pic>
      <p:pic>
        <p:nvPicPr>
          <p:cNvPr id="6" name="Content Placeholder 3"/>
          <p:cNvPicPr>
            <a:picLocks noChangeAspect="1"/>
          </p:cNvPicPr>
          <p:nvPr/>
        </p:nvPicPr>
        <p:blipFill>
          <a:blip r:embed="rId3"/>
          <a:stretch>
            <a:fillRect/>
          </a:stretch>
        </p:blipFill>
        <p:spPr>
          <a:xfrm>
            <a:off x="457200" y="1752600"/>
            <a:ext cx="8426335" cy="2819400"/>
          </a:xfrm>
          <a:prstGeom prst="rect">
            <a:avLst/>
          </a:prstGeom>
        </p:spPr>
      </p:pic>
    </p:spTree>
    <p:extLst>
      <p:ext uri="{BB962C8B-B14F-4D97-AF65-F5344CB8AC3E}">
        <p14:creationId xmlns:p14="http://schemas.microsoft.com/office/powerpoint/2010/main" val="13993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685800" y="1752600"/>
            <a:ext cx="8001000" cy="4876800"/>
          </a:xfrm>
        </p:spPr>
        <p:txBody>
          <a:bodyPr>
            <a:normAutofit fontScale="55000" lnSpcReduction="20000"/>
          </a:bodyPr>
          <a:lstStyle/>
          <a:p>
            <a:pPr marL="0" indent="0">
              <a:buNone/>
            </a:pPr>
            <a:r>
              <a:rPr lang="en-US" sz="2909" dirty="0" smtClean="0">
                <a:solidFill>
                  <a:schemeClr val="accent1"/>
                </a:solidFill>
              </a:rPr>
              <a:t>Caregiver or informant rating</a:t>
            </a:r>
            <a:endParaRPr lang="en-US" dirty="0" smtClean="0"/>
          </a:p>
          <a:p>
            <a:pPr marL="571500" lvl="2" indent="-342900">
              <a:lnSpc>
                <a:spcPct val="90000"/>
              </a:lnSpc>
              <a:spcAft>
                <a:spcPts val="600"/>
              </a:spcAft>
              <a:buClr>
                <a:schemeClr val="accent1"/>
              </a:buClr>
              <a:buSzPct val="85000"/>
              <a:buFont typeface="Wingdings" charset="2"/>
              <a:buChar char="l"/>
            </a:pPr>
            <a:r>
              <a:rPr lang="en-US" sz="2105" dirty="0" smtClean="0"/>
              <a:t>Abbey Pain Scale (Abbey</a:t>
            </a:r>
            <a:r>
              <a:rPr lang="en-US" sz="2400" dirty="0" smtClean="0"/>
              <a:t>) </a:t>
            </a:r>
            <a:r>
              <a:rPr lang="en-US" sz="1800" dirty="0" smtClean="0">
                <a:solidFill>
                  <a:srgbClr val="85FFE0"/>
                </a:solidFill>
              </a:rPr>
              <a:t>(Abbey et al., 2004)</a:t>
            </a:r>
          </a:p>
          <a:p>
            <a:pPr marL="571500" lvl="2" indent="-342900">
              <a:lnSpc>
                <a:spcPct val="90000"/>
              </a:lnSpc>
              <a:spcAft>
                <a:spcPts val="600"/>
              </a:spcAft>
              <a:buClr>
                <a:schemeClr val="accent1"/>
              </a:buClr>
              <a:buSzPct val="85000"/>
              <a:buFont typeface="Wingdings" charset="2"/>
              <a:buChar char="l"/>
            </a:pPr>
            <a:r>
              <a:rPr lang="en-US" sz="2182" dirty="0" smtClean="0"/>
              <a:t>Pain Assessment for the </a:t>
            </a:r>
            <a:r>
              <a:rPr lang="en-US" sz="2182" dirty="0" err="1" smtClean="0"/>
              <a:t>Dementing</a:t>
            </a:r>
            <a:r>
              <a:rPr lang="en-US" sz="2182" dirty="0" smtClean="0"/>
              <a:t> Elderly (PADE) </a:t>
            </a:r>
            <a:r>
              <a:rPr lang="en-US" sz="1818" dirty="0" smtClean="0">
                <a:solidFill>
                  <a:srgbClr val="85FFE0"/>
                </a:solidFill>
              </a:rPr>
              <a:t>(</a:t>
            </a:r>
            <a:r>
              <a:rPr lang="en-US" sz="1818" dirty="0" err="1" smtClean="0">
                <a:solidFill>
                  <a:srgbClr val="85FFE0"/>
                </a:solidFill>
              </a:rPr>
              <a:t>Villaneuva</a:t>
            </a:r>
            <a:r>
              <a:rPr lang="en-US" sz="1818" dirty="0" smtClean="0">
                <a:solidFill>
                  <a:srgbClr val="85FFE0"/>
                </a:solidFill>
              </a:rPr>
              <a:t> et al., 2003) </a:t>
            </a:r>
          </a:p>
          <a:p>
            <a:pPr marL="571500" lvl="2" indent="-342900">
              <a:lnSpc>
                <a:spcPct val="90000"/>
              </a:lnSpc>
              <a:spcAft>
                <a:spcPts val="600"/>
              </a:spcAft>
              <a:buClr>
                <a:schemeClr val="accent1"/>
              </a:buClr>
              <a:buSzPct val="85000"/>
              <a:buFont typeface="Wingdings" charset="2"/>
              <a:buChar char="l"/>
            </a:pPr>
            <a:r>
              <a:rPr lang="en-US" sz="2182" dirty="0" smtClean="0"/>
              <a:t>Pain Assessment in </a:t>
            </a:r>
            <a:r>
              <a:rPr lang="en-US" sz="2182" dirty="0" err="1" smtClean="0"/>
              <a:t>Noncommunicative</a:t>
            </a:r>
            <a:r>
              <a:rPr lang="en-US" sz="2182" dirty="0" smtClean="0"/>
              <a:t> Elderly Patients (PAINE) </a:t>
            </a:r>
            <a:r>
              <a:rPr lang="en-US" sz="1818" dirty="0" smtClean="0">
                <a:solidFill>
                  <a:srgbClr val="85FFE0"/>
                </a:solidFill>
              </a:rPr>
              <a:t>(Cohen-Mansfield, 2006)</a:t>
            </a:r>
          </a:p>
          <a:p>
            <a:pPr marL="571500" lvl="2" indent="-342900">
              <a:lnSpc>
                <a:spcPct val="90000"/>
              </a:lnSpc>
              <a:spcAft>
                <a:spcPts val="600"/>
              </a:spcAft>
              <a:buClr>
                <a:schemeClr val="accent1"/>
              </a:buClr>
              <a:buSzPct val="85000"/>
              <a:buFont typeface="Wingdings" charset="2"/>
              <a:buChar char="l"/>
            </a:pPr>
            <a:r>
              <a:rPr lang="en-US" sz="2182" dirty="0" smtClean="0"/>
              <a:t>Pain Assessment for the Communicatively Impaired Elderly (PACI) </a:t>
            </a:r>
            <a:r>
              <a:rPr lang="en-US" sz="1818" dirty="0" smtClean="0">
                <a:solidFill>
                  <a:srgbClr val="85FFE0"/>
                </a:solidFill>
              </a:rPr>
              <a:t>(</a:t>
            </a:r>
            <a:r>
              <a:rPr lang="en-US" sz="1818" dirty="0" err="1" smtClean="0">
                <a:solidFill>
                  <a:srgbClr val="85FFE0"/>
                </a:solidFill>
              </a:rPr>
              <a:t>Kaasalainen</a:t>
            </a:r>
            <a:r>
              <a:rPr lang="en-US" sz="1818" dirty="0" smtClean="0">
                <a:solidFill>
                  <a:srgbClr val="85FFE0"/>
                </a:solidFill>
              </a:rPr>
              <a:t> et al., 2011)</a:t>
            </a:r>
            <a:endParaRPr lang="en-US" sz="1818" dirty="0" smtClean="0"/>
          </a:p>
          <a:p>
            <a:pPr marL="333756" lvl="1" indent="-342900">
              <a:lnSpc>
                <a:spcPct val="90000"/>
              </a:lnSpc>
              <a:spcAft>
                <a:spcPts val="600"/>
              </a:spcAft>
              <a:buSzPct val="85000"/>
              <a:buNone/>
            </a:pPr>
            <a:r>
              <a:rPr lang="en-US" sz="2909" dirty="0" smtClean="0">
                <a:solidFill>
                  <a:schemeClr val="accent1"/>
                </a:solidFill>
              </a:rPr>
              <a:t>Observational rating</a:t>
            </a:r>
          </a:p>
          <a:p>
            <a:pPr marL="571500" lvl="2" indent="-342900">
              <a:lnSpc>
                <a:spcPct val="90000"/>
              </a:lnSpc>
              <a:spcAft>
                <a:spcPts val="600"/>
              </a:spcAft>
              <a:buClr>
                <a:schemeClr val="accent1"/>
              </a:buClr>
              <a:buSzPct val="85000"/>
              <a:buFont typeface="Wingdings" charset="2"/>
              <a:buChar char="l"/>
            </a:pPr>
            <a:r>
              <a:rPr lang="en-US" sz="2182" dirty="0" err="1" smtClean="0"/>
              <a:t>Algoplus</a:t>
            </a:r>
            <a:r>
              <a:rPr lang="en-US" sz="2316" dirty="0" smtClean="0"/>
              <a:t> </a:t>
            </a:r>
            <a:r>
              <a:rPr lang="en-US" sz="1895" dirty="0" smtClean="0">
                <a:solidFill>
                  <a:srgbClr val="85FFE0"/>
                </a:solidFill>
              </a:rPr>
              <a:t>(Rat et al., 2011)</a:t>
            </a:r>
          </a:p>
          <a:p>
            <a:pPr marL="571500" lvl="2" indent="-342900">
              <a:lnSpc>
                <a:spcPct val="90000"/>
              </a:lnSpc>
              <a:spcAft>
                <a:spcPts val="600"/>
              </a:spcAft>
              <a:buClr>
                <a:schemeClr val="accent1"/>
              </a:buClr>
              <a:buSzPct val="85000"/>
              <a:buFont typeface="Wingdings" charset="2"/>
              <a:buChar char="l"/>
            </a:pPr>
            <a:r>
              <a:rPr lang="en-US" sz="2182" dirty="0" smtClean="0"/>
              <a:t>Discomfort Scale for Dementia of Alzheimer’s Type (DS-DAT) </a:t>
            </a:r>
            <a:r>
              <a:rPr lang="en-US" sz="1818" dirty="0" smtClean="0">
                <a:solidFill>
                  <a:srgbClr val="85FFE0"/>
                </a:solidFill>
              </a:rPr>
              <a:t>(Hurley et al., 1992)</a:t>
            </a:r>
            <a:endParaRPr lang="en-US" sz="2182" dirty="0" smtClean="0"/>
          </a:p>
          <a:p>
            <a:pPr marL="571500" lvl="2" indent="-342900">
              <a:lnSpc>
                <a:spcPct val="90000"/>
              </a:lnSpc>
              <a:spcAft>
                <a:spcPts val="600"/>
              </a:spcAft>
              <a:buClr>
                <a:schemeClr val="accent1"/>
              </a:buClr>
              <a:buSzPct val="85000"/>
              <a:buFont typeface="Wingdings" charset="2"/>
              <a:buChar char="l"/>
            </a:pPr>
            <a:r>
              <a:rPr lang="en-US" sz="2182" dirty="0" smtClean="0"/>
              <a:t>Checklist of Nonverbal Pain Indicators (CNPI) </a:t>
            </a:r>
            <a:r>
              <a:rPr lang="en-US" sz="1818" dirty="0" smtClean="0">
                <a:solidFill>
                  <a:srgbClr val="85FFE0"/>
                </a:solidFill>
              </a:rPr>
              <a:t>(Feldt,2000)</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dirty="0" smtClean="0"/>
              <a:t>CNA Pain Assessment Tool (CPAT) </a:t>
            </a:r>
            <a:r>
              <a:rPr lang="en-US" sz="1818" dirty="0" smtClean="0">
                <a:solidFill>
                  <a:srgbClr val="85FFE0"/>
                </a:solidFill>
              </a:rPr>
              <a:t>(</a:t>
            </a:r>
            <a:r>
              <a:rPr lang="en-US" sz="1818" dirty="0" err="1" smtClean="0">
                <a:solidFill>
                  <a:srgbClr val="85FFE0"/>
                </a:solidFill>
              </a:rPr>
              <a:t>Cervo</a:t>
            </a:r>
            <a:r>
              <a:rPr lang="en-US" sz="1818" dirty="0" smtClean="0">
                <a:solidFill>
                  <a:srgbClr val="85FFE0"/>
                </a:solidFill>
              </a:rPr>
              <a:t> et al., 2012)</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b="1" dirty="0" err="1" smtClean="0"/>
              <a:t>D</a:t>
            </a:r>
            <a:r>
              <a:rPr lang="en-US" sz="2182" dirty="0" err="1" smtClean="0"/>
              <a:t>oloplus</a:t>
            </a:r>
            <a:r>
              <a:rPr lang="en-US" sz="2182" dirty="0" smtClean="0"/>
              <a:t> 2 </a:t>
            </a:r>
            <a:r>
              <a:rPr lang="en-US" sz="1818" dirty="0" smtClean="0">
                <a:solidFill>
                  <a:srgbClr val="85FFE0"/>
                </a:solidFill>
              </a:rPr>
              <a:t>(Wary, B. and the </a:t>
            </a:r>
            <a:r>
              <a:rPr lang="en-US" sz="1818" dirty="0" err="1" smtClean="0">
                <a:solidFill>
                  <a:srgbClr val="85FFE0"/>
                </a:solidFill>
              </a:rPr>
              <a:t>Doloplus</a:t>
            </a:r>
            <a:r>
              <a:rPr lang="en-US" sz="1818" dirty="0" smtClean="0">
                <a:solidFill>
                  <a:srgbClr val="85FFE0"/>
                </a:solidFill>
              </a:rPr>
              <a:t> Group, 2001)</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dirty="0" smtClean="0"/>
              <a:t>Elderly Caring Assessment 2  (EPCA-2) </a:t>
            </a:r>
            <a:r>
              <a:rPr lang="en-US" sz="2000" dirty="0" smtClean="0">
                <a:solidFill>
                  <a:srgbClr val="85FFE0"/>
                </a:solidFill>
              </a:rPr>
              <a:t>(</a:t>
            </a:r>
            <a:r>
              <a:rPr lang="en-US" sz="2000" dirty="0" err="1" smtClean="0">
                <a:solidFill>
                  <a:srgbClr val="85FFE0"/>
                </a:solidFill>
              </a:rPr>
              <a:t>Morello</a:t>
            </a:r>
            <a:r>
              <a:rPr lang="en-US" sz="2000" dirty="0" smtClean="0">
                <a:solidFill>
                  <a:srgbClr val="85FFE0"/>
                </a:solidFill>
              </a:rPr>
              <a:t> et al., 2007)</a:t>
            </a:r>
            <a:endParaRPr lang="en-US" sz="2182" dirty="0" smtClean="0"/>
          </a:p>
          <a:p>
            <a:pPr marL="571500" lvl="2" indent="-342900">
              <a:lnSpc>
                <a:spcPct val="90000"/>
              </a:lnSpc>
              <a:spcAft>
                <a:spcPts val="600"/>
              </a:spcAft>
              <a:buClr>
                <a:schemeClr val="accent1"/>
              </a:buClr>
              <a:buSzPct val="85000"/>
              <a:buFont typeface="Wingdings" charset="2"/>
              <a:buChar char="l"/>
            </a:pPr>
            <a:r>
              <a:rPr lang="en-US" sz="2182" dirty="0" smtClean="0"/>
              <a:t>Mobilization-Observation-Behavior-Intensity-Dementia Pain Scale (MOBID-2)</a:t>
            </a:r>
            <a:r>
              <a:rPr lang="en-US" sz="2182" dirty="0" smtClean="0">
                <a:solidFill>
                  <a:schemeClr val="accent1"/>
                </a:solidFill>
              </a:rPr>
              <a:t> </a:t>
            </a:r>
            <a:r>
              <a:rPr lang="en-US" sz="1818" dirty="0" smtClean="0">
                <a:solidFill>
                  <a:srgbClr val="85FFE0"/>
                </a:solidFill>
              </a:rPr>
              <a:t>(</a:t>
            </a:r>
            <a:r>
              <a:rPr lang="en-US" sz="1818" dirty="0" err="1" smtClean="0">
                <a:solidFill>
                  <a:srgbClr val="85FFE0"/>
                </a:solidFill>
              </a:rPr>
              <a:t>Husebo</a:t>
            </a:r>
            <a:r>
              <a:rPr lang="en-US" sz="1818" dirty="0" smtClean="0">
                <a:solidFill>
                  <a:srgbClr val="85FFE0"/>
                </a:solidFill>
              </a:rPr>
              <a:t> et al., 2011)</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dirty="0" smtClean="0"/>
              <a:t>Nursing Assistant-Administered Instrument to Assess Pain in Demented Individuals (NOPPAIN) </a:t>
            </a:r>
            <a:r>
              <a:rPr lang="en-US" sz="1818" dirty="0" smtClean="0">
                <a:solidFill>
                  <a:srgbClr val="85FFE0"/>
                </a:solidFill>
              </a:rPr>
              <a:t>(Snow et al., 2004)</a:t>
            </a:r>
          </a:p>
          <a:p>
            <a:pPr marL="571500" lvl="2" indent="-342900">
              <a:lnSpc>
                <a:spcPct val="90000"/>
              </a:lnSpc>
              <a:spcAft>
                <a:spcPts val="600"/>
              </a:spcAft>
              <a:buClr>
                <a:schemeClr val="accent1"/>
              </a:buClr>
              <a:buSzPct val="85000"/>
              <a:buFont typeface="Wingdings" charset="2"/>
              <a:buChar char="l"/>
            </a:pPr>
            <a:r>
              <a:rPr lang="en-US" sz="2182" dirty="0" smtClean="0"/>
              <a:t>Pain Assessment in Advanced Dementia (PAINAD) Scale </a:t>
            </a:r>
            <a:r>
              <a:rPr lang="en-US" sz="1818" dirty="0" smtClean="0">
                <a:solidFill>
                  <a:srgbClr val="85FFE0"/>
                </a:solidFill>
              </a:rPr>
              <a:t>(Warden et al., 2003)</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dirty="0" smtClean="0"/>
              <a:t>Pain Assessment Checklist for Seniors with Severe Dementia (PACSLAC) </a:t>
            </a:r>
            <a:r>
              <a:rPr lang="en-US" sz="1818" dirty="0" smtClean="0">
                <a:solidFill>
                  <a:srgbClr val="85FFE0"/>
                </a:solidFill>
              </a:rPr>
              <a:t>(Fuchs-</a:t>
            </a:r>
            <a:r>
              <a:rPr lang="en-US" sz="1818" dirty="0" err="1" smtClean="0">
                <a:solidFill>
                  <a:srgbClr val="85FFE0"/>
                </a:solidFill>
              </a:rPr>
              <a:t>Lacelle</a:t>
            </a:r>
            <a:r>
              <a:rPr lang="en-US" sz="1818" dirty="0" smtClean="0">
                <a:solidFill>
                  <a:srgbClr val="85FFE0"/>
                </a:solidFill>
              </a:rPr>
              <a:t> et al., 2004)</a:t>
            </a:r>
            <a:endParaRPr lang="en-US" sz="2182"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182" dirty="0" smtClean="0"/>
              <a:t>Pain Assessment Checklist for Seniors with Severe Dementia-Dutch (PACSLAC-D)</a:t>
            </a:r>
            <a:r>
              <a:rPr lang="en-US" sz="2182" dirty="0" smtClean="0">
                <a:solidFill>
                  <a:srgbClr val="85FFE0"/>
                </a:solidFill>
              </a:rPr>
              <a:t>  </a:t>
            </a:r>
            <a:r>
              <a:rPr lang="en-US" sz="1818" dirty="0" smtClean="0">
                <a:solidFill>
                  <a:srgbClr val="85FFE0"/>
                </a:solidFill>
              </a:rPr>
              <a:t>(</a:t>
            </a:r>
            <a:r>
              <a:rPr lang="en-US" sz="1818" dirty="0" err="1" smtClean="0">
                <a:solidFill>
                  <a:srgbClr val="85FFE0"/>
                </a:solidFill>
              </a:rPr>
              <a:t>Zwakhalen</a:t>
            </a:r>
            <a:r>
              <a:rPr lang="en-US" sz="1818" dirty="0" smtClean="0">
                <a:solidFill>
                  <a:srgbClr val="85FFE0"/>
                </a:solidFill>
              </a:rPr>
              <a:t>, </a:t>
            </a:r>
            <a:r>
              <a:rPr lang="en-US" sz="1818" dirty="0" err="1" smtClean="0">
                <a:solidFill>
                  <a:srgbClr val="85FFE0"/>
                </a:solidFill>
              </a:rPr>
              <a:t>Hamers</a:t>
            </a:r>
            <a:r>
              <a:rPr lang="en-US" sz="1818" dirty="0" smtClean="0">
                <a:solidFill>
                  <a:srgbClr val="85FFE0"/>
                </a:solidFill>
              </a:rPr>
              <a:t> &amp; Bergen, 2007)</a:t>
            </a:r>
            <a:endParaRPr lang="en-US" sz="1800"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r>
              <a:rPr lang="en-US" sz="2000" dirty="0" smtClean="0"/>
              <a:t>Rotterdam Elderly Pain Observation Scale (REPOS) </a:t>
            </a:r>
            <a:r>
              <a:rPr lang="en-US" sz="1800" dirty="0" smtClean="0">
                <a:solidFill>
                  <a:srgbClr val="85FFE0"/>
                </a:solidFill>
              </a:rPr>
              <a:t>(van </a:t>
            </a:r>
            <a:r>
              <a:rPr lang="en-US" sz="1800" dirty="0" err="1" smtClean="0">
                <a:solidFill>
                  <a:srgbClr val="85FFE0"/>
                </a:solidFill>
              </a:rPr>
              <a:t>Herk</a:t>
            </a:r>
            <a:r>
              <a:rPr lang="en-US" sz="1800" dirty="0" smtClean="0">
                <a:solidFill>
                  <a:srgbClr val="85FFE0"/>
                </a:solidFill>
              </a:rPr>
              <a:t> et al., 2009)</a:t>
            </a:r>
          </a:p>
          <a:p>
            <a:pPr marL="571500" lvl="2" indent="-342900">
              <a:lnSpc>
                <a:spcPct val="90000"/>
              </a:lnSpc>
              <a:spcAft>
                <a:spcPts val="600"/>
              </a:spcAft>
              <a:buClr>
                <a:schemeClr val="accent1"/>
              </a:buClr>
              <a:buSzPct val="85000"/>
              <a:buFont typeface="Wingdings" charset="2"/>
              <a:buChar char="l"/>
            </a:pPr>
            <a:endParaRPr lang="en-US" sz="1818" dirty="0" smtClean="0">
              <a:solidFill>
                <a:srgbClr val="85FFE0"/>
              </a:solidFill>
            </a:endParaRPr>
          </a:p>
          <a:p>
            <a:pPr marL="571500" lvl="2" indent="-342900">
              <a:lnSpc>
                <a:spcPct val="90000"/>
              </a:lnSpc>
              <a:spcAft>
                <a:spcPts val="600"/>
              </a:spcAft>
              <a:buClr>
                <a:schemeClr val="accent1"/>
              </a:buClr>
              <a:buSzPct val="85000"/>
              <a:buFont typeface="Wingdings" charset="2"/>
              <a:buChar char="l"/>
            </a:pPr>
            <a:endParaRPr lang="en-US" sz="2182" dirty="0" smtClean="0">
              <a:solidFill>
                <a:srgbClr val="85FFE0"/>
              </a:solidFill>
            </a:endParaRPr>
          </a:p>
          <a:p>
            <a:pPr marL="0" indent="0">
              <a:buNone/>
            </a:pPr>
            <a:endParaRPr lang="en-US" dirty="0" smtClean="0"/>
          </a:p>
          <a:p>
            <a:pPr marL="0" indent="0">
              <a:buNone/>
            </a:pP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5410200" cy="17206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3657600" y="2971800"/>
            <a:ext cx="5257800" cy="2616101"/>
          </a:xfrm>
          <a:prstGeom prst="rect">
            <a:avLst/>
          </a:prstGeom>
          <a:solidFill>
            <a:schemeClr val="accent1">
              <a:lumMod val="20000"/>
              <a:lumOff val="80000"/>
            </a:schemeClr>
          </a:solidFill>
          <a:ln w="76200">
            <a:solidFill>
              <a:srgbClr val="C00000"/>
            </a:solidFill>
          </a:ln>
        </p:spPr>
        <p:txBody>
          <a:bodyPr wrap="square" rtlCol="0">
            <a:spAutoFit/>
          </a:bodyPr>
          <a:lstStyle/>
          <a:p>
            <a:pPr algn="ctr"/>
            <a:r>
              <a:rPr lang="en-US" sz="1600" b="1" dirty="0" smtClean="0">
                <a:solidFill>
                  <a:schemeClr val="bg1"/>
                </a:solidFill>
              </a:rPr>
              <a:t> </a:t>
            </a:r>
            <a:r>
              <a:rPr lang="en-US" sz="2000" b="1" dirty="0" smtClean="0">
                <a:solidFill>
                  <a:schemeClr val="bg1"/>
                </a:solidFill>
              </a:rPr>
              <a:t>Most Recommended</a:t>
            </a:r>
          </a:p>
          <a:p>
            <a:pPr algn="ctr"/>
            <a:endParaRPr lang="en-US" sz="2000" b="1" dirty="0">
              <a:solidFill>
                <a:schemeClr val="bg1"/>
              </a:solidFill>
            </a:endParaRPr>
          </a:p>
          <a:p>
            <a:pPr algn="ctr"/>
            <a:r>
              <a:rPr lang="en-US" sz="2000" b="1" dirty="0" smtClean="0">
                <a:solidFill>
                  <a:schemeClr val="bg1"/>
                </a:solidFill>
              </a:rPr>
              <a:t>PACSLAC</a:t>
            </a:r>
          </a:p>
          <a:p>
            <a:pPr algn="ctr"/>
            <a:r>
              <a:rPr lang="en-US" sz="2000" b="1" dirty="0" smtClean="0">
                <a:solidFill>
                  <a:schemeClr val="bg1"/>
                </a:solidFill>
              </a:rPr>
              <a:t>PAINAD</a:t>
            </a:r>
          </a:p>
          <a:p>
            <a:pPr algn="ctr"/>
            <a:r>
              <a:rPr lang="en-US" sz="2000" b="1" dirty="0" smtClean="0">
                <a:solidFill>
                  <a:schemeClr val="bg1"/>
                </a:solidFill>
              </a:rPr>
              <a:t>ABBEY</a:t>
            </a:r>
          </a:p>
          <a:p>
            <a:pPr algn="ctr"/>
            <a:r>
              <a:rPr lang="en-US" sz="2000" b="1" dirty="0" smtClean="0">
                <a:solidFill>
                  <a:schemeClr val="bg1"/>
                </a:solidFill>
              </a:rPr>
              <a:t>DOLOPLUS-2</a:t>
            </a:r>
          </a:p>
          <a:p>
            <a:pPr algn="ctr"/>
            <a:r>
              <a:rPr lang="en-US" sz="2000" b="1" dirty="0" smtClean="0">
                <a:solidFill>
                  <a:schemeClr val="bg1"/>
                </a:solidFill>
              </a:rPr>
              <a:t>MOBID</a:t>
            </a:r>
          </a:p>
          <a:p>
            <a:pPr algn="ctr"/>
            <a:r>
              <a:rPr lang="en-US" sz="2000" b="1" dirty="0" smtClean="0">
                <a:solidFill>
                  <a:schemeClr val="bg1"/>
                </a:solidFill>
              </a:rPr>
              <a:t>DS-DAT</a:t>
            </a:r>
            <a:endParaRPr lang="en-US" sz="2400" b="1" dirty="0" smtClean="0">
              <a:solidFill>
                <a:schemeClr val="bg1"/>
              </a:solidFill>
            </a:endParaRPr>
          </a:p>
        </p:txBody>
      </p:sp>
    </p:spTree>
    <p:extLst>
      <p:ext uri="{BB962C8B-B14F-4D97-AF65-F5344CB8AC3E}">
        <p14:creationId xmlns:p14="http://schemas.microsoft.com/office/powerpoint/2010/main" val="17092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normAutofit fontScale="90000"/>
          </a:bodyPr>
          <a:lstStyle/>
          <a:p>
            <a:pPr>
              <a:defRPr/>
            </a:pPr>
            <a:r>
              <a:rPr lang="en-US" dirty="0" smtClean="0">
                <a:ea typeface="+mj-ea"/>
                <a:cs typeface="+mj-cs"/>
              </a:rPr>
              <a:t>Comprehensive Behavior Tool </a:t>
            </a:r>
            <a:r>
              <a:rPr lang="en-US" dirty="0" err="1" smtClean="0">
                <a:ea typeface="+mj-ea"/>
                <a:cs typeface="+mj-cs"/>
              </a:rPr>
              <a:t>vs</a:t>
            </a:r>
            <a:r>
              <a:rPr lang="en-US" dirty="0" smtClean="0">
                <a:ea typeface="+mj-ea"/>
                <a:cs typeface="+mj-cs"/>
              </a:rPr>
              <a:t> Brief Direct Observation?</a:t>
            </a:r>
            <a:br>
              <a:rPr lang="en-US" dirty="0" smtClean="0">
                <a:ea typeface="+mj-ea"/>
                <a:cs typeface="+mj-cs"/>
              </a:rPr>
            </a:br>
            <a:r>
              <a:rPr lang="en-US" sz="2400" dirty="0" smtClean="0">
                <a:solidFill>
                  <a:schemeClr val="accent1">
                    <a:lumMod val="40000"/>
                    <a:lumOff val="60000"/>
                  </a:schemeClr>
                </a:solidFill>
                <a:ea typeface="+mj-ea"/>
                <a:cs typeface="+mj-cs"/>
              </a:rPr>
              <a:t> </a:t>
            </a:r>
          </a:p>
        </p:txBody>
      </p:sp>
      <p:sp>
        <p:nvSpPr>
          <p:cNvPr id="81923" name="Content Placeholder 2"/>
          <p:cNvSpPr>
            <a:spLocks noGrp="1"/>
          </p:cNvSpPr>
          <p:nvPr>
            <p:ph idx="4294967295"/>
          </p:nvPr>
        </p:nvSpPr>
        <p:spPr>
          <a:xfrm>
            <a:off x="685800" y="1600200"/>
            <a:ext cx="7620000" cy="4191000"/>
          </a:xfrm>
        </p:spPr>
        <p:txBody>
          <a:bodyPr>
            <a:normAutofit/>
          </a:bodyPr>
          <a:lstStyle/>
          <a:p>
            <a:r>
              <a:rPr lang="en-US" sz="2000" dirty="0"/>
              <a:t>T</a:t>
            </a:r>
            <a:r>
              <a:rPr lang="en-US" sz="2000" dirty="0" smtClean="0"/>
              <a:t>ools range from 5 behavioral categories to 60 individual behaviors—</a:t>
            </a:r>
          </a:p>
          <a:p>
            <a:pPr lvl="1"/>
            <a:r>
              <a:rPr lang="en-US" sz="1600" dirty="0" smtClean="0"/>
              <a:t>rating presence </a:t>
            </a:r>
            <a:r>
              <a:rPr lang="en-US" sz="1600" dirty="0" err="1" smtClean="0"/>
              <a:t>vs</a:t>
            </a:r>
            <a:r>
              <a:rPr lang="en-US" sz="1600" dirty="0" smtClean="0"/>
              <a:t> intensity</a:t>
            </a:r>
          </a:p>
          <a:p>
            <a:pPr lvl="1"/>
            <a:r>
              <a:rPr lang="en-US" sz="1600" dirty="0" smtClean="0"/>
              <a:t>Variable use and definition of behaviors</a:t>
            </a:r>
          </a:p>
          <a:p>
            <a:pPr marL="109728" indent="0">
              <a:buNone/>
            </a:pPr>
            <a:endParaRPr lang="en-US" sz="2000" dirty="0" smtClean="0"/>
          </a:p>
          <a:p>
            <a:r>
              <a:rPr lang="en-US" sz="2000" dirty="0" smtClean="0"/>
              <a:t>Are there key behaviors that will ID pain in most persons with dementia?</a:t>
            </a:r>
          </a:p>
          <a:p>
            <a:pPr>
              <a:buNone/>
            </a:pPr>
            <a:endParaRPr lang="en-US" sz="2000" dirty="0" smtClean="0"/>
          </a:p>
          <a:p>
            <a:r>
              <a:rPr lang="en-US" sz="2000" dirty="0" smtClean="0"/>
              <a:t>Goal to identify most specific indicators of pain in nonverbal older persons without missing pain in those with less typical behaviors</a:t>
            </a:r>
          </a:p>
          <a:p>
            <a:endParaRPr lang="en-US" sz="2000" dirty="0" smtClean="0"/>
          </a:p>
          <a:p>
            <a:endParaRPr lang="en-US" sz="2000" dirty="0" smtClean="0">
              <a:solidFill>
                <a:schemeClr val="tx2"/>
              </a:solidFill>
            </a:endParaRPr>
          </a:p>
          <a:p>
            <a:endParaRPr lang="en-US" sz="1600" dirty="0" smtClean="0">
              <a:solidFill>
                <a:schemeClr val="tx2"/>
              </a:solidFill>
            </a:endParaRPr>
          </a:p>
          <a:p>
            <a:endParaRPr lang="en-US" sz="2000" dirty="0" smtClean="0">
              <a:solidFill>
                <a:schemeClr val="tx2"/>
              </a:solidFill>
            </a:endParaRPr>
          </a:p>
          <a:p>
            <a:endParaRPr lang="en-US" sz="2000" dirty="0" smtClean="0">
              <a:solidFill>
                <a:schemeClr val="tx2"/>
              </a:solidFill>
            </a:endParaRPr>
          </a:p>
          <a:p>
            <a:pPr>
              <a:buFont typeface="Wingdings" charset="2"/>
              <a:buNone/>
            </a:pPr>
            <a:endParaRPr lang="en-US" dirty="0"/>
          </a:p>
        </p:txBody>
      </p:sp>
      <p:sp>
        <p:nvSpPr>
          <p:cNvPr id="81924" name="Rectangle 4"/>
          <p:cNvSpPr>
            <a:spLocks noChangeArrowheads="1"/>
          </p:cNvSpPr>
          <p:nvPr/>
        </p:nvSpPr>
        <p:spPr bwMode="auto">
          <a:xfrm>
            <a:off x="8594725" y="6051550"/>
            <a:ext cx="184150" cy="396875"/>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616638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1923">
                                            <p:txEl>
                                              <p:pRg st="0" end="0"/>
                                            </p:txEl>
                                          </p:spTgt>
                                        </p:tgtEl>
                                        <p:attrNameLst>
                                          <p:attrName>ppt_c</p:attrName>
                                        </p:attrNameLst>
                                      </p:cBhvr>
                                      <p:to>
                                        <a:schemeClr val="accent1"/>
                                      </p:to>
                                    </p:animClr>
                                  </p:subTnLst>
                                </p:cTn>
                              </p:par>
                              <p:par>
                                <p:cTn id="9" presetID="2" presetClass="entr" presetSubtype="4" fill="hold" grpId="0" nodeType="with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anim calcmode="lin" valueType="num">
                                      <p:cBhvr additive="base">
                                        <p:cTn id="11"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2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1923">
                                            <p:txEl>
                                              <p:pRg st="1" end="1"/>
                                            </p:txEl>
                                          </p:spTgt>
                                        </p:tgtEl>
                                        <p:attrNameLst>
                                          <p:attrName>ppt_c</p:attrName>
                                        </p:attrNameLst>
                                      </p:cBhvr>
                                      <p:to>
                                        <a:schemeClr val="accent1"/>
                                      </p:to>
                                    </p:animClr>
                                  </p:subTnLst>
                                </p:cTn>
                              </p:par>
                              <p:par>
                                <p:cTn id="13" presetID="2" presetClass="entr" presetSubtype="4" fill="hold" grpId="0"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anim calcmode="lin" valueType="num">
                                      <p:cBhvr additive="base">
                                        <p:cTn id="15"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2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1923">
                                            <p:txEl>
                                              <p:pRg st="2" end="2"/>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23">
                                            <p:txEl>
                                              <p:pRg st="4" end="4"/>
                                            </p:txEl>
                                          </p:spTgt>
                                        </p:tgtEl>
                                        <p:attrNameLst>
                                          <p:attrName>style.visibility</p:attrName>
                                        </p:attrNameLst>
                                      </p:cBhvr>
                                      <p:to>
                                        <p:strVal val="visible"/>
                                      </p:to>
                                    </p:set>
                                    <p:anim calcmode="lin" valueType="num">
                                      <p:cBhvr additive="base">
                                        <p:cTn id="21"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2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192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xEl>
                                              <p:pRg st="6" end="6"/>
                                            </p:txEl>
                                          </p:spTgt>
                                        </p:tgtEl>
                                        <p:attrNameLst>
                                          <p:attrName>style.visibility</p:attrName>
                                        </p:attrNameLst>
                                      </p:cBhvr>
                                      <p:to>
                                        <p:strVal val="visible"/>
                                      </p:to>
                                    </p:set>
                                    <p:anim calcmode="lin" valueType="num">
                                      <p:cBhvr additive="base">
                                        <p:cTn id="27"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2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192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81800" cy="2136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4223484"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143000" y="5715000"/>
            <a:ext cx="2743200" cy="461665"/>
          </a:xfrm>
          <a:prstGeom prst="rect">
            <a:avLst/>
          </a:prstGeom>
          <a:noFill/>
        </p:spPr>
        <p:txBody>
          <a:bodyPr wrap="square" rtlCol="0">
            <a:spAutoFit/>
          </a:bodyPr>
          <a:lstStyle/>
          <a:p>
            <a:r>
              <a:rPr lang="en-US" sz="1200" dirty="0" smtClean="0"/>
              <a:t>F-flu immunization pain; M=movement pain</a:t>
            </a:r>
          </a:p>
        </p:txBody>
      </p:sp>
      <p:cxnSp>
        <p:nvCxnSpPr>
          <p:cNvPr id="8" name="Straight Arrow Connector 7"/>
          <p:cNvCxnSpPr/>
          <p:nvPr/>
        </p:nvCxnSpPr>
        <p:spPr>
          <a:xfrm>
            <a:off x="1752600" y="2286000"/>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971800" y="2286000"/>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6315075" cy="4333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1"/>
          <p:cNvSpPr txBox="1"/>
          <p:nvPr/>
        </p:nvSpPr>
        <p:spPr>
          <a:xfrm>
            <a:off x="6400800" y="3254397"/>
            <a:ext cx="2590800" cy="3108544"/>
          </a:xfrm>
          <a:prstGeom prst="rect">
            <a:avLst/>
          </a:prstGeom>
          <a:solidFill>
            <a:schemeClr val="accent1">
              <a:lumMod val="40000"/>
              <a:lumOff val="60000"/>
            </a:schemeClr>
          </a:solidFill>
        </p:spPr>
        <p:txBody>
          <a:bodyPr wrap="square" rtlCol="0">
            <a:spAutoFit/>
          </a:bodyPr>
          <a:lstStyle/>
          <a:p>
            <a:pPr algn="ctr"/>
            <a:r>
              <a:rPr lang="en-US" sz="2800" dirty="0">
                <a:solidFill>
                  <a:schemeClr val="bg1"/>
                </a:solidFill>
              </a:rPr>
              <a:t>Effect size strongest with tools having behaviors in more domains</a:t>
            </a:r>
          </a:p>
        </p:txBody>
      </p:sp>
      <p:sp>
        <p:nvSpPr>
          <p:cNvPr id="13" name="TextBox 12"/>
          <p:cNvSpPr txBox="1"/>
          <p:nvPr/>
        </p:nvSpPr>
        <p:spPr>
          <a:xfrm>
            <a:off x="-4633893" y="3394176"/>
            <a:ext cx="4419600" cy="1877437"/>
          </a:xfrm>
          <a:prstGeom prst="rect">
            <a:avLst/>
          </a:prstGeom>
          <a:solidFill>
            <a:schemeClr val="bg1"/>
          </a:solidFill>
        </p:spPr>
        <p:txBody>
          <a:bodyPr wrap="square" rtlCol="0">
            <a:spAutoFit/>
          </a:bodyPr>
          <a:lstStyle/>
          <a:p>
            <a:r>
              <a:rPr lang="en-US" dirty="0"/>
              <a:t>No sign relationship b/t self-report and observation measures</a:t>
            </a:r>
          </a:p>
          <a:p>
            <a:endParaRPr lang="en-US" dirty="0"/>
          </a:p>
          <a:p>
            <a:pPr marL="109728" indent="0" algn="ctr">
              <a:buNone/>
            </a:pPr>
            <a:r>
              <a:rPr lang="en-US" sz="2200" dirty="0">
                <a:solidFill>
                  <a:schemeClr val="accent1">
                    <a:lumMod val="20000"/>
                    <a:lumOff val="80000"/>
                  </a:schemeClr>
                </a:solidFill>
              </a:rPr>
              <a:t>Behaviors NOT same </a:t>
            </a:r>
          </a:p>
          <a:p>
            <a:pPr marL="109728" indent="0" algn="ctr">
              <a:buNone/>
            </a:pPr>
            <a:r>
              <a:rPr lang="en-US" sz="2200" dirty="0">
                <a:solidFill>
                  <a:schemeClr val="accent1">
                    <a:lumMod val="20000"/>
                    <a:lumOff val="80000"/>
                  </a:schemeClr>
                </a:solidFill>
              </a:rPr>
              <a:t>as pain intensity</a:t>
            </a:r>
          </a:p>
          <a:p>
            <a:endParaRPr lang="en-US" dirty="0"/>
          </a:p>
        </p:txBody>
      </p:sp>
      <p:sp>
        <p:nvSpPr>
          <p:cNvPr id="2" name="Content Placeholder 1"/>
          <p:cNvSpPr>
            <a:spLocks noGrp="1"/>
          </p:cNvSpPr>
          <p:nvPr>
            <p:ph idx="1"/>
          </p:nvPr>
        </p:nvSpPr>
        <p:spPr>
          <a:xfrm>
            <a:off x="6743700" y="959017"/>
            <a:ext cx="2247900" cy="2241383"/>
          </a:xfrm>
        </p:spPr>
        <p:txBody>
          <a:bodyPr>
            <a:normAutofit/>
          </a:bodyPr>
          <a:lstStyle/>
          <a:p>
            <a:r>
              <a:rPr lang="en-US" sz="1800" dirty="0" smtClean="0"/>
              <a:t>Compared 6 observational tools in 124 LTC residents with moderate to severe dementia </a:t>
            </a:r>
          </a:p>
          <a:p>
            <a:pPr lvl="1"/>
            <a:endParaRPr lang="en-US" sz="1400" dirty="0" smtClean="0"/>
          </a:p>
          <a:p>
            <a:pPr marL="109728" indent="0">
              <a:buNone/>
            </a:pPr>
            <a:endParaRPr lang="en-US" sz="1400" dirty="0" smtClean="0"/>
          </a:p>
          <a:p>
            <a:endParaRPr lang="en-US" dirty="0"/>
          </a:p>
        </p:txBody>
      </p:sp>
      <p:sp>
        <p:nvSpPr>
          <p:cNvPr id="14" name="TextBox 13"/>
          <p:cNvSpPr txBox="1"/>
          <p:nvPr/>
        </p:nvSpPr>
        <p:spPr>
          <a:xfrm>
            <a:off x="9262643" y="2390834"/>
            <a:ext cx="2819400" cy="2062103"/>
          </a:xfrm>
          <a:prstGeom prst="rect">
            <a:avLst/>
          </a:prstGeom>
          <a:solidFill>
            <a:schemeClr val="bg1"/>
          </a:solidFill>
        </p:spPr>
        <p:txBody>
          <a:bodyPr wrap="square" rtlCol="0">
            <a:spAutoFit/>
          </a:bodyPr>
          <a:lstStyle/>
          <a:p>
            <a:r>
              <a:rPr lang="en-US" dirty="0"/>
              <a:t>All measures differentiated pain and baseline conditions</a:t>
            </a:r>
          </a:p>
          <a:p>
            <a:pPr lvl="1"/>
            <a:r>
              <a:rPr lang="en-US" sz="1400" dirty="0"/>
              <a:t>even after </a:t>
            </a:r>
            <a:r>
              <a:rPr lang="en-US" sz="1400" dirty="0">
                <a:solidFill>
                  <a:schemeClr val="accent1">
                    <a:lumMod val="40000"/>
                    <a:lumOff val="60000"/>
                  </a:schemeClr>
                </a:solidFill>
              </a:rPr>
              <a:t>delirium-related items deleted</a:t>
            </a:r>
          </a:p>
          <a:p>
            <a:pPr lvl="1"/>
            <a:r>
              <a:rPr lang="en-US" sz="1400" dirty="0"/>
              <a:t>Variable reliability and validity, and effect size</a:t>
            </a:r>
          </a:p>
          <a:p>
            <a:endParaRPr lang="en-US" dirty="0"/>
          </a:p>
        </p:txBody>
      </p:sp>
    </p:spTree>
    <p:extLst>
      <p:ext uri="{BB962C8B-B14F-4D97-AF65-F5344CB8AC3E}">
        <p14:creationId xmlns:p14="http://schemas.microsoft.com/office/powerpoint/2010/main" val="33913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pPr>
              <a:buSzPct val="81000"/>
              <a:buFont typeface="Wingdings" charset="2"/>
              <a:buChar char="§"/>
            </a:pPr>
            <a:r>
              <a:rPr lang="en-US" dirty="0" smtClean="0"/>
              <a:t>Comparison of Abbey, PAINAD, NOPPAIN with self-report</a:t>
            </a:r>
          </a:p>
          <a:p>
            <a:pPr>
              <a:buSzPct val="81000"/>
              <a:buFont typeface="Wingdings" charset="2"/>
              <a:buChar char="§"/>
            </a:pPr>
            <a:endParaRPr lang="en-US" dirty="0"/>
          </a:p>
          <a:p>
            <a:pPr>
              <a:buSzPct val="81000"/>
              <a:buFont typeface="Wingdings" charset="2"/>
              <a:buChar char="§"/>
            </a:pPr>
            <a:r>
              <a:rPr lang="en-US" dirty="0" smtClean="0"/>
              <a:t>All three scales increased recognition of pain in both patients with dementia and cognitively intact</a:t>
            </a:r>
          </a:p>
          <a:p>
            <a:pPr>
              <a:buSzPct val="81000"/>
              <a:buFont typeface="Wingdings" charset="2"/>
              <a:buChar char="§"/>
            </a:pPr>
            <a:endParaRPr lang="en-US" dirty="0"/>
          </a:p>
          <a:p>
            <a:pPr>
              <a:buSzPct val="81000"/>
              <a:buFont typeface="Wingdings" charset="2"/>
              <a:buChar char="§"/>
            </a:pPr>
            <a:r>
              <a:rPr lang="en-US" dirty="0" smtClean="0"/>
              <a:t>Scales improved classification of pain intensity—but considerable false alarms and  misses </a:t>
            </a:r>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29600" cy="2207642"/>
          </a:xfrm>
        </p:spPr>
      </p:pic>
      <p:sp>
        <p:nvSpPr>
          <p:cNvPr id="7" name="TextBox 6"/>
          <p:cNvSpPr txBox="1"/>
          <p:nvPr/>
        </p:nvSpPr>
        <p:spPr>
          <a:xfrm>
            <a:off x="7162800" y="381000"/>
            <a:ext cx="1348446" cy="276999"/>
          </a:xfrm>
          <a:prstGeom prst="rect">
            <a:avLst/>
          </a:prstGeom>
          <a:noFill/>
        </p:spPr>
        <p:txBody>
          <a:bodyPr wrap="none" rtlCol="0">
            <a:spAutoFit/>
          </a:bodyPr>
          <a:lstStyle/>
          <a:p>
            <a:r>
              <a:rPr lang="en-US" sz="1200" dirty="0" smtClean="0">
                <a:solidFill>
                  <a:schemeClr val="bg1"/>
                </a:solidFill>
              </a:rPr>
              <a:t>2013; 1558-68</a:t>
            </a:r>
            <a:endParaRPr lang="en-US" sz="1200" dirty="0">
              <a:solidFill>
                <a:schemeClr val="bg1"/>
              </a:solidFill>
            </a:endParaRPr>
          </a:p>
        </p:txBody>
      </p:sp>
    </p:spTree>
    <p:extLst>
      <p:ext uri="{BB962C8B-B14F-4D97-AF65-F5344CB8AC3E}">
        <p14:creationId xmlns:p14="http://schemas.microsoft.com/office/powerpoint/2010/main" val="82380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4525963"/>
          </a:xfrm>
        </p:spPr>
        <p:txBody>
          <a:bodyPr>
            <a:normAutofit/>
          </a:bodyPr>
          <a:lstStyle/>
          <a:p>
            <a:r>
              <a:rPr lang="en-US" dirty="0" smtClean="0"/>
              <a:t>Discuss best practice recommendations for assessment of pain in older adults.</a:t>
            </a:r>
          </a:p>
          <a:p>
            <a:pPr>
              <a:buNone/>
            </a:pPr>
            <a:endParaRPr lang="en-US" dirty="0" smtClean="0"/>
          </a:p>
          <a:p>
            <a:r>
              <a:rPr lang="en-US" dirty="0" smtClean="0"/>
              <a:t>Identify key challenges, resources and future directions for improving pain assessment in older adults.   </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256934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5268"/>
            <a:ext cx="8229600" cy="1143000"/>
          </a:xfrm>
        </p:spPr>
        <p:txBody>
          <a:bodyPr>
            <a:normAutofit fontScale="90000"/>
          </a:bodyPr>
          <a:lstStyle/>
          <a:p>
            <a:r>
              <a:rPr lang="en-US"/>
              <a:t>Facial Grimace: </a:t>
            </a:r>
            <a:r>
              <a:rPr lang="en-US" smtClean="0"/>
              <a:t/>
            </a:r>
            <a:br>
              <a:rPr lang="en-US" smtClean="0"/>
            </a:br>
            <a:r>
              <a:rPr lang="en-US" smtClean="0"/>
              <a:t>Key </a:t>
            </a:r>
            <a:r>
              <a:rPr lang="en-US"/>
              <a:t>Pain Behavior?</a:t>
            </a:r>
            <a:br>
              <a:rPr lang="en-US"/>
            </a:br>
            <a:endParaRPr lang="en-US" dirty="0"/>
          </a:p>
        </p:txBody>
      </p:sp>
      <p:pic>
        <p:nvPicPr>
          <p:cNvPr id="6" name="Content Placeholder 5"/>
          <p:cNvPicPr>
            <a:picLocks noGrp="1" noChangeAspect="1"/>
          </p:cNvPicPr>
          <p:nvPr>
            <p:ph idx="1"/>
          </p:nvPr>
        </p:nvPicPr>
        <p:blipFill>
          <a:blip r:embed="rId2"/>
          <a:stretch>
            <a:fillRect/>
          </a:stretch>
        </p:blipFill>
        <p:spPr>
          <a:xfrm>
            <a:off x="152400" y="2286000"/>
            <a:ext cx="7886700" cy="2688097"/>
          </a:xfrm>
          <a:prstGeom prst="rect">
            <a:avLst/>
          </a:prstGeom>
        </p:spPr>
      </p:pic>
      <p:pic>
        <p:nvPicPr>
          <p:cNvPr id="5" name="Content Placeholder 3"/>
          <p:cNvPicPr>
            <a:picLocks noChangeAspect="1"/>
          </p:cNvPicPr>
          <p:nvPr/>
        </p:nvPicPr>
        <p:blipFill>
          <a:blip r:embed="rId3"/>
          <a:stretch>
            <a:fillRect/>
          </a:stretch>
        </p:blipFill>
        <p:spPr>
          <a:xfrm>
            <a:off x="1257300" y="5088876"/>
            <a:ext cx="7886700" cy="1733028"/>
          </a:xfrm>
          <a:prstGeom prst="rect">
            <a:avLst/>
          </a:prstGeom>
        </p:spPr>
      </p:pic>
      <p:pic>
        <p:nvPicPr>
          <p:cNvPr id="7" name="Picture 8" descr="Dad-pain2"/>
          <p:cNvPicPr>
            <a:picLocks noChangeAspect="1" noChangeArrowheads="1"/>
          </p:cNvPicPr>
          <p:nvPr/>
        </p:nvPicPr>
        <p:blipFill>
          <a:blip r:embed="rId4"/>
          <a:srcRect l="5556" t="4723" r="3703" b="3889"/>
          <a:stretch>
            <a:fillRect/>
          </a:stretch>
        </p:blipFill>
        <p:spPr bwMode="auto">
          <a:xfrm>
            <a:off x="7391400" y="176662"/>
            <a:ext cx="1524000" cy="2045716"/>
          </a:xfrm>
          <a:prstGeom prst="rect">
            <a:avLst/>
          </a:prstGeom>
          <a:noFill/>
          <a:ln w="9525">
            <a:noFill/>
            <a:miter lim="800000"/>
            <a:headEnd/>
            <a:tailEnd/>
          </a:ln>
        </p:spPr>
      </p:pic>
    </p:spTree>
    <p:extLst>
      <p:ext uri="{BB962C8B-B14F-4D97-AF65-F5344CB8AC3E}">
        <p14:creationId xmlns:p14="http://schemas.microsoft.com/office/powerpoint/2010/main" val="1089009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42261"/>
            <a:ext cx="7134225" cy="311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TextBox 3"/>
          <p:cNvSpPr txBox="1">
            <a:spLocks noChangeArrowheads="1"/>
          </p:cNvSpPr>
          <p:nvPr/>
        </p:nvSpPr>
        <p:spPr bwMode="auto">
          <a:xfrm>
            <a:off x="609600" y="3048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r>
              <a:rPr lang="en-US" altLang="en-US" b="0">
                <a:solidFill>
                  <a:srgbClr val="FFCC00"/>
                </a:solidFill>
              </a:rPr>
              <a:t>Support of Atypical Pain Behaviors Growing</a:t>
            </a:r>
          </a:p>
        </p:txBody>
      </p:sp>
      <p:sp>
        <p:nvSpPr>
          <p:cNvPr id="102404" name="TextBox 4"/>
          <p:cNvSpPr txBox="1">
            <a:spLocks noChangeArrowheads="1"/>
          </p:cNvSpPr>
          <p:nvPr/>
        </p:nvSpPr>
        <p:spPr bwMode="auto">
          <a:xfrm>
            <a:off x="6629400" y="11430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
                <a:schemeClr val="accent1"/>
              </a:buClr>
              <a:buSzTx/>
              <a:buFont typeface="Arial" charset="0"/>
              <a:buChar char="•"/>
            </a:pPr>
            <a:r>
              <a:rPr lang="en-US" altLang="en-US" sz="2000" b="0"/>
              <a:t> </a:t>
            </a:r>
          </a:p>
        </p:txBody>
      </p:sp>
      <p:sp>
        <p:nvSpPr>
          <p:cNvPr id="102405" name="TextBox 5"/>
          <p:cNvSpPr txBox="1">
            <a:spLocks noChangeArrowheads="1"/>
          </p:cNvSpPr>
          <p:nvPr/>
        </p:nvSpPr>
        <p:spPr bwMode="auto">
          <a:xfrm>
            <a:off x="990600" y="46482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5000"/>
              </a:spcBef>
              <a:buClr>
                <a:srgbClr val="FFCC00"/>
              </a:buClr>
              <a:buSzPct val="80000"/>
              <a:buFont typeface="Wingdings" charset="2"/>
              <a:buChar char="l"/>
              <a:defRPr sz="2800" b="1">
                <a:solidFill>
                  <a:schemeClr val="tx1"/>
                </a:solidFill>
                <a:latin typeface="Arial" charset="0"/>
                <a:ea typeface="MS PGothic" charset="-128"/>
              </a:defRPr>
            </a:lvl1pPr>
            <a:lvl2pPr marL="742950" indent="-285750">
              <a:spcBef>
                <a:spcPct val="20000"/>
              </a:spcBef>
              <a:buClr>
                <a:srgbClr val="FFCC00"/>
              </a:buClr>
              <a:buFont typeface="Monotype Sorts" charset="2"/>
              <a:buChar char="è"/>
              <a:defRPr sz="2400" b="1">
                <a:solidFill>
                  <a:schemeClr val="tx1"/>
                </a:solidFill>
                <a:latin typeface="Arial" charset="0"/>
                <a:ea typeface="MS PGothic" charset="-128"/>
              </a:defRPr>
            </a:lvl2pPr>
            <a:lvl3pPr marL="1143000" indent="-228600">
              <a:spcBef>
                <a:spcPct val="20000"/>
              </a:spcBef>
              <a:buClr>
                <a:srgbClr val="FFCC00"/>
              </a:buClr>
              <a:buChar char="–"/>
              <a:defRPr sz="2400" b="1">
                <a:solidFill>
                  <a:schemeClr val="tx1"/>
                </a:solidFill>
                <a:latin typeface="Arial" charset="0"/>
                <a:ea typeface="MS PGothic" charset="-128"/>
              </a:defRPr>
            </a:lvl3pPr>
            <a:lvl4pPr marL="1600200" indent="-228600">
              <a:spcBef>
                <a:spcPct val="20000"/>
              </a:spcBef>
              <a:buClr>
                <a:srgbClr val="FFCC00"/>
              </a:buClr>
              <a:buChar char="–"/>
              <a:defRPr sz="2000" b="1">
                <a:solidFill>
                  <a:schemeClr val="tx1"/>
                </a:solidFill>
                <a:latin typeface="Arial" charset="0"/>
                <a:ea typeface="MS PGothic" charset="-128"/>
              </a:defRPr>
            </a:lvl4pPr>
            <a:lvl5pPr marL="2057400" indent="-228600">
              <a:spcBef>
                <a:spcPct val="20000"/>
              </a:spcBef>
              <a:buClr>
                <a:srgbClr val="FFCC00"/>
              </a:buClr>
              <a:buChar char="–"/>
              <a:defRPr sz="2000" b="1">
                <a:solidFill>
                  <a:schemeClr val="tx1"/>
                </a:solidFill>
                <a:latin typeface="Arial" charset="0"/>
                <a:ea typeface="MS PGothic"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charset="0"/>
                <a:ea typeface="MS PGothic" charset="-128"/>
              </a:defRPr>
            </a:lvl9pPr>
          </a:lstStyle>
          <a:p>
            <a:pPr>
              <a:spcBef>
                <a:spcPct val="0"/>
              </a:spcBef>
              <a:buClrTx/>
              <a:buSzTx/>
              <a:buFontTx/>
              <a:buNone/>
            </a:pPr>
            <a:r>
              <a:rPr lang="en-US" altLang="en-US" sz="2400" b="0" dirty="0"/>
              <a:t>Pain interventions effective in reducing pain and behavioral symptoms, such as depression, agitation/aggression, anxiety</a:t>
            </a:r>
          </a:p>
        </p:txBody>
      </p:sp>
    </p:spTree>
    <p:extLst>
      <p:ext uri="{BB962C8B-B14F-4D97-AF65-F5344CB8AC3E}">
        <p14:creationId xmlns:p14="http://schemas.microsoft.com/office/powerpoint/2010/main" val="1478298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7319"/>
            <a:ext cx="8229600" cy="1143000"/>
          </a:xfrm>
        </p:spPr>
        <p:txBody>
          <a:bodyPr/>
          <a:lstStyle/>
          <a:p>
            <a:r>
              <a:rPr lang="en-US" dirty="0" smtClean="0"/>
              <a:t>Recent Reviews or Resources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558" y="4550986"/>
            <a:ext cx="8153400" cy="2197100"/>
          </a:xfrm>
          <a:prstGeom prst="rect">
            <a:avLst/>
          </a:prstGeom>
        </p:spPr>
      </p:pic>
      <p:sp>
        <p:nvSpPr>
          <p:cNvPr id="5" name="TextBox 4"/>
          <p:cNvSpPr txBox="1"/>
          <p:nvPr/>
        </p:nvSpPr>
        <p:spPr>
          <a:xfrm>
            <a:off x="5161547" y="5029200"/>
            <a:ext cx="3962400" cy="369332"/>
          </a:xfrm>
          <a:prstGeom prst="rect">
            <a:avLst/>
          </a:prstGeom>
          <a:noFill/>
        </p:spPr>
        <p:txBody>
          <a:bodyPr wrap="square" rtlCol="0">
            <a:spAutoFit/>
          </a:bodyPr>
          <a:lstStyle/>
          <a:p>
            <a:r>
              <a:rPr lang="en-US" dirty="0" smtClean="0">
                <a:solidFill>
                  <a:schemeClr val="bg1"/>
                </a:solidFill>
              </a:rPr>
              <a:t>Lancet </a:t>
            </a:r>
            <a:r>
              <a:rPr lang="en-US" dirty="0" err="1" smtClean="0">
                <a:solidFill>
                  <a:schemeClr val="bg1"/>
                </a:solidFill>
              </a:rPr>
              <a:t>Neurol</a:t>
            </a:r>
            <a:r>
              <a:rPr lang="en-US" dirty="0" smtClean="0">
                <a:solidFill>
                  <a:schemeClr val="bg1"/>
                </a:solidFill>
              </a:rPr>
              <a:t> 2014; 13:1216-27.</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62000"/>
            <a:ext cx="3098800" cy="4419600"/>
          </a:xfrm>
          <a:prstGeom prst="rect">
            <a:avLst/>
          </a:prstGeom>
        </p:spPr>
      </p:pic>
      <p:sp>
        <p:nvSpPr>
          <p:cNvPr id="8" name="Rounded Rectangle 7"/>
          <p:cNvSpPr/>
          <p:nvPr/>
        </p:nvSpPr>
        <p:spPr>
          <a:xfrm>
            <a:off x="5486400" y="609600"/>
            <a:ext cx="3429000" cy="3941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Chapter 9 </a:t>
            </a:r>
            <a:r>
              <a:rPr lang="en-US" sz="1600" dirty="0" smtClean="0">
                <a:solidFill>
                  <a:schemeClr val="bg1"/>
                </a:solidFill>
              </a:rPr>
              <a:t>Methods of Assessing Pain and Associated Conditions in Dementia:  Self-Report Scales</a:t>
            </a:r>
          </a:p>
          <a:p>
            <a:endParaRPr lang="en-US" sz="1600" dirty="0" smtClean="0">
              <a:solidFill>
                <a:schemeClr val="bg1"/>
              </a:solidFill>
            </a:endParaRPr>
          </a:p>
          <a:p>
            <a:r>
              <a:rPr lang="en-US" sz="1600" dirty="0" smtClean="0">
                <a:solidFill>
                  <a:schemeClr val="tx1"/>
                </a:solidFill>
              </a:rPr>
              <a:t>Chapter 10  </a:t>
            </a:r>
            <a:r>
              <a:rPr lang="en-US" sz="1600" dirty="0" smtClean="0">
                <a:solidFill>
                  <a:schemeClr val="bg1"/>
                </a:solidFill>
              </a:rPr>
              <a:t>Observational Pain Tools</a:t>
            </a:r>
          </a:p>
          <a:p>
            <a:endParaRPr lang="en-US" sz="1600" dirty="0" smtClean="0">
              <a:solidFill>
                <a:schemeClr val="bg1"/>
              </a:solidFill>
            </a:endParaRPr>
          </a:p>
          <a:p>
            <a:r>
              <a:rPr lang="en-US" sz="1600" dirty="0" smtClean="0">
                <a:solidFill>
                  <a:schemeClr val="tx1"/>
                </a:solidFill>
              </a:rPr>
              <a:t>Chapter 13  </a:t>
            </a:r>
            <a:r>
              <a:rPr lang="en-US" sz="1600" dirty="0" smtClean="0">
                <a:solidFill>
                  <a:schemeClr val="bg1"/>
                </a:solidFill>
              </a:rPr>
              <a:t>Guidelines and Practical Approaches for Effective Pain Assessment of Pt with Dementia</a:t>
            </a:r>
            <a:endParaRPr lang="en-US" sz="1600" dirty="0">
              <a:solidFill>
                <a:schemeClr val="bg1"/>
              </a:solidFill>
            </a:endParaRPr>
          </a:p>
        </p:txBody>
      </p:sp>
      <p:cxnSp>
        <p:nvCxnSpPr>
          <p:cNvPr id="10" name="Straight Arrow Connector 9"/>
          <p:cNvCxnSpPr/>
          <p:nvPr/>
        </p:nvCxnSpPr>
        <p:spPr>
          <a:xfrm flipV="1">
            <a:off x="4876800" y="2895600"/>
            <a:ext cx="457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96609" y="1005681"/>
            <a:ext cx="768159" cy="369332"/>
          </a:xfrm>
          <a:prstGeom prst="rect">
            <a:avLst/>
          </a:prstGeom>
          <a:noFill/>
        </p:spPr>
        <p:txBody>
          <a:bodyPr wrap="none" rtlCol="0">
            <a:spAutoFit/>
          </a:bodyPr>
          <a:lstStyle/>
          <a:p>
            <a:r>
              <a:rPr lang="en-US" dirty="0" smtClean="0"/>
              <a:t>2017</a:t>
            </a:r>
            <a:endParaRPr lang="en-US" dirty="0"/>
          </a:p>
        </p:txBody>
      </p:sp>
    </p:spTree>
    <p:extLst>
      <p:ext uri="{BB962C8B-B14F-4D97-AF65-F5344CB8AC3E}">
        <p14:creationId xmlns:p14="http://schemas.microsoft.com/office/powerpoint/2010/main" val="1222322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33400" y="228600"/>
            <a:ext cx="8229600" cy="1143000"/>
          </a:xfrm>
        </p:spPr>
        <p:txBody>
          <a:bodyPr anchor="t">
            <a:noAutofit/>
          </a:bodyPr>
          <a:lstStyle/>
          <a:p>
            <a:r>
              <a:rPr lang="en-US" sz="3600" dirty="0">
                <a:solidFill>
                  <a:srgbClr val="F0AD00"/>
                </a:solidFill>
              </a:rPr>
              <a:t>Guidelines and Position Statements on </a:t>
            </a:r>
            <a:r>
              <a:rPr lang="en-US" sz="3600" dirty="0" smtClean="0">
                <a:solidFill>
                  <a:srgbClr val="F0AD00"/>
                </a:solidFill>
              </a:rPr>
              <a:t>Pain Assessment </a:t>
            </a:r>
            <a:r>
              <a:rPr lang="en-US" sz="3600" dirty="0">
                <a:solidFill>
                  <a:srgbClr val="F0AD00"/>
                </a:solidFill>
              </a:rPr>
              <a:t>in Older Adults</a:t>
            </a:r>
          </a:p>
        </p:txBody>
      </p:sp>
      <p:pic>
        <p:nvPicPr>
          <p:cNvPr id="100356" name="Picture 2"/>
          <p:cNvPicPr>
            <a:picLocks noGrp="1" noChangeAspect="1" noChangeArrowheads="1"/>
          </p:cNvPicPr>
          <p:nvPr>
            <p:ph idx="1"/>
          </p:nvPr>
        </p:nvPicPr>
        <p:blipFill>
          <a:blip r:embed="rId2" cstate="print"/>
          <a:srcRect/>
          <a:stretch>
            <a:fillRect/>
          </a:stretch>
        </p:blipFill>
        <p:spPr>
          <a:xfrm>
            <a:off x="304800" y="1524000"/>
            <a:ext cx="4114800" cy="5334000"/>
          </a:xfrm>
          <a:noFill/>
        </p:spPr>
      </p:pic>
      <p:pic>
        <p:nvPicPr>
          <p:cNvPr id="100357" name="Picture 2"/>
          <p:cNvPicPr>
            <a:picLocks noChangeAspect="1" noChangeArrowheads="1"/>
          </p:cNvPicPr>
          <p:nvPr/>
        </p:nvPicPr>
        <p:blipFill>
          <a:blip r:embed="rId3" cstate="print"/>
          <a:srcRect/>
          <a:stretch>
            <a:fillRect/>
          </a:stretch>
        </p:blipFill>
        <p:spPr bwMode="auto">
          <a:xfrm>
            <a:off x="5791200" y="1447800"/>
            <a:ext cx="3200400" cy="2365375"/>
          </a:xfrm>
          <a:prstGeom prst="rect">
            <a:avLst/>
          </a:prstGeom>
          <a:noFill/>
          <a:ln w="9525">
            <a:noFill/>
            <a:miter lim="800000"/>
            <a:headEnd/>
            <a:tailEnd/>
          </a:ln>
        </p:spPr>
      </p:pic>
      <p:sp>
        <p:nvSpPr>
          <p:cNvPr id="8" name="TextBox 7"/>
          <p:cNvSpPr txBox="1"/>
          <p:nvPr/>
        </p:nvSpPr>
        <p:spPr>
          <a:xfrm>
            <a:off x="7010400" y="1524000"/>
            <a:ext cx="2286000" cy="430887"/>
          </a:xfrm>
          <a:prstGeom prst="rect">
            <a:avLst/>
          </a:prstGeom>
          <a:noFill/>
        </p:spPr>
        <p:txBody>
          <a:bodyPr wrap="square" rtlCol="0">
            <a:spAutoFit/>
          </a:bodyPr>
          <a:lstStyle/>
          <a:p>
            <a:r>
              <a:rPr lang="en-US" sz="1050" i="1" dirty="0" smtClean="0">
                <a:solidFill>
                  <a:srgbClr val="000000"/>
                </a:solidFill>
              </a:rPr>
              <a:t>Pain Mgt </a:t>
            </a:r>
            <a:r>
              <a:rPr lang="en-US" sz="1050" i="1" dirty="0" err="1" smtClean="0">
                <a:solidFill>
                  <a:srgbClr val="000000"/>
                </a:solidFill>
              </a:rPr>
              <a:t>Nsg</a:t>
            </a:r>
            <a:r>
              <a:rPr lang="en-US" sz="1050" dirty="0" smtClean="0">
                <a:solidFill>
                  <a:srgbClr val="000000"/>
                </a:solidFill>
              </a:rPr>
              <a:t>, 2011, </a:t>
            </a:r>
            <a:r>
              <a:rPr lang="en-US" sz="1050" i="1" dirty="0" smtClean="0">
                <a:solidFill>
                  <a:srgbClr val="000000"/>
                </a:solidFill>
              </a:rPr>
              <a:t>12</a:t>
            </a:r>
            <a:r>
              <a:rPr lang="en-US" sz="1050" dirty="0" smtClean="0">
                <a:solidFill>
                  <a:srgbClr val="000000"/>
                </a:solidFill>
              </a:rPr>
              <a:t>(4):230-50</a:t>
            </a:r>
            <a:endParaRPr lang="en-US" sz="1050" dirty="0">
              <a:solidFill>
                <a:srgbClr val="000000"/>
              </a:solidFill>
            </a:endParaRPr>
          </a:p>
        </p:txBody>
      </p:sp>
      <p:pic>
        <p:nvPicPr>
          <p:cNvPr id="12" name="Picture 4"/>
          <p:cNvPicPr>
            <a:picLocks noChangeAspect="1" noChangeArrowheads="1"/>
          </p:cNvPicPr>
          <p:nvPr/>
        </p:nvPicPr>
        <p:blipFill>
          <a:blip r:embed="rId4" cstate="print"/>
          <a:srcRect/>
          <a:stretch>
            <a:fillRect/>
          </a:stretch>
        </p:blipFill>
        <p:spPr bwMode="auto">
          <a:xfrm>
            <a:off x="304800" y="1524000"/>
            <a:ext cx="4224338" cy="3462338"/>
          </a:xfrm>
          <a:prstGeom prst="rect">
            <a:avLst/>
          </a:prstGeom>
          <a:noFill/>
          <a:ln w="9525">
            <a:noFill/>
            <a:miter lim="800000"/>
            <a:headEnd/>
            <a:tailEnd/>
          </a:ln>
        </p:spPr>
      </p:pic>
      <p:pic>
        <p:nvPicPr>
          <p:cNvPr id="7" name="Content Placeholder 9"/>
          <p:cNvPicPr>
            <a:picLocks noChangeAspect="1"/>
          </p:cNvPicPr>
          <p:nvPr/>
        </p:nvPicPr>
        <p:blipFill>
          <a:blip r:embed="rId5"/>
          <a:stretch>
            <a:fillRect/>
          </a:stretch>
        </p:blipFill>
        <p:spPr>
          <a:xfrm>
            <a:off x="4569494" y="3889375"/>
            <a:ext cx="4422106" cy="2542351"/>
          </a:xfrm>
          <a:prstGeom prst="rect">
            <a:avLst/>
          </a:prstGeom>
        </p:spPr>
      </p:pic>
      <p:sp>
        <p:nvSpPr>
          <p:cNvPr id="2" name="TextBox 1"/>
          <p:cNvSpPr txBox="1"/>
          <p:nvPr/>
        </p:nvSpPr>
        <p:spPr>
          <a:xfrm>
            <a:off x="3200400" y="2133600"/>
            <a:ext cx="1219200" cy="646331"/>
          </a:xfrm>
          <a:prstGeom prst="rect">
            <a:avLst/>
          </a:prstGeom>
          <a:noFill/>
        </p:spPr>
        <p:txBody>
          <a:bodyPr wrap="square" rtlCol="0">
            <a:spAutoFit/>
          </a:bodyPr>
          <a:lstStyle/>
          <a:p>
            <a:r>
              <a:rPr lang="en-US" altLang="en-US" dirty="0">
                <a:solidFill>
                  <a:schemeClr val="bg1"/>
                </a:solidFill>
              </a:rPr>
              <a:t>2</a:t>
            </a:r>
            <a:r>
              <a:rPr lang="en-US" altLang="en-US" baseline="30000" dirty="0">
                <a:solidFill>
                  <a:schemeClr val="bg1"/>
                </a:solidFill>
              </a:rPr>
              <a:t>nd</a:t>
            </a:r>
            <a:r>
              <a:rPr lang="en-US" altLang="en-US" dirty="0">
                <a:solidFill>
                  <a:schemeClr val="bg1"/>
                </a:solidFill>
              </a:rPr>
              <a:t> </a:t>
            </a:r>
            <a:r>
              <a:rPr lang="en-US" altLang="en-US" dirty="0" err="1">
                <a:solidFill>
                  <a:schemeClr val="bg1"/>
                </a:solidFill>
              </a:rPr>
              <a:t>ed</a:t>
            </a:r>
            <a:r>
              <a:rPr lang="en-US" altLang="en-US" dirty="0">
                <a:solidFill>
                  <a:schemeClr val="bg1"/>
                </a:solidFill>
              </a:rPr>
              <a:t> in </a:t>
            </a:r>
            <a:r>
              <a:rPr lang="en-US" altLang="en-US" dirty="0" smtClean="0">
                <a:solidFill>
                  <a:schemeClr val="bg1"/>
                </a:solidFill>
              </a:rPr>
              <a:t>process</a:t>
            </a:r>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317625"/>
          </a:xfrm>
        </p:spPr>
        <p:txBody>
          <a:bodyPr>
            <a:noAutofit/>
          </a:bodyPr>
          <a:lstStyle/>
          <a:p>
            <a:pPr algn="l"/>
            <a:r>
              <a:rPr lang="en-US" sz="4400" b="0" dirty="0" smtClean="0">
                <a:ln>
                  <a:noFill/>
                </a:ln>
                <a:solidFill>
                  <a:schemeClr val="accent1"/>
                </a:solidFill>
                <a:effectLst/>
                <a:latin typeface="Times New Roman" panose="02020603050405020304" pitchFamily="18" charset="0"/>
                <a:ea typeface="+mn-ea"/>
                <a:cs typeface="Times New Roman" panose="02020603050405020304" pitchFamily="18" charset="0"/>
              </a:rPr>
              <a:t>University of </a:t>
            </a:r>
            <a:r>
              <a:rPr lang="en-US" sz="4400" b="0" dirty="0">
                <a:ln>
                  <a:noFill/>
                </a:ln>
                <a:solidFill>
                  <a:schemeClr val="accent1"/>
                </a:solidFill>
                <a:effectLst/>
                <a:latin typeface="Times New Roman" panose="02020603050405020304" pitchFamily="18" charset="0"/>
                <a:ea typeface="+mn-ea"/>
                <a:cs typeface="Times New Roman" panose="02020603050405020304" pitchFamily="18" charset="0"/>
              </a:rPr>
              <a:t>I</a:t>
            </a:r>
            <a:r>
              <a:rPr lang="en-US" sz="4400" b="0" dirty="0" smtClean="0">
                <a:ln>
                  <a:noFill/>
                </a:ln>
                <a:solidFill>
                  <a:schemeClr val="accent1"/>
                </a:solidFill>
                <a:effectLst/>
                <a:latin typeface="Times New Roman" panose="02020603050405020304" pitchFamily="18" charset="0"/>
                <a:ea typeface="+mn-ea"/>
                <a:cs typeface="Times New Roman" panose="02020603050405020304" pitchFamily="18" charset="0"/>
              </a:rPr>
              <a:t>owa</a:t>
            </a:r>
            <a:br>
              <a:rPr lang="en-US" sz="4400" b="0" dirty="0" smtClean="0">
                <a:ln>
                  <a:noFill/>
                </a:ln>
                <a:solidFill>
                  <a:schemeClr val="accent1"/>
                </a:solidFill>
                <a:effectLst/>
                <a:latin typeface="Times New Roman" panose="02020603050405020304" pitchFamily="18" charset="0"/>
                <a:ea typeface="+mn-ea"/>
                <a:cs typeface="Times New Roman" panose="02020603050405020304" pitchFamily="18" charset="0"/>
              </a:rPr>
            </a:br>
            <a:r>
              <a:rPr lang="en-US" sz="4400" b="0" dirty="0" smtClean="0">
                <a:ln>
                  <a:noFill/>
                </a:ln>
                <a:solidFill>
                  <a:schemeClr val="accent1"/>
                </a:solidFill>
                <a:effectLst/>
                <a:latin typeface="Times New Roman" panose="02020603050405020304" pitchFamily="18" charset="0"/>
                <a:ea typeface="+mn-ea"/>
                <a:cs typeface="Times New Roman" panose="02020603050405020304" pitchFamily="18" charset="0"/>
              </a:rPr>
              <a:t>College of Nursing </a:t>
            </a:r>
            <a:endParaRPr lang="en-US" sz="6000" dirty="0">
              <a:solidFill>
                <a:schemeClr val="accent1"/>
              </a:solidFill>
              <a:effectLst/>
            </a:endParaRPr>
          </a:p>
        </p:txBody>
      </p:sp>
      <p:pic>
        <p:nvPicPr>
          <p:cNvPr id="6" name="Picture 5" descr="C:\Users\rmaas\Pictures\2015_Persistent%20Pain%20(Cover)_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850466"/>
            <a:ext cx="2438400" cy="3117712"/>
          </a:xfrm>
          <a:prstGeom prst="rect">
            <a:avLst/>
          </a:prstGeom>
          <a:noFill/>
          <a:ln>
            <a:solidFill>
              <a:schemeClr val="tx1"/>
            </a:solidFill>
          </a:ln>
        </p:spPr>
      </p:pic>
      <p:pic>
        <p:nvPicPr>
          <p:cNvPr id="7" name="Picture 6" descr="C:\Users\rmaas\Pictures\2016_Acute%20Pain%20(Cover)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850466"/>
            <a:ext cx="2445625" cy="3126948"/>
          </a:xfrm>
          <a:prstGeom prst="rect">
            <a:avLst/>
          </a:prstGeom>
          <a:noFill/>
          <a:ln>
            <a:solidFill>
              <a:schemeClr val="tx1"/>
            </a:solidFill>
          </a:ln>
        </p:spPr>
      </p:pic>
      <p:pic>
        <p:nvPicPr>
          <p:cNvPr id="9" name="Picture 8"/>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781800" y="152400"/>
            <a:ext cx="2057400" cy="1416050"/>
          </a:xfrm>
          <a:prstGeom prst="rect">
            <a:avLst/>
          </a:prstGeom>
          <a:noFill/>
        </p:spPr>
      </p:pic>
      <p:sp>
        <p:nvSpPr>
          <p:cNvPr id="3" name="Subtitle 2"/>
          <p:cNvSpPr>
            <a:spLocks noGrp="1"/>
          </p:cNvSpPr>
          <p:nvPr>
            <p:ph type="subTitle" idx="1"/>
          </p:nvPr>
        </p:nvSpPr>
        <p:spPr>
          <a:xfrm>
            <a:off x="609600" y="5638800"/>
            <a:ext cx="8001000" cy="1447800"/>
          </a:xfrm>
        </p:spPr>
        <p:txBody>
          <a:bodyPr>
            <a:normAutofit/>
          </a:bodyPr>
          <a:lstStyle/>
          <a:p>
            <a:r>
              <a:rPr lang="en-US" sz="3600" dirty="0" smtClean="0">
                <a:solidFill>
                  <a:schemeClr val="bg1"/>
                </a:solidFill>
                <a:latin typeface="Times New Roman" panose="02020603050405020304" pitchFamily="18" charset="0"/>
                <a:cs typeface="Times New Roman" panose="02020603050405020304" pitchFamily="18" charset="0"/>
              </a:rPr>
              <a:t>NEW Evidence-Based Practice Guidelines</a:t>
            </a:r>
          </a:p>
          <a:p>
            <a:r>
              <a:rPr lang="en-US" b="1" dirty="0" smtClean="0">
                <a:solidFill>
                  <a:schemeClr val="tx1"/>
                </a:solidFill>
                <a:latin typeface="Times New Roman" panose="02020603050405020304" pitchFamily="18" charset="0"/>
                <a:cs typeface="Times New Roman" panose="02020603050405020304" pitchFamily="18" charset="0"/>
              </a:rPr>
              <a:t>www.IowaNursingGuidelines.com</a:t>
            </a:r>
          </a:p>
          <a:p>
            <a:endParaRPr lang="en-US" dirty="0"/>
          </a:p>
        </p:txBody>
      </p:sp>
    </p:spTree>
    <p:extLst>
      <p:ext uri="{BB962C8B-B14F-4D97-AF65-F5344CB8AC3E}">
        <p14:creationId xmlns:p14="http://schemas.microsoft.com/office/powerpoint/2010/main" val="630072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 imag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 y="210427"/>
            <a:ext cx="9144000" cy="6647573"/>
          </a:xfrm>
          <a:prstGeom prst="rect">
            <a:avLst/>
          </a:prstGeom>
        </p:spPr>
      </p:pic>
    </p:spTree>
    <p:extLst>
      <p:ext uri="{BB962C8B-B14F-4D97-AF65-F5344CB8AC3E}">
        <p14:creationId xmlns:p14="http://schemas.microsoft.com/office/powerpoint/2010/main" val="199136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accent1"/>
                </a:solidFill>
              </a:rPr>
              <a:t>Education is a Key Step in Improving Pain Practice</a:t>
            </a:r>
            <a:endParaRPr lang="en-US" dirty="0">
              <a:solidFill>
                <a:schemeClr val="accent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1371600"/>
            <a:ext cx="4486275" cy="14763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1600200"/>
            <a:ext cx="3581400" cy="428625"/>
          </a:xfrm>
          <a:prstGeom prst="rect">
            <a:avLst/>
          </a:prstGeom>
          <a:noFill/>
          <a:ln w="9525">
            <a:noFill/>
            <a:miter lim="800000"/>
            <a:headEnd/>
            <a:tailEnd/>
          </a:ln>
        </p:spPr>
      </p:pic>
      <p:sp>
        <p:nvSpPr>
          <p:cNvPr id="7" name="TextBox 6"/>
          <p:cNvSpPr txBox="1"/>
          <p:nvPr/>
        </p:nvSpPr>
        <p:spPr>
          <a:xfrm>
            <a:off x="4572000" y="6172200"/>
            <a:ext cx="5526367"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5410200" y="2286000"/>
            <a:ext cx="3406176" cy="369332"/>
          </a:xfrm>
          <a:prstGeom prst="rect">
            <a:avLst/>
          </a:prstGeom>
          <a:noFill/>
        </p:spPr>
        <p:txBody>
          <a:bodyPr wrap="none" rtlCol="0">
            <a:spAutoFit/>
          </a:bodyPr>
          <a:lstStyle/>
          <a:p>
            <a:r>
              <a:rPr lang="en-US" dirty="0" smtClean="0"/>
              <a:t>Led by Dr. Judy Watt-Watson</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76600"/>
            <a:ext cx="83153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76800" y="6400800"/>
            <a:ext cx="3733800" cy="369332"/>
          </a:xfrm>
          <a:prstGeom prst="rect">
            <a:avLst/>
          </a:prstGeom>
          <a:noFill/>
        </p:spPr>
        <p:txBody>
          <a:bodyPr wrap="square" rtlCol="0">
            <a:spAutoFit/>
          </a:bodyPr>
          <a:lstStyle/>
          <a:p>
            <a:r>
              <a:rPr lang="en-US" dirty="0" smtClean="0"/>
              <a:t>Funded by The Mayday Fund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Core Competency Meeting at IASP</a:t>
            </a:r>
            <a:r>
              <a:rPr lang="en-US" dirty="0"/>
              <a:t> </a:t>
            </a:r>
            <a:r>
              <a:rPr lang="en-US" dirty="0" smtClean="0"/>
              <a:t>2016</a:t>
            </a:r>
            <a:endParaRPr lang="en-US" dirty="0">
              <a:solidFill>
                <a:schemeClr val="tx1"/>
              </a:solidFill>
            </a:endParaRPr>
          </a:p>
        </p:txBody>
      </p:sp>
      <p:sp>
        <p:nvSpPr>
          <p:cNvPr id="3" name="TextBox 2"/>
          <p:cNvSpPr txBox="1"/>
          <p:nvPr/>
        </p:nvSpPr>
        <p:spPr>
          <a:xfrm>
            <a:off x="973667" y="1981200"/>
            <a:ext cx="7696200" cy="923330"/>
          </a:xfrm>
          <a:prstGeom prst="rect">
            <a:avLst/>
          </a:prstGeom>
          <a:noFill/>
        </p:spPr>
        <p:txBody>
          <a:bodyPr wrap="square" rtlCol="0">
            <a:spAutoFit/>
          </a:bodyPr>
          <a:lstStyle/>
          <a:p>
            <a:r>
              <a:rPr lang="en-US" dirty="0" smtClean="0"/>
              <a:t>Global representatives to discuss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2648998"/>
          </a:xfrm>
          <a:prstGeom prst="rect">
            <a:avLst/>
          </a:prstGeom>
        </p:spPr>
      </p:pic>
      <p:sp>
        <p:nvSpPr>
          <p:cNvPr id="6" name="TextBox 5"/>
          <p:cNvSpPr txBox="1"/>
          <p:nvPr/>
        </p:nvSpPr>
        <p:spPr>
          <a:xfrm>
            <a:off x="1371600" y="4502970"/>
            <a:ext cx="7103533" cy="1200329"/>
          </a:xfrm>
          <a:prstGeom prst="rect">
            <a:avLst/>
          </a:prstGeom>
          <a:noFill/>
        </p:spPr>
        <p:txBody>
          <a:bodyPr wrap="square" rtlCol="0">
            <a:spAutoFit/>
          </a:bodyPr>
          <a:lstStyle/>
          <a:p>
            <a:r>
              <a:rPr lang="en-US" sz="2400" dirty="0" smtClean="0"/>
              <a:t>Meeting of international stakeholders to discuss how to advance competency-based pain education in the future</a:t>
            </a:r>
            <a:endParaRPr lang="en-US" sz="2400" dirty="0"/>
          </a:p>
        </p:txBody>
      </p:sp>
      <p:sp>
        <p:nvSpPr>
          <p:cNvPr id="7" name="TextBox 6"/>
          <p:cNvSpPr txBox="1"/>
          <p:nvPr/>
        </p:nvSpPr>
        <p:spPr>
          <a:xfrm>
            <a:off x="4821767" y="6172200"/>
            <a:ext cx="4093633" cy="381000"/>
          </a:xfrm>
          <a:prstGeom prst="rect">
            <a:avLst/>
          </a:prstGeom>
          <a:noFill/>
        </p:spPr>
        <p:txBody>
          <a:bodyPr wrap="square" rtlCol="0">
            <a:spAutoFit/>
          </a:bodyPr>
          <a:lstStyle/>
          <a:p>
            <a:r>
              <a:rPr lang="en-US" dirty="0" smtClean="0"/>
              <a:t>For info:   hs-capr@ucdavis.edu</a:t>
            </a:r>
            <a:endParaRPr lang="en-US" dirty="0"/>
          </a:p>
        </p:txBody>
      </p:sp>
    </p:spTree>
    <p:extLst>
      <p:ext uri="{BB962C8B-B14F-4D97-AF65-F5344CB8AC3E}">
        <p14:creationId xmlns:p14="http://schemas.microsoft.com/office/powerpoint/2010/main" val="297094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normAutofit fontScale="90000"/>
          </a:bodyPr>
          <a:lstStyle/>
          <a:p>
            <a:r>
              <a:rPr lang="en-US" altLang="en-US" smtClean="0">
                <a:solidFill>
                  <a:schemeClr val="tx2"/>
                </a:solidFill>
              </a:rPr>
              <a:t>Resources to Enhance Education</a:t>
            </a:r>
          </a:p>
        </p:txBody>
      </p:sp>
      <p:sp>
        <p:nvSpPr>
          <p:cNvPr id="6" name="Content Placeholder 5"/>
          <p:cNvSpPr>
            <a:spLocks noGrp="1"/>
          </p:cNvSpPr>
          <p:nvPr>
            <p:ph sz="half" idx="2"/>
          </p:nvPr>
        </p:nvSpPr>
        <p:spPr/>
        <p:txBody>
          <a:bodyPr>
            <a:normAutofit/>
          </a:bodyPr>
          <a:lstStyle/>
          <a:p>
            <a:pPr>
              <a:buFont typeface="Wingdings" charset="0"/>
              <a:buChar char="l"/>
              <a:defRPr/>
            </a:pPr>
            <a:r>
              <a:rPr lang="en-US" sz="1946" dirty="0" smtClean="0">
                <a:ea typeface="MS PGothic" pitchFamily="34" charset="-128"/>
              </a:rPr>
              <a:t>NIH Pain Consortium partnership with 11 schools</a:t>
            </a:r>
          </a:p>
          <a:p>
            <a:pPr>
              <a:buFont typeface="Wingdings" charset="0"/>
              <a:buChar char="l"/>
              <a:defRPr/>
            </a:pPr>
            <a:endParaRPr lang="en-US" sz="1946" dirty="0">
              <a:ea typeface="MS PGothic" pitchFamily="34" charset="-128"/>
            </a:endParaRPr>
          </a:p>
          <a:p>
            <a:pPr>
              <a:buFont typeface="Wingdings" charset="0"/>
              <a:buChar char="l"/>
              <a:defRPr/>
            </a:pPr>
            <a:r>
              <a:rPr lang="en-US" sz="1946" dirty="0" smtClean="0">
                <a:ea typeface="MS PGothic" pitchFamily="34" charset="-128"/>
              </a:rPr>
              <a:t>Centers of Excellence in Pain Education (</a:t>
            </a:r>
            <a:r>
              <a:rPr lang="en-US" sz="1946" dirty="0" err="1" smtClean="0">
                <a:ea typeface="MS PGothic" pitchFamily="34" charset="-128"/>
              </a:rPr>
              <a:t>CoEPE</a:t>
            </a:r>
            <a:r>
              <a:rPr lang="en-US" sz="1946" dirty="0" smtClean="0">
                <a:ea typeface="MS PGothic" pitchFamily="34" charset="-128"/>
              </a:rPr>
              <a:t>)</a:t>
            </a:r>
          </a:p>
          <a:p>
            <a:pPr>
              <a:buFont typeface="Wingdings" charset="0"/>
              <a:buChar char="l"/>
              <a:defRPr/>
            </a:pPr>
            <a:endParaRPr lang="en-US" sz="1946" dirty="0" smtClean="0">
              <a:ea typeface="MS PGothic" pitchFamily="34" charset="-128"/>
            </a:endParaRPr>
          </a:p>
          <a:p>
            <a:pPr>
              <a:buFont typeface="Wingdings" charset="0"/>
              <a:buChar char="l"/>
              <a:defRPr/>
            </a:pPr>
            <a:r>
              <a:rPr lang="en-US" sz="1946" dirty="0" smtClean="0">
                <a:ea typeface="MS PGothic" pitchFamily="34" charset="-128"/>
              </a:rPr>
              <a:t>Develop, evaluate and distribute pain management curriculum resources for health professional schools</a:t>
            </a:r>
          </a:p>
          <a:p>
            <a:pPr marL="109728" indent="0">
              <a:buFont typeface="Wingdings" charset="0"/>
              <a:buNone/>
              <a:defRPr/>
            </a:pPr>
            <a:endParaRPr lang="en-US" sz="1946" dirty="0" smtClean="0">
              <a:ea typeface="MS PGothic" pitchFamily="34" charset="-128"/>
            </a:endParaRPr>
          </a:p>
          <a:p>
            <a:pPr>
              <a:buFont typeface="Wingdings" charset="0"/>
              <a:buChar char="l"/>
              <a:defRPr/>
            </a:pPr>
            <a:r>
              <a:rPr lang="en-US" sz="1946" dirty="0" smtClean="0">
                <a:solidFill>
                  <a:schemeClr val="accent1">
                    <a:lumMod val="20000"/>
                    <a:lumOff val="80000"/>
                  </a:schemeClr>
                </a:solidFill>
                <a:ea typeface="MS PGothic" pitchFamily="34" charset="-128"/>
              </a:rPr>
              <a:t>Includes older adult cases</a:t>
            </a:r>
          </a:p>
          <a:p>
            <a:pPr>
              <a:buFont typeface="Wingdings" charset="0"/>
              <a:buChar char="l"/>
              <a:defRPr/>
            </a:pPr>
            <a:endParaRPr lang="en-US" dirty="0">
              <a:ea typeface="MS PGothic" pitchFamily="34" charset="-128"/>
            </a:endParaRPr>
          </a:p>
        </p:txBody>
      </p:sp>
      <p:pic>
        <p:nvPicPr>
          <p:cNvPr id="8294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447800"/>
            <a:ext cx="2228850" cy="2057400"/>
          </a:xfrm>
        </p:spPr>
      </p:pic>
      <p:sp>
        <p:nvSpPr>
          <p:cNvPr id="82949" name="TextBox 1"/>
          <p:cNvSpPr txBox="1">
            <a:spLocks noChangeArrowheads="1"/>
          </p:cNvSpPr>
          <p:nvPr/>
        </p:nvSpPr>
        <p:spPr bwMode="auto">
          <a:xfrm>
            <a:off x="304800" y="3657600"/>
            <a:ext cx="335756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5000"/>
              </a:spcBef>
              <a:buClr>
                <a:srgbClr val="FFCC00"/>
              </a:buClr>
              <a:buSzPct val="80000"/>
              <a:buFont typeface="Wingdings" panose="05000000000000000000" pitchFamily="2" charset="2"/>
              <a:buChar char="l"/>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CC00"/>
              </a:buClr>
              <a:buFont typeface="Monotype Sorts" charset="2"/>
              <a:buChar char="è"/>
              <a:defRPr sz="24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CC00"/>
              </a:buClr>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FFCC00"/>
              </a:buClr>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FFCC00"/>
              </a:buClr>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b="0"/>
              <a:t>The 11 CoEPE awardees are:</a:t>
            </a:r>
          </a:p>
          <a:p>
            <a:pPr>
              <a:spcBef>
                <a:spcPct val="0"/>
              </a:spcBef>
              <a:buClrTx/>
              <a:buSzTx/>
              <a:buFontTx/>
              <a:buNone/>
            </a:pPr>
            <a:endParaRPr lang="en-US" altLang="en-US" sz="1400" b="0"/>
          </a:p>
          <a:p>
            <a:pPr>
              <a:spcBef>
                <a:spcPct val="0"/>
              </a:spcBef>
              <a:buClrTx/>
              <a:buSzTx/>
              <a:buFontTx/>
              <a:buNone/>
            </a:pPr>
            <a:r>
              <a:rPr lang="en-US" altLang="en-US" sz="1400" b="0"/>
              <a:t>University of Alabama-Birmingham</a:t>
            </a:r>
          </a:p>
          <a:p>
            <a:pPr>
              <a:spcBef>
                <a:spcPct val="0"/>
              </a:spcBef>
              <a:buClrTx/>
              <a:buSzTx/>
              <a:buFontTx/>
              <a:buNone/>
            </a:pPr>
            <a:r>
              <a:rPr lang="en-US" altLang="en-US" sz="1400" b="0"/>
              <a:t>University of California-San Francisco</a:t>
            </a:r>
          </a:p>
          <a:p>
            <a:pPr>
              <a:spcBef>
                <a:spcPct val="0"/>
              </a:spcBef>
              <a:buClrTx/>
              <a:buSzTx/>
              <a:buFontTx/>
              <a:buNone/>
            </a:pPr>
            <a:r>
              <a:rPr lang="en-US" altLang="en-US" sz="1400" b="0"/>
              <a:t>Harvard University</a:t>
            </a:r>
          </a:p>
          <a:p>
            <a:pPr>
              <a:spcBef>
                <a:spcPct val="0"/>
              </a:spcBef>
              <a:buClrTx/>
              <a:buSzTx/>
              <a:buFontTx/>
              <a:buNone/>
            </a:pPr>
            <a:r>
              <a:rPr lang="en-US" altLang="en-US" sz="1400" b="0"/>
              <a:t>University of Connecticut</a:t>
            </a:r>
          </a:p>
          <a:p>
            <a:pPr>
              <a:spcBef>
                <a:spcPct val="0"/>
              </a:spcBef>
              <a:buClrTx/>
              <a:buSzTx/>
              <a:buFontTx/>
              <a:buNone/>
            </a:pPr>
            <a:r>
              <a:rPr lang="en-US" altLang="en-US" sz="1400" b="0"/>
              <a:t>University of Iowa</a:t>
            </a:r>
          </a:p>
          <a:p>
            <a:pPr>
              <a:spcBef>
                <a:spcPct val="0"/>
              </a:spcBef>
              <a:buClrTx/>
              <a:buSzTx/>
              <a:buFontTx/>
              <a:buNone/>
            </a:pPr>
            <a:r>
              <a:rPr lang="en-US" altLang="en-US" sz="1400" b="0"/>
              <a:t>Johns Hopkins University</a:t>
            </a:r>
          </a:p>
          <a:p>
            <a:pPr>
              <a:spcBef>
                <a:spcPct val="0"/>
              </a:spcBef>
              <a:buClrTx/>
              <a:buSzTx/>
              <a:buFontTx/>
              <a:buNone/>
            </a:pPr>
            <a:r>
              <a:rPr lang="en-US" altLang="en-US" sz="1400" b="0"/>
              <a:t>University of Pennsylvania</a:t>
            </a:r>
          </a:p>
          <a:p>
            <a:pPr>
              <a:spcBef>
                <a:spcPct val="0"/>
              </a:spcBef>
              <a:buClrTx/>
              <a:buSzTx/>
              <a:buFontTx/>
              <a:buNone/>
            </a:pPr>
            <a:r>
              <a:rPr lang="en-US" altLang="en-US" sz="1400" b="0"/>
              <a:t>University of Pittsburgh</a:t>
            </a:r>
          </a:p>
          <a:p>
            <a:pPr>
              <a:spcBef>
                <a:spcPct val="0"/>
              </a:spcBef>
              <a:buClrTx/>
              <a:buSzTx/>
              <a:buFontTx/>
              <a:buNone/>
            </a:pPr>
            <a:r>
              <a:rPr lang="en-US" altLang="en-US" sz="1400" b="0"/>
              <a:t>University of Rochester</a:t>
            </a:r>
          </a:p>
          <a:p>
            <a:pPr>
              <a:spcBef>
                <a:spcPct val="0"/>
              </a:spcBef>
              <a:buClrTx/>
              <a:buSzTx/>
              <a:buFontTx/>
              <a:buNone/>
            </a:pPr>
            <a:r>
              <a:rPr lang="en-US" altLang="en-US" sz="1400" b="0"/>
              <a:t>Southern Illinois University Edwardsville</a:t>
            </a:r>
          </a:p>
          <a:p>
            <a:pPr>
              <a:spcBef>
                <a:spcPct val="0"/>
              </a:spcBef>
              <a:buClrTx/>
              <a:buSzTx/>
              <a:buFontTx/>
              <a:buNone/>
            </a:pPr>
            <a:r>
              <a:rPr lang="en-US" altLang="en-US" sz="1400" b="0"/>
              <a:t>University of Washington</a:t>
            </a:r>
          </a:p>
        </p:txBody>
      </p:sp>
    </p:spTree>
    <p:extLst>
      <p:ext uri="{BB962C8B-B14F-4D97-AF65-F5344CB8AC3E}">
        <p14:creationId xmlns:p14="http://schemas.microsoft.com/office/powerpoint/2010/main" val="482565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6625" y="2399252"/>
            <a:ext cx="8670749" cy="2298120"/>
          </a:xfrm>
        </p:spPr>
      </p:pic>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234" y="64664"/>
            <a:ext cx="7478038" cy="2297535"/>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4734426"/>
            <a:ext cx="8877300" cy="2095500"/>
          </a:xfrm>
          <a:prstGeom prst="rect">
            <a:avLst/>
          </a:prstGeom>
        </p:spPr>
      </p:pic>
      <p:sp>
        <p:nvSpPr>
          <p:cNvPr id="2" name="TextBox 1"/>
          <p:cNvSpPr txBox="1"/>
          <p:nvPr/>
        </p:nvSpPr>
        <p:spPr>
          <a:xfrm>
            <a:off x="236625" y="476806"/>
            <a:ext cx="7492757" cy="369332"/>
          </a:xfrm>
          <a:prstGeom prst="rect">
            <a:avLst/>
          </a:prstGeom>
          <a:noFill/>
        </p:spPr>
        <p:txBody>
          <a:bodyPr wrap="none" rtlCol="0">
            <a:spAutoFit/>
          </a:bodyPr>
          <a:lstStyle/>
          <a:p>
            <a:r>
              <a:rPr lang="en-US" dirty="0">
                <a:solidFill>
                  <a:schemeClr val="bg1"/>
                </a:solidFill>
              </a:rPr>
              <a:t>https://painconsortium.nih.gov/nih_pain_programs/coepes.html</a:t>
            </a:r>
          </a:p>
        </p:txBody>
      </p:sp>
    </p:spTree>
    <p:extLst>
      <p:ext uri="{BB962C8B-B14F-4D97-AF65-F5344CB8AC3E}">
        <p14:creationId xmlns:p14="http://schemas.microsoft.com/office/powerpoint/2010/main" val="1712932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4638"/>
            <a:ext cx="8534400" cy="1143000"/>
          </a:xfrm>
        </p:spPr>
        <p:txBody>
          <a:bodyPr>
            <a:normAutofit fontScale="90000"/>
          </a:bodyPr>
          <a:lstStyle/>
          <a:p>
            <a:r>
              <a:rPr lang="en-US" dirty="0">
                <a:latin typeface="Arial" charset="0"/>
                <a:ea typeface="Arial" charset="0"/>
                <a:cs typeface="Arial" charset="0"/>
              </a:rPr>
              <a:t>Goals of Clinical Assessment of Pain</a:t>
            </a:r>
          </a:p>
        </p:txBody>
      </p:sp>
      <p:sp>
        <p:nvSpPr>
          <p:cNvPr id="643075" name="Rectangle 3"/>
          <p:cNvSpPr>
            <a:spLocks noGrp="1" noChangeArrowheads="1"/>
          </p:cNvSpPr>
          <p:nvPr>
            <p:ph type="body" idx="4294967295"/>
          </p:nvPr>
        </p:nvSpPr>
        <p:spPr>
          <a:xfrm>
            <a:off x="763588" y="2133600"/>
            <a:ext cx="7620000" cy="4419600"/>
          </a:xfrm>
        </p:spPr>
        <p:txBody>
          <a:bodyPr/>
          <a:lstStyle/>
          <a:p>
            <a:pPr>
              <a:lnSpc>
                <a:spcPct val="90000"/>
              </a:lnSpc>
            </a:pPr>
            <a:r>
              <a:rPr lang="en-US" sz="2400" dirty="0">
                <a:latin typeface="Arial" charset="0"/>
                <a:ea typeface="MS PGothic" charset="0"/>
              </a:rPr>
              <a:t>To recognize the existence of pain </a:t>
            </a:r>
          </a:p>
          <a:p>
            <a:pPr>
              <a:lnSpc>
                <a:spcPct val="90000"/>
              </a:lnSpc>
              <a:buFont typeface="Wingdings" charset="0"/>
              <a:buNone/>
            </a:pPr>
            <a:endParaRPr lang="en-US" sz="2400" dirty="0">
              <a:latin typeface="Arial" charset="0"/>
              <a:ea typeface="MS PGothic" charset="0"/>
            </a:endParaRPr>
          </a:p>
          <a:p>
            <a:pPr>
              <a:lnSpc>
                <a:spcPct val="90000"/>
              </a:lnSpc>
            </a:pPr>
            <a:r>
              <a:rPr lang="en-US" sz="2400" dirty="0">
                <a:latin typeface="Arial" charset="0"/>
                <a:ea typeface="MS PGothic" charset="0"/>
              </a:rPr>
              <a:t>To characterize an individual’s pain by type and quality, location, intensity, and etiology. </a:t>
            </a:r>
          </a:p>
          <a:p>
            <a:pPr lvl="1">
              <a:lnSpc>
                <a:spcPct val="90000"/>
              </a:lnSpc>
            </a:pPr>
            <a:r>
              <a:rPr lang="en-US" sz="2000" dirty="0">
                <a:solidFill>
                  <a:srgbClr val="85FFE0"/>
                </a:solidFill>
                <a:latin typeface="Arial" charset="0"/>
                <a:ea typeface="MS PGothic" charset="0"/>
              </a:rPr>
              <a:t>Single most reliable indicator of the existence and intensity of pain is the individual’s self report</a:t>
            </a:r>
          </a:p>
          <a:p>
            <a:pPr lvl="1">
              <a:lnSpc>
                <a:spcPct val="90000"/>
              </a:lnSpc>
              <a:buFont typeface="Monotype Sorts" charset="0"/>
              <a:buNone/>
            </a:pPr>
            <a:endParaRPr lang="en-US" sz="2000" dirty="0">
              <a:solidFill>
                <a:srgbClr val="85FFE0"/>
              </a:solidFill>
              <a:latin typeface="Arial" charset="0"/>
              <a:ea typeface="MS PGothic" charset="0"/>
            </a:endParaRPr>
          </a:p>
          <a:p>
            <a:pPr>
              <a:lnSpc>
                <a:spcPct val="90000"/>
              </a:lnSpc>
            </a:pPr>
            <a:r>
              <a:rPr lang="en-US" sz="2400" dirty="0">
                <a:latin typeface="Arial" charset="0"/>
                <a:ea typeface="MS PGothic" charset="0"/>
              </a:rPr>
              <a:t>To identify impact of pain on function and quality of life</a:t>
            </a:r>
            <a:br>
              <a:rPr lang="en-US" sz="2400" dirty="0">
                <a:latin typeface="Arial" charset="0"/>
                <a:ea typeface="MS PGothic" charset="0"/>
              </a:rPr>
            </a:br>
            <a:endParaRPr lang="en-US" sz="2400" dirty="0">
              <a:latin typeface="Arial" charset="0"/>
              <a:ea typeface="MS PGothic" charset="0"/>
            </a:endParaRPr>
          </a:p>
          <a:p>
            <a:pPr lvl="1">
              <a:lnSpc>
                <a:spcPct val="90000"/>
              </a:lnSpc>
            </a:pPr>
            <a:endParaRPr lang="en-US" sz="2000" dirty="0">
              <a:latin typeface="Arial" charset="0"/>
              <a:ea typeface="MS PGothic" charset="0"/>
            </a:endParaRPr>
          </a:p>
        </p:txBody>
      </p:sp>
    </p:spTree>
    <p:extLst>
      <p:ext uri="{BB962C8B-B14F-4D97-AF65-F5344CB8AC3E}">
        <p14:creationId xmlns:p14="http://schemas.microsoft.com/office/powerpoint/2010/main" val="806400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animEffect transition="in" filter="dissolve">
                                      <p:cBhvr>
                                        <p:cTn id="7" dur="500"/>
                                        <p:tgtEl>
                                          <p:spTgt spid="64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3075">
                                            <p:txEl>
                                              <p:pRg st="2" end="2"/>
                                            </p:txEl>
                                          </p:spTgt>
                                        </p:tgtEl>
                                        <p:attrNameLst>
                                          <p:attrName>style.visibility</p:attrName>
                                        </p:attrNameLst>
                                      </p:cBhvr>
                                      <p:to>
                                        <p:strVal val="visible"/>
                                      </p:to>
                                    </p:set>
                                    <p:animEffect transition="in" filter="dissolve">
                                      <p:cBhvr>
                                        <p:cTn id="12" dur="500"/>
                                        <p:tgtEl>
                                          <p:spTgt spid="64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3075">
                                            <p:txEl>
                                              <p:pRg st="3" end="3"/>
                                            </p:txEl>
                                          </p:spTgt>
                                        </p:tgtEl>
                                        <p:attrNameLst>
                                          <p:attrName>style.visibility</p:attrName>
                                        </p:attrNameLst>
                                      </p:cBhvr>
                                      <p:to>
                                        <p:strVal val="visible"/>
                                      </p:to>
                                    </p:set>
                                    <p:animEffect transition="in" filter="dissolve">
                                      <p:cBhvr>
                                        <p:cTn id="17" dur="500"/>
                                        <p:tgtEl>
                                          <p:spTgt spid="64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3075">
                                            <p:txEl>
                                              <p:pRg st="5" end="5"/>
                                            </p:txEl>
                                          </p:spTgt>
                                        </p:tgtEl>
                                        <p:attrNameLst>
                                          <p:attrName>style.visibility</p:attrName>
                                        </p:attrNameLst>
                                      </p:cBhvr>
                                      <p:to>
                                        <p:strVal val="visible"/>
                                      </p:to>
                                    </p:set>
                                    <p:animEffect transition="in" filter="dissolve">
                                      <p:cBhvr>
                                        <p:cTn id="22" dur="500"/>
                                        <p:tgtEl>
                                          <p:spTgt spid="64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942319"/>
          </a:xfrm>
          <a:prstGeom prst="rect">
            <a:avLst/>
          </a:prstGeom>
        </p:spPr>
      </p:pic>
    </p:spTree>
    <p:extLst>
      <p:ext uri="{BB962C8B-B14F-4D97-AF65-F5344CB8AC3E}">
        <p14:creationId xmlns:p14="http://schemas.microsoft.com/office/powerpoint/2010/main" val="777227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74"/>
            <a:ext cx="9144000" cy="5909280"/>
          </a:xfrm>
          <a:prstGeom prst="rect">
            <a:avLst/>
          </a:prstGeom>
        </p:spPr>
      </p:pic>
      <p:sp>
        <p:nvSpPr>
          <p:cNvPr id="3" name="TextBox 2"/>
          <p:cNvSpPr txBox="1"/>
          <p:nvPr/>
        </p:nvSpPr>
        <p:spPr>
          <a:xfrm>
            <a:off x="3048000" y="6096000"/>
            <a:ext cx="5715000" cy="646331"/>
          </a:xfrm>
          <a:prstGeom prst="rect">
            <a:avLst/>
          </a:prstGeom>
          <a:noFill/>
        </p:spPr>
        <p:txBody>
          <a:bodyPr wrap="square" rtlCol="0">
            <a:spAutoFit/>
          </a:bodyPr>
          <a:lstStyle/>
          <a:p>
            <a:r>
              <a:rPr lang="en-US" smtClean="0"/>
              <a:t>Current funding </a:t>
            </a:r>
            <a:r>
              <a:rPr lang="en-US" dirty="0" smtClean="0"/>
              <a:t>support from The Mayday Fund, </a:t>
            </a:r>
            <a:r>
              <a:rPr lang="en-US" dirty="0" err="1" smtClean="0"/>
              <a:t>Csomay</a:t>
            </a:r>
            <a:r>
              <a:rPr lang="en-US" dirty="0" smtClean="0"/>
              <a:t> Center for </a:t>
            </a:r>
            <a:r>
              <a:rPr lang="en-US" dirty="0" err="1" smtClean="0"/>
              <a:t>Gerontological</a:t>
            </a:r>
            <a:r>
              <a:rPr lang="en-US" dirty="0" smtClean="0"/>
              <a:t> Excellence</a:t>
            </a:r>
            <a:endParaRPr lang="en-US" dirty="0"/>
          </a:p>
        </p:txBody>
      </p:sp>
    </p:spTree>
    <p:extLst>
      <p:ext uri="{BB962C8B-B14F-4D97-AF65-F5344CB8AC3E}">
        <p14:creationId xmlns:p14="http://schemas.microsoft.com/office/powerpoint/2010/main" val="797256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Issues</a:t>
            </a:r>
            <a:endParaRPr lang="en-US" dirty="0"/>
          </a:p>
        </p:txBody>
      </p:sp>
      <p:sp>
        <p:nvSpPr>
          <p:cNvPr id="5" name="Content Placeholder 4"/>
          <p:cNvSpPr>
            <a:spLocks noGrp="1"/>
          </p:cNvSpPr>
          <p:nvPr>
            <p:ph idx="1"/>
          </p:nvPr>
        </p:nvSpPr>
        <p:spPr>
          <a:xfrm>
            <a:off x="457200" y="1417638"/>
            <a:ext cx="8229600" cy="4589653"/>
          </a:xfrm>
        </p:spPr>
        <p:txBody>
          <a:bodyPr>
            <a:normAutofit fontScale="85000" lnSpcReduction="20000"/>
          </a:bodyPr>
          <a:lstStyle/>
          <a:p>
            <a:r>
              <a:rPr lang="en-US" dirty="0" smtClean="0"/>
              <a:t>Assessment tools capturing relevant domains of pain and its impact</a:t>
            </a:r>
          </a:p>
          <a:p>
            <a:endParaRPr lang="en-US" dirty="0" smtClean="0"/>
          </a:p>
          <a:p>
            <a:r>
              <a:rPr lang="en-US" dirty="0" smtClean="0"/>
              <a:t>Addressing cultural relevance </a:t>
            </a:r>
          </a:p>
          <a:p>
            <a:pPr lvl="1"/>
            <a:r>
              <a:rPr lang="en-US" sz="1400" dirty="0" smtClean="0"/>
              <a:t>(Booker, Herr, Reimer, W J </a:t>
            </a:r>
            <a:r>
              <a:rPr lang="en-US" sz="1400" dirty="0" err="1" smtClean="0"/>
              <a:t>Nsg</a:t>
            </a:r>
            <a:r>
              <a:rPr lang="en-US" sz="1400" dirty="0" smtClean="0"/>
              <a:t> Res, 2016, 38:1354-73)</a:t>
            </a:r>
          </a:p>
          <a:p>
            <a:pPr marL="109728" indent="0">
              <a:buNone/>
            </a:pPr>
            <a:endParaRPr lang="en-US" dirty="0" smtClean="0"/>
          </a:p>
          <a:p>
            <a:r>
              <a:rPr lang="en-US" dirty="0" smtClean="0"/>
              <a:t>Tool sensitivity to response to treatment</a:t>
            </a:r>
          </a:p>
          <a:p>
            <a:endParaRPr lang="en-US" dirty="0" smtClean="0"/>
          </a:p>
          <a:p>
            <a:r>
              <a:rPr lang="en-US" dirty="0"/>
              <a:t>Interpretation of nonverbal pain scores</a:t>
            </a:r>
          </a:p>
          <a:p>
            <a:pPr lvl="1"/>
            <a:r>
              <a:rPr lang="en-US" dirty="0"/>
              <a:t>Use of assessment data to guide tailored </a:t>
            </a:r>
            <a:r>
              <a:rPr lang="en-US" dirty="0" smtClean="0"/>
              <a:t>treatment</a:t>
            </a:r>
          </a:p>
          <a:p>
            <a:endParaRPr lang="en-US" dirty="0" smtClean="0"/>
          </a:p>
          <a:p>
            <a:r>
              <a:rPr lang="en-US" dirty="0" smtClean="0"/>
              <a:t> Implementation of best practices</a:t>
            </a:r>
          </a:p>
          <a:p>
            <a:pPr lvl="1"/>
            <a:r>
              <a:rPr lang="en-US" dirty="0" smtClean="0"/>
              <a:t>Education</a:t>
            </a:r>
          </a:p>
          <a:p>
            <a:pPr lvl="1"/>
            <a:r>
              <a:rPr lang="en-US" dirty="0" smtClean="0"/>
              <a:t>Strategies to change provider practices</a:t>
            </a:r>
            <a:endParaRPr lang="en-US" dirty="0"/>
          </a:p>
        </p:txBody>
      </p:sp>
    </p:spTree>
    <p:extLst>
      <p:ext uri="{BB962C8B-B14F-4D97-AF65-F5344CB8AC3E}">
        <p14:creationId xmlns:p14="http://schemas.microsoft.com/office/powerpoint/2010/main" val="1099038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06925"/>
            <a:ext cx="9144000" cy="400050"/>
          </a:xfrm>
          <a:prstGeom prst="rect">
            <a:avLst/>
          </a:prstGeom>
          <a:noFill/>
        </p:spPr>
        <p:txBody>
          <a:bodyPr>
            <a:spAutoFit/>
          </a:bodyPr>
          <a:lstStyle/>
          <a:p>
            <a:pPr algn="ctr" defTabSz="457200">
              <a:defRPr/>
            </a:pPr>
            <a:r>
              <a:rPr lang="en-US" sz="2000" b="1" dirty="0">
                <a:solidFill>
                  <a:srgbClr val="FFC000">
                    <a:lumMod val="20000"/>
                    <a:lumOff val="80000"/>
                  </a:srgbClr>
                </a:solidFill>
              </a:rPr>
              <a:t>THANK YOU!</a:t>
            </a:r>
          </a:p>
        </p:txBody>
      </p:sp>
    </p:spTree>
    <p:extLst>
      <p:ext uri="{BB962C8B-B14F-4D97-AF65-F5344CB8AC3E}">
        <p14:creationId xmlns:p14="http://schemas.microsoft.com/office/powerpoint/2010/main" val="19202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915400" cy="762000"/>
          </a:xfrm>
        </p:spPr>
        <p:txBody>
          <a:bodyPr>
            <a:normAutofit fontScale="90000"/>
          </a:bodyPr>
          <a:lstStyle/>
          <a:p>
            <a:r>
              <a:rPr lang="en-US" sz="3200" b="0" dirty="0" smtClean="0"/>
              <a:t>Domains of Comprehensive Pain Assessment</a:t>
            </a:r>
            <a:br>
              <a:rPr lang="en-US" sz="3200" b="0" dirty="0" smtClean="0"/>
            </a:br>
            <a:r>
              <a:rPr lang="en-US" sz="3200" b="0" dirty="0" smtClean="0"/>
              <a:t> in Older Adults</a:t>
            </a:r>
            <a:endParaRPr lang="en-US" sz="3200"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8134159"/>
              </p:ext>
            </p:extLst>
          </p:nvPr>
        </p:nvGraphicFramePr>
        <p:xfrm>
          <a:off x="762000" y="12192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1759" y="5587425"/>
            <a:ext cx="8282836" cy="584776"/>
          </a:xfrm>
          <a:prstGeom prst="rect">
            <a:avLst/>
          </a:prstGeom>
          <a:noFill/>
        </p:spPr>
        <p:txBody>
          <a:bodyPr wrap="none" rtlCol="0">
            <a:spAutoFit/>
          </a:bodyPr>
          <a:lstStyle/>
          <a:p>
            <a:r>
              <a:rPr lang="en-US" sz="1600" dirty="0" err="1" smtClean="0"/>
              <a:t>Hadjistavropoulos</a:t>
            </a:r>
            <a:r>
              <a:rPr lang="en-US" sz="1600" dirty="0" smtClean="0"/>
              <a:t> et al., 2007.  Interdisciplinary expert consensus statement on</a:t>
            </a:r>
          </a:p>
          <a:p>
            <a:r>
              <a:rPr lang="en-US" sz="1600" dirty="0" smtClean="0"/>
              <a:t>assessment of pain in older persons.  </a:t>
            </a:r>
            <a:r>
              <a:rPr lang="en-US" sz="1600" dirty="0" err="1" smtClean="0"/>
              <a:t>Clin</a:t>
            </a:r>
            <a:r>
              <a:rPr lang="en-US" sz="1600" dirty="0" smtClean="0"/>
              <a:t> J Pain, 23(1):S5</a:t>
            </a:r>
            <a:endParaRPr lang="en-US" sz="1600" dirty="0"/>
          </a:p>
        </p:txBody>
      </p:sp>
      <p:sp>
        <p:nvSpPr>
          <p:cNvPr id="7" name="Oval 6"/>
          <p:cNvSpPr/>
          <p:nvPr/>
        </p:nvSpPr>
        <p:spPr>
          <a:xfrm>
            <a:off x="609600" y="3581400"/>
            <a:ext cx="3352800" cy="1600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06200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p:txBody>
      </p:sp>
      <p:sp>
        <p:nvSpPr>
          <p:cNvPr id="3" name="Title 2"/>
          <p:cNvSpPr>
            <a:spLocks noGrp="1"/>
          </p:cNvSpPr>
          <p:nvPr>
            <p:ph type="title"/>
          </p:nvPr>
        </p:nvSpPr>
        <p:spPr/>
        <p:txBody>
          <a:bodyPr>
            <a:normAutofit/>
          </a:bodyPr>
          <a:lstStyle/>
          <a:p>
            <a:r>
              <a:rPr lang="en-US" sz="2000" dirty="0" smtClean="0"/>
              <a:t>Booker &amp; Herr (2017).  Assessment and measurement of pain in adults in later life.  Clinic of </a:t>
            </a:r>
            <a:r>
              <a:rPr lang="en-US" sz="2000" dirty="0" err="1" smtClean="0"/>
              <a:t>Geriatr</a:t>
            </a:r>
            <a:r>
              <a:rPr lang="en-US" sz="2000" dirty="0" smtClean="0"/>
              <a:t> Med, 32; 677-692.</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861" y="1422614"/>
            <a:ext cx="6253128" cy="5798162"/>
          </a:xfrm>
          <a:prstGeom prst="rect">
            <a:avLst/>
          </a:prstGeom>
        </p:spPr>
      </p:pic>
    </p:spTree>
    <p:extLst>
      <p:ext uri="{BB962C8B-B14F-4D97-AF65-F5344CB8AC3E}">
        <p14:creationId xmlns:p14="http://schemas.microsoft.com/office/powerpoint/2010/main" val="1101789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4419600"/>
            <a:ext cx="7620000" cy="2057400"/>
          </a:xfrm>
        </p:spPr>
        <p:txBody>
          <a:bodyPr>
            <a:normAutofit/>
          </a:bodyPr>
          <a:lstStyle/>
          <a:p>
            <a:r>
              <a:rPr lang="en-US" sz="2400" dirty="0" smtClean="0"/>
              <a:t>Number of tools evaluated in older adults</a:t>
            </a:r>
          </a:p>
          <a:p>
            <a:r>
              <a:rPr lang="en-US" sz="2400" dirty="0" smtClean="0"/>
              <a:t>Further support in last decade</a:t>
            </a:r>
          </a:p>
          <a:p>
            <a:pPr>
              <a:buNone/>
            </a:pPr>
            <a:endParaRPr lang="en-US" sz="2000"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Reliable &amp; Valid Pain Intensity Tools for Older Adults?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0"/>
            <a:ext cx="540020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p:cNvPicPr>
            <a:picLocks noGrp="1" noChangeAspect="1" noChangeArrowheads="1"/>
          </p:cNvPicPr>
          <p:nvPr>
            <p:ph idx="4294967295"/>
          </p:nvPr>
        </p:nvPicPr>
        <p:blipFill>
          <a:blip r:embed="rId3" cstate="print"/>
          <a:srcRect/>
          <a:stretch>
            <a:fillRect/>
          </a:stretch>
        </p:blipFill>
        <p:spPr>
          <a:xfrm>
            <a:off x="2209800" y="3962400"/>
            <a:ext cx="1825982" cy="2743200"/>
          </a:xfrm>
        </p:spPr>
      </p:pic>
      <p:sp>
        <p:nvSpPr>
          <p:cNvPr id="28677" name="TextBox 5"/>
          <p:cNvSpPr txBox="1">
            <a:spLocks noChangeArrowheads="1"/>
          </p:cNvSpPr>
          <p:nvPr/>
        </p:nvSpPr>
        <p:spPr bwMode="auto">
          <a:xfrm>
            <a:off x="0" y="212725"/>
            <a:ext cx="9144000" cy="1815882"/>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chemeClr val="tx2"/>
                </a:solidFill>
              </a:rPr>
              <a:t> </a:t>
            </a:r>
            <a:r>
              <a:rPr lang="en-US" sz="2800" dirty="0" smtClean="0">
                <a:solidFill>
                  <a:schemeClr val="accent1"/>
                </a:solidFill>
              </a:rPr>
              <a:t>Selected Pain Intensity Scales for Older Adults</a:t>
            </a:r>
            <a:endParaRPr lang="en-US" sz="4000" dirty="0" smtClean="0">
              <a:solidFill>
                <a:schemeClr val="accent1"/>
              </a:solidFill>
            </a:endParaRPr>
          </a:p>
          <a:p>
            <a:pPr algn="ctr">
              <a:defRPr/>
            </a:pPr>
            <a:r>
              <a:rPr lang="en-US" sz="1400" dirty="0" smtClean="0">
                <a:solidFill>
                  <a:schemeClr val="accent1">
                    <a:lumMod val="40000"/>
                    <a:lumOff val="60000"/>
                  </a:schemeClr>
                </a:solidFill>
              </a:rPr>
              <a:t>(</a:t>
            </a:r>
            <a:r>
              <a:rPr lang="en-US" sz="1400" dirty="0" err="1" smtClean="0">
                <a:solidFill>
                  <a:schemeClr val="accent1">
                    <a:lumMod val="40000"/>
                    <a:lumOff val="60000"/>
                  </a:schemeClr>
                </a:solidFill>
              </a:rPr>
              <a:t>Gagliese</a:t>
            </a:r>
            <a:r>
              <a:rPr lang="en-US" sz="1400" dirty="0" smtClean="0">
                <a:solidFill>
                  <a:schemeClr val="accent1">
                    <a:lumMod val="40000"/>
                    <a:lumOff val="60000"/>
                  </a:schemeClr>
                </a:solidFill>
              </a:rPr>
              <a:t> et al., 2005; Herr et al., 2007; Lukas et al., 2013; </a:t>
            </a:r>
          </a:p>
          <a:p>
            <a:pPr algn="ctr">
              <a:defRPr/>
            </a:pPr>
            <a:r>
              <a:rPr lang="en-US" sz="1400" dirty="0" err="1" smtClean="0">
                <a:solidFill>
                  <a:schemeClr val="accent1">
                    <a:lumMod val="40000"/>
                    <a:lumOff val="60000"/>
                  </a:schemeClr>
                </a:solidFill>
              </a:rPr>
              <a:t>Personen</a:t>
            </a:r>
            <a:r>
              <a:rPr lang="en-US" sz="1400" dirty="0" smtClean="0">
                <a:solidFill>
                  <a:schemeClr val="accent1">
                    <a:lumMod val="40000"/>
                    <a:lumOff val="60000"/>
                  </a:schemeClr>
                </a:solidFill>
              </a:rPr>
              <a:t> et al., 2009; Wood et al., 2010; Ware et al., 2015)</a:t>
            </a:r>
          </a:p>
          <a:p>
            <a:pPr algn="ctr"/>
            <a:endParaRPr lang="en-US" sz="4000" dirty="0">
              <a:solidFill>
                <a:schemeClr val="accent1"/>
              </a:solidFill>
            </a:endParaRPr>
          </a:p>
        </p:txBody>
      </p:sp>
      <p:sp>
        <p:nvSpPr>
          <p:cNvPr id="9" name="Rectangle 2"/>
          <p:cNvSpPr txBox="1">
            <a:spLocks noChangeArrowheads="1"/>
          </p:cNvSpPr>
          <p:nvPr/>
        </p:nvSpPr>
        <p:spPr>
          <a:xfrm>
            <a:off x="0" y="381000"/>
            <a:ext cx="9143999" cy="533400"/>
          </a:xfrm>
          <a:prstGeom prst="rect">
            <a:avLst/>
          </a:prstGeom>
          <a:noFill/>
        </p:spPr>
        <p:txBody>
          <a:bodyPr vert="horz" lIns="92075" tIns="44450" rIns="92075" bIns="44450" anchor="b">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ln>
                  <a:solidFill>
                    <a:schemeClr val="accent1"/>
                  </a:solidFill>
                </a:ln>
                <a:solidFill>
                  <a:schemeClr val="accent1"/>
                </a:solidFill>
                <a:effectLst>
                  <a:outerShdw blurRad="31750" dist="25400" dir="5400000" algn="tl" rotWithShape="0">
                    <a:srgbClr val="000000">
                      <a:alpha val="25000"/>
                    </a:srgbClr>
                  </a:outerShdw>
                </a:effectLst>
                <a:latin typeface="+mj-lt"/>
                <a:ea typeface="+mj-ea"/>
                <a:cs typeface="+mj-cs"/>
              </a:defRPr>
            </a:lvl1pPr>
          </a:lstStyle>
          <a:p>
            <a:pPr algn="ctr"/>
            <a:r>
              <a:rPr lang="en-US" sz="4000" dirty="0" smtClean="0"/>
              <a:t> </a:t>
            </a:r>
            <a:endParaRPr lang="en-US" sz="4000" dirty="0"/>
          </a:p>
        </p:txBody>
      </p:sp>
      <p:sp>
        <p:nvSpPr>
          <p:cNvPr id="10" name="Rectangle 3"/>
          <p:cNvSpPr txBox="1">
            <a:spLocks noChangeArrowheads="1"/>
          </p:cNvSpPr>
          <p:nvPr/>
        </p:nvSpPr>
        <p:spPr>
          <a:xfrm>
            <a:off x="2971800" y="1447800"/>
            <a:ext cx="3276600" cy="2743200"/>
          </a:xfrm>
          <a:prstGeom prst="rect">
            <a:avLst/>
          </a:prstGeom>
          <a:noFill/>
        </p:spPr>
        <p:txBody>
          <a:bodyPr vert="horz" lIns="92075" tIns="44450" rIns="92075" bIns="4445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290513" indent="-290513" defTabSz="831850">
              <a:lnSpc>
                <a:spcPct val="90000"/>
              </a:lnSpc>
              <a:buFont typeface="Wingdings" charset="2"/>
              <a:buNone/>
            </a:pPr>
            <a:r>
              <a:rPr lang="en-US" sz="1600" b="1" dirty="0" smtClean="0">
                <a:solidFill>
                  <a:schemeClr val="accent1"/>
                </a:solidFill>
              </a:rPr>
              <a:t>Verbal Descriptor Scale (VDS)</a:t>
            </a:r>
            <a:endParaRPr lang="en-US" sz="900" b="1" dirty="0" smtClean="0">
              <a:solidFill>
                <a:srgbClr val="FFFF00"/>
              </a:solidFill>
            </a:endParaRPr>
          </a:p>
          <a:p>
            <a:pPr marL="290513" indent="-290513" defTabSz="831850">
              <a:lnSpc>
                <a:spcPct val="90000"/>
              </a:lnSpc>
              <a:buFont typeface="Wingdings" charset="2"/>
              <a:buNone/>
            </a:pPr>
            <a:r>
              <a:rPr lang="en-US" sz="1400" dirty="0" smtClean="0"/>
              <a:t>___  Most Intense Pain Imaginable  </a:t>
            </a:r>
          </a:p>
          <a:p>
            <a:pPr marL="290513" indent="-290513" defTabSz="831850">
              <a:lnSpc>
                <a:spcPct val="90000"/>
              </a:lnSpc>
              <a:buFont typeface="Wingdings" charset="2"/>
              <a:buNone/>
            </a:pPr>
            <a:r>
              <a:rPr lang="en-US" sz="1400" dirty="0" smtClean="0"/>
              <a:t>___  Very Severe Pain</a:t>
            </a:r>
          </a:p>
          <a:p>
            <a:pPr marL="290513" indent="-290513" defTabSz="831850">
              <a:lnSpc>
                <a:spcPct val="90000"/>
              </a:lnSpc>
              <a:buFont typeface="Wingdings" charset="2"/>
              <a:buNone/>
            </a:pPr>
            <a:r>
              <a:rPr lang="en-US" sz="1400" dirty="0" smtClean="0"/>
              <a:t>___  Severe Pain</a:t>
            </a:r>
          </a:p>
          <a:p>
            <a:pPr marL="290513" indent="-290513" defTabSz="831850">
              <a:lnSpc>
                <a:spcPct val="90000"/>
              </a:lnSpc>
              <a:buFont typeface="Wingdings" charset="2"/>
              <a:buNone/>
            </a:pPr>
            <a:r>
              <a:rPr lang="en-US" sz="1400" dirty="0" smtClean="0"/>
              <a:t>___  Moderate Pain</a:t>
            </a:r>
          </a:p>
          <a:p>
            <a:pPr marL="290513" indent="-290513" defTabSz="831850">
              <a:lnSpc>
                <a:spcPct val="90000"/>
              </a:lnSpc>
              <a:buFont typeface="Wingdings" charset="2"/>
              <a:buNone/>
            </a:pPr>
            <a:r>
              <a:rPr lang="en-US" sz="1400" dirty="0" smtClean="0"/>
              <a:t>___  Mild Pain</a:t>
            </a:r>
          </a:p>
          <a:p>
            <a:pPr marL="290513" indent="-290513" defTabSz="831850">
              <a:lnSpc>
                <a:spcPct val="90000"/>
              </a:lnSpc>
              <a:buFont typeface="Wingdings" charset="2"/>
              <a:buNone/>
            </a:pPr>
            <a:r>
              <a:rPr lang="en-US" sz="1400" dirty="0" smtClean="0"/>
              <a:t>___  Slight Pain</a:t>
            </a:r>
          </a:p>
          <a:p>
            <a:pPr marL="290513" indent="-290513" defTabSz="831850">
              <a:lnSpc>
                <a:spcPct val="90000"/>
              </a:lnSpc>
              <a:buFont typeface="Wingdings" charset="2"/>
              <a:buNone/>
            </a:pPr>
            <a:r>
              <a:rPr lang="en-US" sz="1400" dirty="0" smtClean="0"/>
              <a:t>___  No Pain</a:t>
            </a:r>
          </a:p>
          <a:p>
            <a:pPr marL="290513" indent="-290513" defTabSz="831850">
              <a:lnSpc>
                <a:spcPct val="90000"/>
              </a:lnSpc>
              <a:buFont typeface="Wingdings" charset="2"/>
              <a:buNone/>
            </a:pPr>
            <a:endParaRPr lang="en-US" sz="1400" dirty="0" smtClean="0"/>
          </a:p>
          <a:p>
            <a:pPr marL="290513" indent="-290513" algn="ctr" defTabSz="831850">
              <a:lnSpc>
                <a:spcPct val="90000"/>
              </a:lnSpc>
              <a:buFont typeface="Wingdings" charset="2"/>
              <a:buNone/>
            </a:pPr>
            <a:r>
              <a:rPr lang="en-US" sz="1400" dirty="0" smtClean="0"/>
              <a:t>(Herr et al., 2004)</a:t>
            </a:r>
            <a:endParaRPr lang="en-US" sz="1400" dirty="0"/>
          </a:p>
        </p:txBody>
      </p:sp>
      <p:sp>
        <p:nvSpPr>
          <p:cNvPr id="11" name="Rectangle 4"/>
          <p:cNvSpPr txBox="1">
            <a:spLocks noChangeArrowheads="1"/>
          </p:cNvSpPr>
          <p:nvPr/>
        </p:nvSpPr>
        <p:spPr>
          <a:xfrm>
            <a:off x="6705600" y="1524000"/>
            <a:ext cx="2438400" cy="2819400"/>
          </a:xfrm>
          <a:prstGeom prst="rect">
            <a:avLst/>
          </a:prstGeom>
          <a:noFill/>
        </p:spPr>
        <p:txBody>
          <a:bodyPr vert="horz" lIns="92075" tIns="44450" rIns="92075" bIns="4445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290513" indent="-290513" defTabSz="831850">
              <a:lnSpc>
                <a:spcPct val="90000"/>
              </a:lnSpc>
              <a:buFont typeface="Wingdings" charset="2"/>
              <a:buNone/>
            </a:pPr>
            <a:r>
              <a:rPr lang="en-US" sz="1600" b="1" dirty="0" smtClean="0">
                <a:solidFill>
                  <a:schemeClr val="accent1"/>
                </a:solidFill>
              </a:rPr>
              <a:t>McGill Present Pain Inventory (PPI)</a:t>
            </a:r>
            <a:endParaRPr lang="en-US" sz="1000" b="1" dirty="0" smtClean="0"/>
          </a:p>
          <a:p>
            <a:pPr marL="290513" indent="-290513" defTabSz="831850">
              <a:lnSpc>
                <a:spcPct val="90000"/>
              </a:lnSpc>
              <a:buFont typeface="Wingdings" charset="2"/>
              <a:buNone/>
            </a:pPr>
            <a:r>
              <a:rPr lang="en-US" sz="1400" dirty="0" smtClean="0"/>
              <a:t>0 = No pain</a:t>
            </a:r>
          </a:p>
          <a:p>
            <a:pPr marL="290513" indent="-290513" defTabSz="831850">
              <a:lnSpc>
                <a:spcPct val="90000"/>
              </a:lnSpc>
              <a:buFont typeface="Wingdings" charset="2"/>
              <a:buNone/>
            </a:pPr>
            <a:r>
              <a:rPr lang="en-US" sz="1400" dirty="0" smtClean="0"/>
              <a:t>1 = Mild</a:t>
            </a:r>
          </a:p>
          <a:p>
            <a:pPr marL="290513" indent="-290513" defTabSz="831850">
              <a:lnSpc>
                <a:spcPct val="90000"/>
              </a:lnSpc>
              <a:buFont typeface="Wingdings" charset="2"/>
              <a:buNone/>
            </a:pPr>
            <a:r>
              <a:rPr lang="en-US" sz="1400" dirty="0" smtClean="0"/>
              <a:t>2 = Discomforting</a:t>
            </a:r>
          </a:p>
          <a:p>
            <a:pPr marL="290513" indent="-290513" defTabSz="831850">
              <a:lnSpc>
                <a:spcPct val="90000"/>
              </a:lnSpc>
              <a:buFont typeface="Wingdings" charset="2"/>
              <a:buNone/>
            </a:pPr>
            <a:r>
              <a:rPr lang="en-US" sz="1400" dirty="0" smtClean="0"/>
              <a:t>3 = Distressing</a:t>
            </a:r>
          </a:p>
          <a:p>
            <a:pPr marL="290513" indent="-290513" defTabSz="831850">
              <a:lnSpc>
                <a:spcPct val="90000"/>
              </a:lnSpc>
              <a:buFont typeface="Wingdings" charset="2"/>
              <a:buNone/>
            </a:pPr>
            <a:r>
              <a:rPr lang="en-US" sz="1400" dirty="0" smtClean="0"/>
              <a:t>4 = Horrible</a:t>
            </a:r>
          </a:p>
          <a:p>
            <a:pPr marL="290513" indent="-290513" defTabSz="831850">
              <a:lnSpc>
                <a:spcPct val="90000"/>
              </a:lnSpc>
              <a:buFont typeface="Wingdings" charset="2"/>
              <a:buNone/>
            </a:pPr>
            <a:r>
              <a:rPr lang="en-US" sz="1400" dirty="0" smtClean="0"/>
              <a:t>5 = Excruciating</a:t>
            </a:r>
          </a:p>
          <a:p>
            <a:pPr marL="290513" indent="-290513" defTabSz="831850">
              <a:lnSpc>
                <a:spcPct val="90000"/>
              </a:lnSpc>
              <a:buFont typeface="Wingdings" charset="2"/>
              <a:buNone/>
            </a:pPr>
            <a:endParaRPr lang="en-US" sz="1000" dirty="0" smtClean="0"/>
          </a:p>
          <a:p>
            <a:pPr marL="290513" indent="-290513" defTabSz="831850">
              <a:lnSpc>
                <a:spcPct val="90000"/>
              </a:lnSpc>
              <a:buFont typeface="Wingdings" charset="2"/>
              <a:buNone/>
            </a:pPr>
            <a:r>
              <a:rPr lang="en-US" sz="1400" dirty="0" smtClean="0"/>
              <a:t>(</a:t>
            </a:r>
            <a:r>
              <a:rPr lang="en-US" sz="1400" dirty="0" err="1" smtClean="0"/>
              <a:t>Melzack</a:t>
            </a:r>
            <a:r>
              <a:rPr lang="en-US" sz="1400" dirty="0" smtClean="0"/>
              <a:t> &amp; Katz, 1992)</a:t>
            </a:r>
            <a:endParaRPr lang="en-US" sz="1400" dirty="0"/>
          </a:p>
        </p:txBody>
      </p:sp>
      <p:sp>
        <p:nvSpPr>
          <p:cNvPr id="12" name="Rectangle 5"/>
          <p:cNvSpPr>
            <a:spLocks noChangeArrowheads="1"/>
          </p:cNvSpPr>
          <p:nvPr/>
        </p:nvSpPr>
        <p:spPr bwMode="auto">
          <a:xfrm>
            <a:off x="457200" y="1371600"/>
            <a:ext cx="1981200" cy="2062616"/>
          </a:xfrm>
          <a:prstGeom prst="rect">
            <a:avLst/>
          </a:prstGeom>
          <a:noFill/>
          <a:ln w="9525">
            <a:noFill/>
            <a:miter lim="800000"/>
            <a:headEnd/>
            <a:tailEnd/>
          </a:ln>
        </p:spPr>
        <p:txBody>
          <a:bodyPr wrap="square">
            <a:prstTxWarp prst="textNoShape">
              <a:avLst/>
            </a:prstTxWarp>
            <a:spAutoFit/>
          </a:bodyPr>
          <a:lstStyle/>
          <a:p>
            <a:pPr>
              <a:lnSpc>
                <a:spcPct val="90000"/>
              </a:lnSpc>
              <a:spcBef>
                <a:spcPct val="45000"/>
              </a:spcBef>
              <a:buClr>
                <a:srgbClr val="FFCC00"/>
              </a:buClr>
              <a:buSzPct val="80000"/>
              <a:buFont typeface="Wingdings" charset="2"/>
              <a:buNone/>
            </a:pPr>
            <a:r>
              <a:rPr lang="en-US" sz="1600" b="1" dirty="0">
                <a:solidFill>
                  <a:schemeClr val="accent1"/>
                </a:solidFill>
              </a:rPr>
              <a:t>Simple </a:t>
            </a:r>
            <a:r>
              <a:rPr lang="en-US" sz="1600" b="1" dirty="0" smtClean="0">
                <a:solidFill>
                  <a:schemeClr val="accent1"/>
                </a:solidFill>
              </a:rPr>
              <a:t>VDS</a:t>
            </a:r>
            <a:endParaRPr lang="en-US" sz="1600" b="1" dirty="0" smtClean="0"/>
          </a:p>
          <a:p>
            <a:pPr>
              <a:lnSpc>
                <a:spcPct val="90000"/>
              </a:lnSpc>
              <a:spcBef>
                <a:spcPct val="45000"/>
              </a:spcBef>
              <a:buClr>
                <a:srgbClr val="FFCC00"/>
              </a:buClr>
              <a:buSzPct val="80000"/>
              <a:buFont typeface="Wingdings" charset="2"/>
              <a:buNone/>
            </a:pPr>
            <a:r>
              <a:rPr lang="en-US" sz="1400" dirty="0"/>
              <a:t>0 = None</a:t>
            </a:r>
          </a:p>
          <a:p>
            <a:pPr>
              <a:lnSpc>
                <a:spcPct val="90000"/>
              </a:lnSpc>
              <a:spcBef>
                <a:spcPct val="45000"/>
              </a:spcBef>
              <a:buClr>
                <a:srgbClr val="FFCC00"/>
              </a:buClr>
              <a:buSzPct val="80000"/>
              <a:buFont typeface="Wingdings" charset="2"/>
              <a:buNone/>
            </a:pPr>
            <a:r>
              <a:rPr lang="en-US" sz="1400" dirty="0"/>
              <a:t>1 = Mild</a:t>
            </a:r>
          </a:p>
          <a:p>
            <a:pPr>
              <a:lnSpc>
                <a:spcPct val="90000"/>
              </a:lnSpc>
              <a:spcBef>
                <a:spcPct val="45000"/>
              </a:spcBef>
              <a:buClr>
                <a:srgbClr val="FFCC00"/>
              </a:buClr>
              <a:buSzPct val="80000"/>
              <a:buFont typeface="Wingdings" charset="2"/>
              <a:buNone/>
            </a:pPr>
            <a:r>
              <a:rPr lang="en-US" sz="1400" dirty="0"/>
              <a:t>2 = Moderate</a:t>
            </a:r>
          </a:p>
          <a:p>
            <a:pPr>
              <a:lnSpc>
                <a:spcPct val="90000"/>
              </a:lnSpc>
              <a:spcBef>
                <a:spcPct val="45000"/>
              </a:spcBef>
              <a:buClr>
                <a:srgbClr val="FFCC00"/>
              </a:buClr>
              <a:buSzPct val="80000"/>
              <a:buFont typeface="Wingdings" charset="2"/>
              <a:buNone/>
            </a:pPr>
            <a:r>
              <a:rPr lang="en-US" sz="1400" dirty="0"/>
              <a:t>3 = </a:t>
            </a:r>
            <a:r>
              <a:rPr lang="en-US" sz="1400" dirty="0" smtClean="0"/>
              <a:t>Severe</a:t>
            </a:r>
          </a:p>
          <a:p>
            <a:pPr>
              <a:lnSpc>
                <a:spcPct val="90000"/>
              </a:lnSpc>
              <a:spcBef>
                <a:spcPct val="45000"/>
              </a:spcBef>
              <a:buClr>
                <a:srgbClr val="FFCC00"/>
              </a:buClr>
              <a:buSzPct val="80000"/>
              <a:buFont typeface="Wingdings" charset="2"/>
              <a:buNone/>
            </a:pPr>
            <a:endParaRPr lang="en-US" sz="1400" dirty="0" smtClean="0"/>
          </a:p>
          <a:p>
            <a:pPr>
              <a:lnSpc>
                <a:spcPct val="90000"/>
              </a:lnSpc>
              <a:spcBef>
                <a:spcPct val="45000"/>
              </a:spcBef>
              <a:buClr>
                <a:srgbClr val="FFCC00"/>
              </a:buClr>
              <a:buSzPct val="80000"/>
              <a:buFont typeface="Wingdings" charset="2"/>
              <a:buNone/>
            </a:pPr>
            <a:r>
              <a:rPr lang="en-US" sz="1400" dirty="0"/>
              <a:t>(</a:t>
            </a:r>
            <a:r>
              <a:rPr lang="en-US" sz="1400" dirty="0" err="1"/>
              <a:t>Closs</a:t>
            </a:r>
            <a:r>
              <a:rPr lang="en-US" sz="1400" dirty="0"/>
              <a:t> et al., 2004)</a:t>
            </a:r>
          </a:p>
        </p:txBody>
      </p:sp>
      <p:sp>
        <p:nvSpPr>
          <p:cNvPr id="13" name="Text Box 6"/>
          <p:cNvSpPr txBox="1">
            <a:spLocks noChangeArrowheads="1"/>
          </p:cNvSpPr>
          <p:nvPr/>
        </p:nvSpPr>
        <p:spPr bwMode="auto">
          <a:xfrm>
            <a:off x="3352800" y="5715000"/>
            <a:ext cx="6019800" cy="338554"/>
          </a:xfrm>
          <a:prstGeom prst="rect">
            <a:avLst/>
          </a:prstGeom>
          <a:noFill/>
          <a:ln w="9525">
            <a:noFill/>
            <a:miter lim="800000"/>
            <a:headEnd/>
            <a:tailEnd/>
          </a:ln>
        </p:spPr>
        <p:txBody>
          <a:bodyPr wrap="square">
            <a:prstTxWarp prst="textNoShape">
              <a:avLst/>
            </a:prstTxWarp>
            <a:spAutoFit/>
          </a:bodyPr>
          <a:lstStyle/>
          <a:p>
            <a:endParaRPr lang="en-US" sz="1600" dirty="0"/>
          </a:p>
        </p:txBody>
      </p:sp>
      <p:pic>
        <p:nvPicPr>
          <p:cNvPr id="14" name="Picture 2"/>
          <p:cNvPicPr>
            <a:picLocks noChangeAspect="1" noChangeArrowheads="1"/>
          </p:cNvPicPr>
          <p:nvPr/>
        </p:nvPicPr>
        <p:blipFill>
          <a:blip r:embed="rId4" cstate="print"/>
          <a:srcRect/>
          <a:stretch>
            <a:fillRect/>
          </a:stretch>
        </p:blipFill>
        <p:spPr>
          <a:xfrm>
            <a:off x="304800" y="3810000"/>
            <a:ext cx="1512888" cy="2735094"/>
          </a:xfrm>
          <a:prstGeom prst="rect">
            <a:avLst/>
          </a:prstGeom>
        </p:spPr>
      </p:pic>
      <p:pic>
        <p:nvPicPr>
          <p:cNvPr id="15" name="Picture 2"/>
          <p:cNvPicPr>
            <a:picLocks noChangeAspect="1" noChangeArrowheads="1"/>
          </p:cNvPicPr>
          <p:nvPr/>
        </p:nvPicPr>
        <p:blipFill>
          <a:blip r:embed="rId5"/>
          <a:srcRect/>
          <a:stretch>
            <a:fillRect/>
          </a:stretch>
        </p:blipFill>
        <p:spPr bwMode="auto">
          <a:xfrm>
            <a:off x="4191000" y="4648200"/>
            <a:ext cx="4764504" cy="838200"/>
          </a:xfrm>
          <a:prstGeom prst="rect">
            <a:avLst/>
          </a:prstGeom>
          <a:noFill/>
          <a:ln w="9525">
            <a:noFill/>
            <a:miter lim="800000"/>
            <a:headEnd/>
            <a:tailEnd/>
          </a:ln>
        </p:spPr>
      </p:pic>
      <p:sp>
        <p:nvSpPr>
          <p:cNvPr id="16" name="TextBox 15"/>
          <p:cNvSpPr txBox="1"/>
          <p:nvPr/>
        </p:nvSpPr>
        <p:spPr>
          <a:xfrm>
            <a:off x="5715000" y="5562600"/>
            <a:ext cx="1921118" cy="584776"/>
          </a:xfrm>
          <a:prstGeom prst="rect">
            <a:avLst/>
          </a:prstGeom>
          <a:noFill/>
        </p:spPr>
        <p:txBody>
          <a:bodyPr wrap="square" rtlCol="0">
            <a:spAutoFit/>
          </a:bodyPr>
          <a:lstStyle/>
          <a:p>
            <a:r>
              <a:rPr lang="en-US" sz="1400" dirty="0" smtClean="0"/>
              <a:t>(Hicks et al., 2001)</a:t>
            </a:r>
          </a:p>
          <a:p>
            <a:endParaRPr lang="en-US" dirty="0"/>
          </a:p>
        </p:txBody>
      </p:sp>
      <p:sp>
        <p:nvSpPr>
          <p:cNvPr id="17" name="TextBox 16"/>
          <p:cNvSpPr txBox="1"/>
          <p:nvPr/>
        </p:nvSpPr>
        <p:spPr>
          <a:xfrm>
            <a:off x="0" y="6553200"/>
            <a:ext cx="3259770" cy="246221"/>
          </a:xfrm>
          <a:prstGeom prst="rect">
            <a:avLst/>
          </a:prstGeom>
          <a:noFill/>
        </p:spPr>
        <p:txBody>
          <a:bodyPr wrap="square" rtlCol="0">
            <a:spAutoFit/>
          </a:bodyPr>
          <a:lstStyle/>
          <a:p>
            <a:r>
              <a:rPr lang="en-US" sz="1000" dirty="0" smtClean="0">
                <a:solidFill>
                  <a:schemeClr val="bg1"/>
                </a:solidFill>
              </a:rPr>
              <a:t>(Herr et al., 2007)</a:t>
            </a:r>
            <a:endParaRPr lang="en-US" sz="1000" dirty="0">
              <a:solidFill>
                <a:schemeClr val="bg1"/>
              </a:solidFill>
            </a:endParaRPr>
          </a:p>
        </p:txBody>
      </p:sp>
      <p:sp>
        <p:nvSpPr>
          <p:cNvPr id="18" name="TextBox 17"/>
          <p:cNvSpPr txBox="1"/>
          <p:nvPr/>
        </p:nvSpPr>
        <p:spPr>
          <a:xfrm>
            <a:off x="5181600" y="4191000"/>
            <a:ext cx="2962770" cy="369332"/>
          </a:xfrm>
          <a:prstGeom prst="rect">
            <a:avLst/>
          </a:prstGeom>
          <a:noFill/>
        </p:spPr>
        <p:txBody>
          <a:bodyPr wrap="none" rtlCol="0">
            <a:spAutoFit/>
          </a:bodyPr>
          <a:lstStyle/>
          <a:p>
            <a:r>
              <a:rPr lang="en-US" b="1" dirty="0" smtClean="0">
                <a:solidFill>
                  <a:schemeClr val="accent1"/>
                </a:solidFill>
              </a:rPr>
              <a:t>Faces Pain Scale-Revised</a:t>
            </a:r>
            <a:endParaRPr lang="en-US" b="1" dirty="0">
              <a:solidFill>
                <a:schemeClr val="accent1"/>
              </a:solidFill>
            </a:endParaRPr>
          </a:p>
        </p:txBody>
      </p:sp>
      <p:sp>
        <p:nvSpPr>
          <p:cNvPr id="19" name="TextBox 18"/>
          <p:cNvSpPr txBox="1"/>
          <p:nvPr/>
        </p:nvSpPr>
        <p:spPr>
          <a:xfrm>
            <a:off x="76200" y="3429001"/>
            <a:ext cx="2895600" cy="338554"/>
          </a:xfrm>
          <a:prstGeom prst="rect">
            <a:avLst/>
          </a:prstGeom>
          <a:noFill/>
        </p:spPr>
        <p:txBody>
          <a:bodyPr wrap="square" rtlCol="0">
            <a:spAutoFit/>
          </a:bodyPr>
          <a:lstStyle/>
          <a:p>
            <a:r>
              <a:rPr lang="en-US" sz="1600" b="1" dirty="0" smtClean="0">
                <a:solidFill>
                  <a:schemeClr val="accent1"/>
                </a:solidFill>
              </a:rPr>
              <a:t>Iowa Pain Thermometer</a:t>
            </a:r>
            <a:endParaRPr lang="en-US" sz="1600" b="1" dirty="0">
              <a:solidFill>
                <a:schemeClr val="accent1"/>
              </a:solidFill>
            </a:endParaRPr>
          </a:p>
        </p:txBody>
      </p:sp>
      <p:sp>
        <p:nvSpPr>
          <p:cNvPr id="20" name="TextBox 19"/>
          <p:cNvSpPr txBox="1"/>
          <p:nvPr/>
        </p:nvSpPr>
        <p:spPr>
          <a:xfrm>
            <a:off x="2743200" y="3581400"/>
            <a:ext cx="762000" cy="338554"/>
          </a:xfrm>
          <a:prstGeom prst="rect">
            <a:avLst/>
          </a:prstGeom>
          <a:noFill/>
        </p:spPr>
        <p:txBody>
          <a:bodyPr wrap="square" rtlCol="0">
            <a:spAutoFit/>
          </a:bodyPr>
          <a:lstStyle/>
          <a:p>
            <a:r>
              <a:rPr lang="en-US" sz="1600" dirty="0" smtClean="0">
                <a:solidFill>
                  <a:schemeClr val="accent1"/>
                </a:solidFill>
              </a:rPr>
              <a:t>NRS</a:t>
            </a:r>
            <a:endParaRPr lang="en-US" sz="1600" dirty="0">
              <a:solidFill>
                <a:schemeClr val="accent1"/>
              </a:solidFill>
            </a:endParaRPr>
          </a:p>
        </p:txBody>
      </p:sp>
    </p:spTree>
    <p:extLst>
      <p:ext uri="{BB962C8B-B14F-4D97-AF65-F5344CB8AC3E}">
        <p14:creationId xmlns:p14="http://schemas.microsoft.com/office/powerpoint/2010/main" val="37775881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85800" y="233363"/>
            <a:ext cx="3657600" cy="2052637"/>
          </a:xfrm>
        </p:spPr>
        <p:txBody>
          <a:bodyPr/>
          <a:lstStyle/>
          <a:p>
            <a:pPr algn="l"/>
            <a:r>
              <a:rPr lang="en-US" altLang="en-US" sz="4000" dirty="0" smtClean="0"/>
              <a:t>Iowa Pain Thermometer-Revised</a:t>
            </a:r>
          </a:p>
        </p:txBody>
      </p:sp>
      <p:sp>
        <p:nvSpPr>
          <p:cNvPr id="40963" name="Subtitle 2"/>
          <p:cNvSpPr>
            <a:spLocks noGrp="1"/>
          </p:cNvSpPr>
          <p:nvPr>
            <p:ph type="subTitle" idx="1"/>
          </p:nvPr>
        </p:nvSpPr>
        <p:spPr>
          <a:xfrm>
            <a:off x="762000" y="5486400"/>
            <a:ext cx="3886200" cy="762000"/>
          </a:xfrm>
        </p:spPr>
        <p:txBody>
          <a:bodyPr/>
          <a:lstStyle/>
          <a:p>
            <a:r>
              <a:rPr lang="en-US" altLang="en-US" sz="2000" dirty="0" smtClean="0">
                <a:solidFill>
                  <a:schemeClr val="bg1"/>
                </a:solidFill>
              </a:rPr>
              <a:t>Ware et al. (2015). Pain </a:t>
            </a:r>
            <a:r>
              <a:rPr lang="en-US" altLang="en-US" sz="2000" dirty="0" err="1" smtClean="0">
                <a:solidFill>
                  <a:schemeClr val="bg1"/>
                </a:solidFill>
              </a:rPr>
              <a:t>Mgt</a:t>
            </a:r>
            <a:r>
              <a:rPr lang="en-US" altLang="en-US" sz="2000" dirty="0" smtClean="0">
                <a:solidFill>
                  <a:schemeClr val="bg1"/>
                </a:solidFill>
              </a:rPr>
              <a:t> </a:t>
            </a:r>
            <a:r>
              <a:rPr lang="en-US" altLang="en-US" sz="2000" dirty="0" err="1" smtClean="0">
                <a:solidFill>
                  <a:schemeClr val="bg1"/>
                </a:solidFill>
              </a:rPr>
              <a:t>Nsg</a:t>
            </a:r>
            <a:r>
              <a:rPr lang="en-US" altLang="en-US" sz="2000" dirty="0" smtClean="0">
                <a:solidFill>
                  <a:schemeClr val="bg1"/>
                </a:solidFill>
              </a:rPr>
              <a:t>, 16(4), 475-482</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85800"/>
            <a:ext cx="39878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a:off x="685800" y="2286000"/>
            <a:ext cx="3886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buClr>
                <a:srgbClr val="FFCC00"/>
              </a:buClr>
              <a:buSzPct val="80000"/>
              <a:buFont typeface="Wingdings" panose="05000000000000000000" pitchFamily="2" charset="2"/>
              <a:buChar char="l"/>
              <a:defRPr sz="28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FCC00"/>
              </a:buClr>
              <a:buFont typeface="Monotype Sorts" charset="2"/>
              <a:buChar char="è"/>
              <a:defRPr sz="24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FCC00"/>
              </a:buClr>
              <a:buChar char="–"/>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FCC00"/>
              </a:buClr>
              <a:buChar char="–"/>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FCC00"/>
              </a:buClr>
              <a:buChar char="–"/>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Char char="–"/>
              <a:defRPr sz="2000" b="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b="0" dirty="0"/>
              <a:t>Preliminary reliability and validity in 75 older adults, varying cognitive function</a:t>
            </a:r>
          </a:p>
          <a:p>
            <a:pPr>
              <a:spcBef>
                <a:spcPct val="0"/>
              </a:spcBef>
              <a:buClrTx/>
              <a:buSzTx/>
              <a:buFontTx/>
              <a:buNone/>
            </a:pPr>
            <a:endParaRPr lang="en-US" altLang="en-US" sz="2000" b="0" dirty="0"/>
          </a:p>
          <a:p>
            <a:pPr>
              <a:spcBef>
                <a:spcPct val="0"/>
              </a:spcBef>
              <a:buClrTx/>
              <a:buSzTx/>
              <a:buFontTx/>
              <a:buNone/>
            </a:pPr>
            <a:r>
              <a:rPr lang="en-US" altLang="en-US" sz="2000" b="0" dirty="0"/>
              <a:t>Preferred over NRS by 57% intact; 61% impaired</a:t>
            </a:r>
          </a:p>
          <a:p>
            <a:pPr>
              <a:spcBef>
                <a:spcPct val="0"/>
              </a:spcBef>
              <a:buClrTx/>
              <a:buSzTx/>
              <a:buFontTx/>
              <a:buNone/>
            </a:pPr>
            <a:endParaRPr lang="en-US" altLang="en-US" sz="2000" b="0" dirty="0"/>
          </a:p>
          <a:p>
            <a:pPr>
              <a:spcBef>
                <a:spcPct val="0"/>
              </a:spcBef>
              <a:buClrTx/>
              <a:buSzTx/>
              <a:buFontTx/>
              <a:buNone/>
            </a:pPr>
            <a:r>
              <a:rPr lang="en-US" altLang="en-US" sz="2000" b="0" dirty="0"/>
              <a:t>Preferred by Caucasian and African Americans</a:t>
            </a:r>
          </a:p>
        </p:txBody>
      </p:sp>
    </p:spTree>
    <p:extLst>
      <p:ext uri="{BB962C8B-B14F-4D97-AF65-F5344CB8AC3E}">
        <p14:creationId xmlns:p14="http://schemas.microsoft.com/office/powerpoint/2010/main" val="203817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xisTV PP Template for Caroline Stephen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AxisTV PP Template for Caroline Stephens</Template>
  <TotalTime>56694</TotalTime>
  <Words>2950</Words>
  <Application>Microsoft Macintosh PowerPoint</Application>
  <PresentationFormat>On-screen Show (4:3)</PresentationFormat>
  <Paragraphs>425</Paragraphs>
  <Slides>43</Slides>
  <Notes>15</Notes>
  <HiddenSlides>9</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43</vt:i4>
      </vt:variant>
    </vt:vector>
  </HeadingPairs>
  <TitlesOfParts>
    <vt:vector size="62" baseType="lpstr">
      <vt:lpstr>Arial</vt:lpstr>
      <vt:lpstr>Calibri</vt:lpstr>
      <vt:lpstr>Calibri Light</vt:lpstr>
      <vt:lpstr>Geneva</vt:lpstr>
      <vt:lpstr>Lucida Sans Unicode</vt:lpstr>
      <vt:lpstr>Monotype Sorts</vt:lpstr>
      <vt:lpstr>MS PGothic</vt:lpstr>
      <vt:lpstr>ＭＳ Ｐゴシック</vt:lpstr>
      <vt:lpstr>SimSun</vt:lpstr>
      <vt:lpstr>Times New Roman</vt:lpstr>
      <vt:lpstr>Verdana</vt:lpstr>
      <vt:lpstr>Wingdings</vt:lpstr>
      <vt:lpstr>Wingdings 2</vt:lpstr>
      <vt:lpstr>Wingdings 3</vt:lpstr>
      <vt:lpstr>宋体</vt:lpstr>
      <vt:lpstr>AxisTV PP Template for Caroline Stephens</vt:lpstr>
      <vt:lpstr>Office Theme</vt:lpstr>
      <vt:lpstr>1_Office Theme</vt:lpstr>
      <vt:lpstr>1_Custom Design</vt:lpstr>
      <vt:lpstr>PowerPoint Presentation</vt:lpstr>
      <vt:lpstr>PowerPoint Presentation</vt:lpstr>
      <vt:lpstr>Objectives</vt:lpstr>
      <vt:lpstr>Goals of Clinical Assessment of Pain</vt:lpstr>
      <vt:lpstr>Domains of Comprehensive Pain Assessment  in Older Adults</vt:lpstr>
      <vt:lpstr>Booker &amp; Herr (2017).  Assessment and measurement of pain in adults in later life.  Clinic of Geriatr Med, 32; 677-692.</vt:lpstr>
      <vt:lpstr>Reliable &amp; Valid Pain Intensity Tools for Older Adults?</vt:lpstr>
      <vt:lpstr>PowerPoint Presentation</vt:lpstr>
      <vt:lpstr>Iowa Pain Thermometer-Revised</vt:lpstr>
      <vt:lpstr>Do we have reliable and valid pain intensity tools for use with cognitively impaired older adults?</vt:lpstr>
      <vt:lpstr>PowerPoint Presentation</vt:lpstr>
      <vt:lpstr>Can we improve our clinical assessment approach? </vt:lpstr>
      <vt:lpstr>Functional Assessment</vt:lpstr>
      <vt:lpstr>Other Approaches</vt:lpstr>
      <vt:lpstr>PowerPoint Presentation</vt:lpstr>
      <vt:lpstr>PowerPoint Presentation</vt:lpstr>
      <vt:lpstr>PowerPoint Presentation</vt:lpstr>
      <vt:lpstr>Patient’s Pain Experience--More than a Number</vt:lpstr>
      <vt:lpstr>PowerPoint Presentation</vt:lpstr>
      <vt:lpstr>Search for Potential Causes of Pain (Herr et al., 2011)</vt:lpstr>
      <vt:lpstr>PowerPoint Presentation</vt:lpstr>
      <vt:lpstr>PowerPoint Presentation</vt:lpstr>
      <vt:lpstr>PowerPoint Presentation</vt:lpstr>
      <vt:lpstr>Hierarchy of Pain Assessment Techniques</vt:lpstr>
      <vt:lpstr>Reliable and Valid Tools for Pain Behavior Assessment in Severely Impaired Older Persons?</vt:lpstr>
      <vt:lpstr>PowerPoint Presentation</vt:lpstr>
      <vt:lpstr>Comprehensive Behavior Tool vs Brief Direct Observation?  </vt:lpstr>
      <vt:lpstr>PowerPoint Presentation</vt:lpstr>
      <vt:lpstr>PowerPoint Presentation</vt:lpstr>
      <vt:lpstr>Facial Grimace:  Key Pain Behavior? </vt:lpstr>
      <vt:lpstr>PowerPoint Presentation</vt:lpstr>
      <vt:lpstr>Recent Reviews or Resources</vt:lpstr>
      <vt:lpstr>Guidelines and Position Statements on Pain Assessment in Older Adults</vt:lpstr>
      <vt:lpstr>University of Iowa College of Nursing </vt:lpstr>
      <vt:lpstr>PowerPoint Presentation</vt:lpstr>
      <vt:lpstr>Education is a Key Step in Improving Pain Practice</vt:lpstr>
      <vt:lpstr>Pain Core Competency Meeting at IASP 2016</vt:lpstr>
      <vt:lpstr>Resources to Enhance Education</vt:lpstr>
      <vt:lpstr>PowerPoint Presentation</vt:lpstr>
      <vt:lpstr>PowerPoint Presentation</vt:lpstr>
      <vt:lpstr>PowerPoint Presentation</vt:lpstr>
      <vt:lpstr>Key Issues</vt:lpstr>
      <vt:lpstr>PowerPoint Presentation</vt:lpstr>
    </vt:vector>
  </TitlesOfParts>
  <Company>The University of Iowa</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College of Nursing</dc:title>
  <dc:creator>kgeguzis</dc:creator>
  <cp:lastModifiedBy>Cara Kenien</cp:lastModifiedBy>
  <cp:revision>728</cp:revision>
  <cp:lastPrinted>2017-07-20T16:52:45Z</cp:lastPrinted>
  <dcterms:created xsi:type="dcterms:W3CDTF">2014-03-18T18:15:18Z</dcterms:created>
  <dcterms:modified xsi:type="dcterms:W3CDTF">2017-07-25T15:13:20Z</dcterms:modified>
</cp:coreProperties>
</file>