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3" r:id="rId3"/>
    <p:sldMasterId id="2147483675" r:id="rId4"/>
  </p:sldMasterIdLst>
  <p:notesMasterIdLst>
    <p:notesMasterId r:id="rId19"/>
  </p:notesMasterIdLst>
  <p:sldIdLst>
    <p:sldId id="384" r:id="rId5"/>
    <p:sldId id="257" r:id="rId6"/>
    <p:sldId id="385" r:id="rId7"/>
    <p:sldId id="379" r:id="rId8"/>
    <p:sldId id="381" r:id="rId9"/>
    <p:sldId id="387" r:id="rId10"/>
    <p:sldId id="263" r:id="rId11"/>
    <p:sldId id="377" r:id="rId12"/>
    <p:sldId id="358" r:id="rId13"/>
    <p:sldId id="376" r:id="rId14"/>
    <p:sldId id="341" r:id="rId15"/>
    <p:sldId id="316" r:id="rId16"/>
    <p:sldId id="382" r:id="rId17"/>
    <p:sldId id="38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7"/>
    <a:srgbClr val="000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Prevalence</c:v>
                </c:pt>
              </c:strCache>
            </c:strRef>
          </c:tx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E24-42FD-A01B-3EFB24BE4885}"/>
              </c:ext>
            </c:extLst>
          </c:dPt>
          <c:cat>
            <c:strRef>
              <c:f>Sheet1!$A$2:$A$7</c:f>
              <c:strCache>
                <c:ptCount val="6"/>
                <c:pt idx="0">
                  <c:v>Cancer</c:v>
                </c:pt>
                <c:pt idx="1">
                  <c:v>HIV/AIDS</c:v>
                </c:pt>
                <c:pt idx="2">
                  <c:v>Heart Disease</c:v>
                </c:pt>
                <c:pt idx="3">
                  <c:v>Diabetes</c:v>
                </c:pt>
                <c:pt idx="4">
                  <c:v>Alzheimer's</c:v>
                </c:pt>
                <c:pt idx="5">
                  <c:v>Chronic Pain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13.03</c:v>
                </c:pt>
                <c:pt idx="1">
                  <c:v>1.2</c:v>
                </c:pt>
                <c:pt idx="2">
                  <c:v>26.5</c:v>
                </c:pt>
                <c:pt idx="3">
                  <c:v>25.8</c:v>
                </c:pt>
                <c:pt idx="4">
                  <c:v>5.2</c:v>
                </c:pt>
                <c:pt idx="5">
                  <c:v>100.0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24-42FD-A01B-3EFB24BE4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5066240"/>
        <c:axId val="116545942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Annual Costs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noFill/>
              </a:ln>
            </c:spPr>
          </c:marker>
          <c:cat>
            <c:strRef>
              <c:f>Sheet1!$A$2:$A$7</c:f>
              <c:strCache>
                <c:ptCount val="6"/>
                <c:pt idx="0">
                  <c:v>Cancer</c:v>
                </c:pt>
                <c:pt idx="1">
                  <c:v>HIV/AIDS</c:v>
                </c:pt>
                <c:pt idx="2">
                  <c:v>Heart Disease</c:v>
                </c:pt>
                <c:pt idx="3">
                  <c:v>Diabetes</c:v>
                </c:pt>
                <c:pt idx="4">
                  <c:v>Alzheimer's</c:v>
                </c:pt>
                <c:pt idx="5">
                  <c:v>Chronic Pain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243.0</c:v>
                </c:pt>
                <c:pt idx="1">
                  <c:v>44.1</c:v>
                </c:pt>
                <c:pt idx="2">
                  <c:v>309.0</c:v>
                </c:pt>
                <c:pt idx="3">
                  <c:v>188.0</c:v>
                </c:pt>
                <c:pt idx="4">
                  <c:v>215.0</c:v>
                </c:pt>
                <c:pt idx="5">
                  <c:v>635.0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E24-42FD-A01B-3EFB24BE4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5659552"/>
        <c:axId val="1165715088"/>
      </c:lineChart>
      <c:catAx>
        <c:axId val="1165066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65459424"/>
        <c:crosses val="autoZero"/>
        <c:auto val="1"/>
        <c:lblAlgn val="ctr"/>
        <c:lblOffset val="100"/>
        <c:noMultiLvlLbl val="0"/>
      </c:catAx>
      <c:valAx>
        <c:axId val="11654594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165066240"/>
        <c:crosses val="autoZero"/>
        <c:crossBetween val="between"/>
      </c:valAx>
      <c:valAx>
        <c:axId val="116571508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crossAx val="1165659552"/>
        <c:crosses val="max"/>
        <c:crossBetween val="between"/>
      </c:valAx>
      <c:catAx>
        <c:axId val="1165659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715088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803F9-3938-0C46-901C-93C0403EB684}" type="datetimeFigureOut">
              <a:rPr lang="en-US" smtClean="0"/>
              <a:t>7/22/17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E8428-459C-3B41-85A7-B84088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14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A7A975-7ECE-EC49-A155-33AE76E625A1}" type="slidenum">
              <a:rPr lang="en-US" altLang="x-none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6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F8D45E-DC70-E043-A085-F4E44B9065C7}" type="slidenum">
              <a:rPr lang="en-US" altLang="x-none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4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46609B-6587-6341-904F-BA45F2CFBCAD}" type="slidenum">
              <a:rPr lang="en-US" altLang="x-none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9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2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3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09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428DE-D624-4E46-89F3-76546FA498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657FF-7A2E-9D4E-AF2F-DD379C3EB2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9653-E448-BC43-B73F-D5C299795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40E82-F44B-B845-8ACB-3B7AC7A4D4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78266-29FB-8545-AE21-2363D94344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608AC-AAED-EF4E-B605-7174ECBEE5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66661-0642-1346-A588-4D51C8153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DF951-9239-8540-AB2E-31600851F4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60E25-8329-964D-B39C-EBDD566D69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40D6E-D1BF-B942-809B-5267F3DDA5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AFB83-3FEF-E440-B0F7-E3076C97EA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E151A-4031-FD4E-8757-FB0BB4955E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DDB56-D05D-074C-8BAD-907292104B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A0094-5BD9-324E-B980-F1458CBE88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1C4A-AEB4-5C49-A5CB-CF70702FEA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2576-88D7-7643-A8F7-685E9A17A3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3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9948-AAB3-4B42-896C-31A21A31A3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CE3B7-C144-7444-A34D-7AFBA2C608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9D561-F45D-D747-9916-643E95373B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20023-54A7-1246-9946-18BA9161F4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7659D-96CB-D841-9349-220EF36345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87B8F-3590-6A44-BAC1-D7B75B5A4E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78DA-3570-3947-9FAB-FBAF7665CF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71957-2336-5441-B0E2-CC3C496F3E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E904-F535-7545-8FA6-7C0C6EACE0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5FC9-187F-8245-8779-1FA34F336F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428DE-D624-4E46-89F3-76546FA498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657FF-7A2E-9D4E-AF2F-DD379C3EB2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9653-E448-BC43-B73F-D5C299795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40E82-F44B-B845-8ACB-3B7AC7A4D4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6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1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8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2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7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30A6-B19E-734E-B82B-17D3F37ABBB5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EFDA9-46D4-1C48-9D1A-B8CE8C101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4D406F-27B5-414A-A3DA-01CFB106A3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45B2D2-2961-9E4A-95BF-921FB066F2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15888"/>
            <a:ext cx="9158288" cy="70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8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465B67-16D5-DC49-8287-E52AC52E13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74D38B-DDF0-F542-AF44-570C20EE91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5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2217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9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4D406F-27B5-414A-A3DA-01CFB106A3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7/22/17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45B2D2-2961-9E4A-95BF-921FB066F2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15888"/>
            <a:ext cx="9158288" cy="707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4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hyperlink" Target="http://www.painresearchforum.or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0" y="460692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</a:rPr>
              <a:t>Pain &amp; </a:t>
            </a:r>
            <a:r>
              <a:rPr lang="en-US" sz="2800" b="1" dirty="0" smtClean="0">
                <a:solidFill>
                  <a:schemeClr val="bg1"/>
                </a:solidFill>
              </a:rPr>
              <a:t>Aging: Measurement</a:t>
            </a:r>
            <a:r>
              <a:rPr lang="en-US" sz="2800" b="1" dirty="0">
                <a:solidFill>
                  <a:schemeClr val="bg1"/>
                </a:solidFill>
              </a:rPr>
              <a:t>, Management &amp; Mechanisms</a:t>
            </a:r>
            <a:endParaRPr lang="en-US" altLang="x-none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Pain and Disability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back pain is the leading cause of disability worldwide (Hoy et al, 2014)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3 of the 5 leading causes of disability are chronic pain conditions (US Burden of Disease Collaborators,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12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" y="89055"/>
            <a:ext cx="9144000" cy="2344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57" y="1494255"/>
            <a:ext cx="7804109" cy="486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184" y="6362855"/>
            <a:ext cx="771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the Gallup World Poll (2006-2010) – a survey of ~1,000 people in each of 160 countries worldwide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8974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Overall Pattern of Age-Related </a:t>
            </a:r>
            <a:br>
              <a:rPr lang="en-US" b="1" dirty="0" smtClean="0"/>
            </a:br>
            <a:r>
              <a:rPr lang="en-US" b="1" dirty="0" smtClean="0"/>
              <a:t>Pain Prevalence</a:t>
            </a: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738637" y="1820808"/>
            <a:ext cx="7846507" cy="3927232"/>
            <a:chOff x="550746" y="1820808"/>
            <a:chExt cx="7846507" cy="3927232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719209" y="2131836"/>
              <a:ext cx="3894097" cy="7970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719209" y="3615280"/>
              <a:ext cx="3913535" cy="641900"/>
            </a:xfrm>
            <a:custGeom>
              <a:avLst/>
              <a:gdLst>
                <a:gd name="connsiteX0" fmla="*/ 0 w 3142491"/>
                <a:gd name="connsiteY0" fmla="*/ 641900 h 641900"/>
                <a:gd name="connsiteX1" fmla="*/ 1425460 w 3142491"/>
                <a:gd name="connsiteY1" fmla="*/ 65203 h 641900"/>
                <a:gd name="connsiteX2" fmla="*/ 3142491 w 3142491"/>
                <a:gd name="connsiteY2" fmla="*/ 6885 h 641900"/>
                <a:gd name="connsiteX3" fmla="*/ 3142491 w 3142491"/>
                <a:gd name="connsiteY3" fmla="*/ 6885 h 64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2491" h="641900">
                  <a:moveTo>
                    <a:pt x="0" y="641900"/>
                  </a:moveTo>
                  <a:cubicBezTo>
                    <a:pt x="450855" y="406469"/>
                    <a:pt x="901711" y="171039"/>
                    <a:pt x="1425460" y="65203"/>
                  </a:cubicBezTo>
                  <a:cubicBezTo>
                    <a:pt x="1949209" y="-40633"/>
                    <a:pt x="2856319" y="16605"/>
                    <a:pt x="3142491" y="6885"/>
                  </a:cubicBezTo>
                  <a:lnTo>
                    <a:pt x="3142491" y="6885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19209" y="4752842"/>
              <a:ext cx="3894097" cy="785769"/>
            </a:xfrm>
            <a:custGeom>
              <a:avLst/>
              <a:gdLst>
                <a:gd name="connsiteX0" fmla="*/ 0 w 3693236"/>
                <a:gd name="connsiteY0" fmla="*/ 618867 h 618867"/>
                <a:gd name="connsiteX1" fmla="*/ 1496732 w 3693236"/>
                <a:gd name="connsiteY1" fmla="*/ 68088 h 618867"/>
                <a:gd name="connsiteX2" fmla="*/ 2455678 w 3693236"/>
                <a:gd name="connsiteY2" fmla="*/ 35689 h 618867"/>
                <a:gd name="connsiteX3" fmla="*/ 3693236 w 3693236"/>
                <a:gd name="connsiteY3" fmla="*/ 314319 h 618867"/>
                <a:gd name="connsiteX4" fmla="*/ 3693236 w 3693236"/>
                <a:gd name="connsiteY4" fmla="*/ 314319 h 618867"/>
                <a:gd name="connsiteX5" fmla="*/ 3693236 w 3693236"/>
                <a:gd name="connsiteY5" fmla="*/ 314319 h 61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3236" h="618867">
                  <a:moveTo>
                    <a:pt x="0" y="618867"/>
                  </a:moveTo>
                  <a:cubicBezTo>
                    <a:pt x="543726" y="392075"/>
                    <a:pt x="1087452" y="165284"/>
                    <a:pt x="1496732" y="68088"/>
                  </a:cubicBezTo>
                  <a:cubicBezTo>
                    <a:pt x="1906012" y="-29108"/>
                    <a:pt x="2089594" y="-5349"/>
                    <a:pt x="2455678" y="35689"/>
                  </a:cubicBezTo>
                  <a:cubicBezTo>
                    <a:pt x="2821762" y="76727"/>
                    <a:pt x="3486976" y="267881"/>
                    <a:pt x="3693236" y="314319"/>
                  </a:cubicBezTo>
                  <a:lnTo>
                    <a:pt x="3693236" y="314319"/>
                  </a:lnTo>
                  <a:lnTo>
                    <a:pt x="3693236" y="314319"/>
                  </a:ln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74202" y="2131836"/>
              <a:ext cx="2954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Joint pain (e.g. knee/hip OA), leg pain, foot pain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0746" y="1820808"/>
              <a:ext cx="7846507" cy="12311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50746" y="3159002"/>
              <a:ext cx="7846507" cy="12311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58147" y="3430614"/>
              <a:ext cx="29706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General chronic pain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0746" y="4516888"/>
              <a:ext cx="7846507" cy="123115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74202" y="4723450"/>
              <a:ext cx="2970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Headache, abdominal pain, back pain, chest pain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 rot="16200000">
            <a:off x="-181400" y="3592586"/>
            <a:ext cx="12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Prevalence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07100" y="5864198"/>
            <a:ext cx="79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Age 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475586" y="6052127"/>
            <a:ext cx="3345049" cy="3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23828" y="6359446"/>
            <a:ext cx="406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Fillingim, 2017, </a:t>
            </a:r>
            <a:r>
              <a:rPr lang="en-US" i="1" dirty="0" smtClean="0"/>
              <a:t>Pain</a:t>
            </a:r>
            <a:r>
              <a:rPr lang="en-US" dirty="0" smtClean="0"/>
              <a:t> 158 (</a:t>
            </a:r>
            <a:r>
              <a:rPr lang="en-US" dirty="0" err="1" smtClean="0"/>
              <a:t>Suppl</a:t>
            </a:r>
            <a:r>
              <a:rPr lang="en-US" dirty="0" smtClean="0"/>
              <a:t> 1):S11-18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5681" y="326758"/>
            <a:ext cx="7199410" cy="6396323"/>
            <a:chOff x="2750142" y="83711"/>
            <a:chExt cx="6539695" cy="6696523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4727736" y="1955537"/>
              <a:ext cx="472236" cy="320090"/>
            </a:xfrm>
            <a:prstGeom prst="straightConnector1">
              <a:avLst/>
            </a:prstGeom>
            <a:ln w="44450">
              <a:solidFill>
                <a:schemeClr val="tx1">
                  <a:lumMod val="50000"/>
                  <a:lumOff val="50000"/>
                </a:schemeClr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6875489" y="1969977"/>
              <a:ext cx="472236" cy="320090"/>
            </a:xfrm>
            <a:prstGeom prst="straightConnector1">
              <a:avLst/>
            </a:prstGeom>
            <a:ln w="44450">
              <a:solidFill>
                <a:schemeClr val="tx1">
                  <a:lumMod val="50000"/>
                  <a:lumOff val="50000"/>
                </a:schemeClr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030629" y="3691003"/>
              <a:ext cx="6681" cy="648075"/>
            </a:xfrm>
            <a:prstGeom prst="straightConnector1">
              <a:avLst/>
            </a:prstGeom>
            <a:ln w="44450">
              <a:solidFill>
                <a:schemeClr val="tx1">
                  <a:lumMod val="50000"/>
                  <a:lumOff val="50000"/>
                </a:schemeClr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7213314" y="83711"/>
              <a:ext cx="2076523" cy="2393290"/>
            </a:xfrm>
            <a:custGeom>
              <a:avLst/>
              <a:gdLst>
                <a:gd name="connsiteX0" fmla="*/ 0 w 1532929"/>
                <a:gd name="connsiteY0" fmla="*/ 766465 h 1532929"/>
                <a:gd name="connsiteX1" fmla="*/ 224493 w 1532929"/>
                <a:gd name="connsiteY1" fmla="*/ 224493 h 1532929"/>
                <a:gd name="connsiteX2" fmla="*/ 766466 w 1532929"/>
                <a:gd name="connsiteY2" fmla="*/ 1 h 1532929"/>
                <a:gd name="connsiteX3" fmla="*/ 1308438 w 1532929"/>
                <a:gd name="connsiteY3" fmla="*/ 224494 h 1532929"/>
                <a:gd name="connsiteX4" fmla="*/ 1532930 w 1532929"/>
                <a:gd name="connsiteY4" fmla="*/ 766467 h 1532929"/>
                <a:gd name="connsiteX5" fmla="*/ 1308437 w 1532929"/>
                <a:gd name="connsiteY5" fmla="*/ 1308440 h 1532929"/>
                <a:gd name="connsiteX6" fmla="*/ 766464 w 1532929"/>
                <a:gd name="connsiteY6" fmla="*/ 1532932 h 1532929"/>
                <a:gd name="connsiteX7" fmla="*/ 224491 w 1532929"/>
                <a:gd name="connsiteY7" fmla="*/ 1308439 h 1532929"/>
                <a:gd name="connsiteX8" fmla="*/ -1 w 1532929"/>
                <a:gd name="connsiteY8" fmla="*/ 766466 h 1532929"/>
                <a:gd name="connsiteX9" fmla="*/ 0 w 1532929"/>
                <a:gd name="connsiteY9" fmla="*/ 766465 h 153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929" h="1532929">
                  <a:moveTo>
                    <a:pt x="0" y="766465"/>
                  </a:moveTo>
                  <a:cubicBezTo>
                    <a:pt x="0" y="563186"/>
                    <a:pt x="80753" y="368232"/>
                    <a:pt x="224493" y="224493"/>
                  </a:cubicBezTo>
                  <a:cubicBezTo>
                    <a:pt x="368233" y="80753"/>
                    <a:pt x="563187" y="1"/>
                    <a:pt x="766466" y="1"/>
                  </a:cubicBezTo>
                  <a:cubicBezTo>
                    <a:pt x="969745" y="1"/>
                    <a:pt x="1164699" y="80754"/>
                    <a:pt x="1308438" y="224494"/>
                  </a:cubicBezTo>
                  <a:cubicBezTo>
                    <a:pt x="1452178" y="368234"/>
                    <a:pt x="1532930" y="563188"/>
                    <a:pt x="1532930" y="766467"/>
                  </a:cubicBezTo>
                  <a:cubicBezTo>
                    <a:pt x="1532930" y="969746"/>
                    <a:pt x="1452178" y="1164700"/>
                    <a:pt x="1308437" y="1308440"/>
                  </a:cubicBezTo>
                  <a:cubicBezTo>
                    <a:pt x="1164697" y="1452180"/>
                    <a:pt x="969743" y="1532932"/>
                    <a:pt x="766464" y="1532932"/>
                  </a:cubicBezTo>
                  <a:cubicBezTo>
                    <a:pt x="563185" y="1532932"/>
                    <a:pt x="368231" y="1452179"/>
                    <a:pt x="224491" y="1308439"/>
                  </a:cubicBezTo>
                  <a:cubicBezTo>
                    <a:pt x="80751" y="1164699"/>
                    <a:pt x="-1" y="969745"/>
                    <a:pt x="-1" y="766466"/>
                  </a:cubicBezTo>
                  <a:lnTo>
                    <a:pt x="0" y="766465"/>
                  </a:lnTo>
                  <a:close/>
                </a:path>
              </a:pathLst>
            </a:custGeom>
            <a:ln w="101600"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182657" rIns="182657" bIns="182657" numCol="1" spcCol="1270" anchor="ctr" anchorCtr="0">
              <a:noAutofit/>
            </a:bodyPr>
            <a:lstStyle/>
            <a:p>
              <a:pPr indent="-137160" algn="ctr" defTabSz="500063">
                <a:spcBef>
                  <a:spcPct val="0"/>
                </a:spcBef>
              </a:pPr>
              <a:r>
                <a:rPr lang="en-US" b="1" dirty="0">
                  <a:solidFill>
                    <a:schemeClr val="tx2"/>
                  </a:solidFill>
                </a:rPr>
                <a:t>Psychological Factors</a:t>
              </a:r>
            </a:p>
            <a:p>
              <a:pPr marL="32004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Mood/affect</a:t>
              </a:r>
            </a:p>
            <a:p>
              <a:pPr marL="32004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Catastrophizing</a:t>
              </a:r>
            </a:p>
            <a:p>
              <a:pPr marL="32004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Stress</a:t>
              </a:r>
            </a:p>
            <a:p>
              <a:pPr marL="32004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Coping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944441" y="4386945"/>
              <a:ext cx="2185736" cy="2393289"/>
            </a:xfrm>
            <a:custGeom>
              <a:avLst/>
              <a:gdLst>
                <a:gd name="connsiteX0" fmla="*/ 0 w 1532929"/>
                <a:gd name="connsiteY0" fmla="*/ 766465 h 1532929"/>
                <a:gd name="connsiteX1" fmla="*/ 224493 w 1532929"/>
                <a:gd name="connsiteY1" fmla="*/ 224493 h 1532929"/>
                <a:gd name="connsiteX2" fmla="*/ 766466 w 1532929"/>
                <a:gd name="connsiteY2" fmla="*/ 1 h 1532929"/>
                <a:gd name="connsiteX3" fmla="*/ 1308438 w 1532929"/>
                <a:gd name="connsiteY3" fmla="*/ 224494 h 1532929"/>
                <a:gd name="connsiteX4" fmla="*/ 1532930 w 1532929"/>
                <a:gd name="connsiteY4" fmla="*/ 766467 h 1532929"/>
                <a:gd name="connsiteX5" fmla="*/ 1308437 w 1532929"/>
                <a:gd name="connsiteY5" fmla="*/ 1308440 h 1532929"/>
                <a:gd name="connsiteX6" fmla="*/ 766464 w 1532929"/>
                <a:gd name="connsiteY6" fmla="*/ 1532932 h 1532929"/>
                <a:gd name="connsiteX7" fmla="*/ 224491 w 1532929"/>
                <a:gd name="connsiteY7" fmla="*/ 1308439 h 1532929"/>
                <a:gd name="connsiteX8" fmla="*/ -1 w 1532929"/>
                <a:gd name="connsiteY8" fmla="*/ 766466 h 1532929"/>
                <a:gd name="connsiteX9" fmla="*/ 0 w 1532929"/>
                <a:gd name="connsiteY9" fmla="*/ 766465 h 153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929" h="1532929">
                  <a:moveTo>
                    <a:pt x="0" y="766465"/>
                  </a:moveTo>
                  <a:cubicBezTo>
                    <a:pt x="0" y="563186"/>
                    <a:pt x="80753" y="368232"/>
                    <a:pt x="224493" y="224493"/>
                  </a:cubicBezTo>
                  <a:cubicBezTo>
                    <a:pt x="368233" y="80753"/>
                    <a:pt x="563187" y="1"/>
                    <a:pt x="766466" y="1"/>
                  </a:cubicBezTo>
                  <a:cubicBezTo>
                    <a:pt x="969745" y="1"/>
                    <a:pt x="1164699" y="80754"/>
                    <a:pt x="1308438" y="224494"/>
                  </a:cubicBezTo>
                  <a:cubicBezTo>
                    <a:pt x="1452178" y="368234"/>
                    <a:pt x="1532930" y="563188"/>
                    <a:pt x="1532930" y="766467"/>
                  </a:cubicBezTo>
                  <a:cubicBezTo>
                    <a:pt x="1532930" y="969746"/>
                    <a:pt x="1452178" y="1164700"/>
                    <a:pt x="1308437" y="1308440"/>
                  </a:cubicBezTo>
                  <a:cubicBezTo>
                    <a:pt x="1164697" y="1452180"/>
                    <a:pt x="969743" y="1532932"/>
                    <a:pt x="766464" y="1532932"/>
                  </a:cubicBezTo>
                  <a:cubicBezTo>
                    <a:pt x="563185" y="1532932"/>
                    <a:pt x="368231" y="1452179"/>
                    <a:pt x="224491" y="1308439"/>
                  </a:cubicBezTo>
                  <a:cubicBezTo>
                    <a:pt x="80751" y="1164699"/>
                    <a:pt x="-1" y="969745"/>
                    <a:pt x="-1" y="766466"/>
                  </a:cubicBezTo>
                  <a:lnTo>
                    <a:pt x="0" y="766465"/>
                  </a:lnTo>
                  <a:close/>
                </a:path>
              </a:pathLst>
            </a:custGeom>
            <a:ln w="101600"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2657" rIns="0" bIns="182657" numCol="1" spcCol="1270" anchor="ctr" anchorCtr="0">
              <a:noAutofit/>
            </a:bodyPr>
            <a:lstStyle/>
            <a:p>
              <a:pPr marL="205740" indent="-137160" algn="ctr" defTabSz="500063">
                <a:spcBef>
                  <a:spcPct val="0"/>
                </a:spcBef>
              </a:pPr>
              <a:r>
                <a:rPr lang="en-US" b="1" dirty="0">
                  <a:solidFill>
                    <a:schemeClr val="tx2"/>
                  </a:solidFill>
                </a:rPr>
                <a:t>Social Factors</a:t>
              </a:r>
              <a:endParaRPr lang="en-US" dirty="0">
                <a:solidFill>
                  <a:schemeClr val="tx2"/>
                </a:solidFill>
              </a:endParaRPr>
            </a:p>
            <a:p>
              <a:pPr marL="320040" indent="-16002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Cultural factors</a:t>
              </a:r>
            </a:p>
            <a:p>
              <a:pPr marL="320040" indent="-160020" defTabSz="500063">
                <a:spcBef>
                  <a:spcPct val="0"/>
                </a:spcBef>
                <a:buFontTx/>
                <a:buChar char="-"/>
              </a:pPr>
              <a:r>
                <a:rPr lang="en-US" dirty="0" smtClean="0">
                  <a:solidFill>
                    <a:schemeClr val="tx2"/>
                  </a:solidFill>
                </a:rPr>
                <a:t>Social Environment</a:t>
              </a:r>
              <a:endParaRPr lang="en-US" dirty="0">
                <a:solidFill>
                  <a:schemeClr val="tx2"/>
                </a:solidFill>
              </a:endParaRPr>
            </a:p>
            <a:p>
              <a:pPr marL="320040" indent="-16002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Economic factors</a:t>
              </a:r>
            </a:p>
            <a:p>
              <a:pPr marL="320040" indent="-16002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Social support</a:t>
              </a: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>
            <a:xfrm>
              <a:off x="2750142" y="83711"/>
              <a:ext cx="2076523" cy="2393290"/>
            </a:xfrm>
            <a:custGeom>
              <a:avLst/>
              <a:gdLst>
                <a:gd name="connsiteX0" fmla="*/ 0 w 1532929"/>
                <a:gd name="connsiteY0" fmla="*/ 766465 h 1532929"/>
                <a:gd name="connsiteX1" fmla="*/ 224493 w 1532929"/>
                <a:gd name="connsiteY1" fmla="*/ 224493 h 1532929"/>
                <a:gd name="connsiteX2" fmla="*/ 766466 w 1532929"/>
                <a:gd name="connsiteY2" fmla="*/ 1 h 1532929"/>
                <a:gd name="connsiteX3" fmla="*/ 1308438 w 1532929"/>
                <a:gd name="connsiteY3" fmla="*/ 224494 h 1532929"/>
                <a:gd name="connsiteX4" fmla="*/ 1532930 w 1532929"/>
                <a:gd name="connsiteY4" fmla="*/ 766467 h 1532929"/>
                <a:gd name="connsiteX5" fmla="*/ 1308437 w 1532929"/>
                <a:gd name="connsiteY5" fmla="*/ 1308440 h 1532929"/>
                <a:gd name="connsiteX6" fmla="*/ 766464 w 1532929"/>
                <a:gd name="connsiteY6" fmla="*/ 1532932 h 1532929"/>
                <a:gd name="connsiteX7" fmla="*/ 224491 w 1532929"/>
                <a:gd name="connsiteY7" fmla="*/ 1308439 h 1532929"/>
                <a:gd name="connsiteX8" fmla="*/ -1 w 1532929"/>
                <a:gd name="connsiteY8" fmla="*/ 766466 h 1532929"/>
                <a:gd name="connsiteX9" fmla="*/ 0 w 1532929"/>
                <a:gd name="connsiteY9" fmla="*/ 766465 h 153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2929" h="1532929">
                  <a:moveTo>
                    <a:pt x="0" y="766465"/>
                  </a:moveTo>
                  <a:cubicBezTo>
                    <a:pt x="0" y="563186"/>
                    <a:pt x="80753" y="368232"/>
                    <a:pt x="224493" y="224493"/>
                  </a:cubicBezTo>
                  <a:cubicBezTo>
                    <a:pt x="368233" y="80753"/>
                    <a:pt x="563187" y="1"/>
                    <a:pt x="766466" y="1"/>
                  </a:cubicBezTo>
                  <a:cubicBezTo>
                    <a:pt x="969745" y="1"/>
                    <a:pt x="1164699" y="80754"/>
                    <a:pt x="1308438" y="224494"/>
                  </a:cubicBezTo>
                  <a:cubicBezTo>
                    <a:pt x="1452178" y="368234"/>
                    <a:pt x="1532930" y="563188"/>
                    <a:pt x="1532930" y="766467"/>
                  </a:cubicBezTo>
                  <a:cubicBezTo>
                    <a:pt x="1532930" y="969746"/>
                    <a:pt x="1452178" y="1164700"/>
                    <a:pt x="1308437" y="1308440"/>
                  </a:cubicBezTo>
                  <a:cubicBezTo>
                    <a:pt x="1164697" y="1452180"/>
                    <a:pt x="969743" y="1532932"/>
                    <a:pt x="766464" y="1532932"/>
                  </a:cubicBezTo>
                  <a:cubicBezTo>
                    <a:pt x="563185" y="1532932"/>
                    <a:pt x="368231" y="1452179"/>
                    <a:pt x="224491" y="1308439"/>
                  </a:cubicBezTo>
                  <a:cubicBezTo>
                    <a:pt x="80751" y="1164699"/>
                    <a:pt x="-1" y="969745"/>
                    <a:pt x="-1" y="766466"/>
                  </a:cubicBezTo>
                  <a:lnTo>
                    <a:pt x="0" y="766465"/>
                  </a:lnTo>
                  <a:close/>
                </a:path>
              </a:pathLst>
            </a:custGeom>
            <a:ln w="101600"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657" tIns="182657" rIns="182657" bIns="182657" numCol="1" spcCol="1270" anchor="ctr" anchorCtr="0">
              <a:noAutofit/>
            </a:bodyPr>
            <a:lstStyle/>
            <a:p>
              <a:pPr marL="137160" indent="-137160" algn="ctr" defTabSz="500063">
                <a:spcBef>
                  <a:spcPct val="0"/>
                </a:spcBef>
              </a:pPr>
              <a:r>
                <a:rPr lang="en-US" b="1" dirty="0">
                  <a:solidFill>
                    <a:schemeClr val="tx2"/>
                  </a:solidFill>
                </a:rPr>
                <a:t>Biological Factors</a:t>
              </a:r>
            </a:p>
            <a:p>
              <a:pPr marL="27432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Disease severity</a:t>
              </a:r>
            </a:p>
            <a:p>
              <a:pPr marL="27432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Nociception</a:t>
              </a:r>
            </a:p>
            <a:p>
              <a:pPr marL="27432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Inflammation</a:t>
              </a:r>
            </a:p>
            <a:p>
              <a:pPr marL="274320" indent="-68580" defTabSz="500063">
                <a:spcBef>
                  <a:spcPct val="0"/>
                </a:spcBef>
                <a:buFontTx/>
                <a:buChar char="-"/>
              </a:pPr>
              <a:r>
                <a:rPr lang="en-US" dirty="0">
                  <a:solidFill>
                    <a:schemeClr val="tx2"/>
                  </a:solidFill>
                </a:rPr>
                <a:t>Brain function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5165170" y="1671066"/>
              <a:ext cx="1744280" cy="201036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539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Pain and Disability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Left-Right-Up Arrow 4"/>
            <p:cNvSpPr/>
            <p:nvPr/>
          </p:nvSpPr>
          <p:spPr>
            <a:xfrm rot="3540236">
              <a:off x="3610523" y="3098403"/>
              <a:ext cx="2406556" cy="814078"/>
            </a:xfrm>
            <a:prstGeom prst="leftRight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Left-Right-Up Arrow 14"/>
            <p:cNvSpPr/>
            <p:nvPr/>
          </p:nvSpPr>
          <p:spPr>
            <a:xfrm rot="17941332" flipH="1">
              <a:off x="6029254" y="3057117"/>
              <a:ext cx="2365727" cy="814078"/>
            </a:xfrm>
            <a:prstGeom prst="leftRight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Left-Right-Up Arrow 15"/>
            <p:cNvSpPr/>
            <p:nvPr/>
          </p:nvSpPr>
          <p:spPr>
            <a:xfrm rot="10800000" flipH="1">
              <a:off x="4887627" y="789437"/>
              <a:ext cx="2286000" cy="814079"/>
            </a:xfrm>
            <a:prstGeom prst="leftRightUp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0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06925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C000">
                    <a:lumMod val="20000"/>
                    <a:lumOff val="80000"/>
                  </a:srgb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785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7224"/>
            <a:ext cx="7772400" cy="1470025"/>
          </a:xfrm>
        </p:spPr>
        <p:txBody>
          <a:bodyPr>
            <a:normAutofit/>
          </a:bodyPr>
          <a:lstStyle/>
          <a:p>
            <a:r>
              <a:rPr lang="en-US" sz="4900" b="1" dirty="0" smtClean="0"/>
              <a:t>Welcome &amp; Introduction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46" y="3062999"/>
            <a:ext cx="9094054" cy="232051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</a:rPr>
              <a:t>Roger B. </a:t>
            </a:r>
            <a:r>
              <a:rPr lang="en-US" sz="2800" b="1" dirty="0" err="1" smtClean="0">
                <a:solidFill>
                  <a:schemeClr val="tx2"/>
                </a:solidFill>
              </a:rPr>
              <a:t>Fillingim</a:t>
            </a:r>
            <a:r>
              <a:rPr lang="en-US" sz="2800" b="1" dirty="0" smtClean="0">
                <a:solidFill>
                  <a:schemeClr val="tx2"/>
                </a:solidFill>
              </a:rPr>
              <a:t>, PhD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</a:rPr>
              <a:t>Distinguished Professor, College of Dentistry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</a:rPr>
              <a:t>Director, Pain Research &amp; Intervention 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</a:rPr>
              <a:t>Center of Excellence (PRICE)</a:t>
            </a: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</a:rPr>
              <a:t>University of Florida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658287"/>
              </p:ext>
            </p:extLst>
          </p:nvPr>
        </p:nvGraphicFramePr>
        <p:xfrm>
          <a:off x="685800" y="5809679"/>
          <a:ext cx="7736122" cy="805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Document" r:id="rId3" imgW="5486400" imgH="571500" progId="Word.Document.12">
                  <p:embed/>
                </p:oleObj>
              </mc:Choice>
              <mc:Fallback>
                <p:oleObj name="Document" r:id="rId3" imgW="5486400" imgH="571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5809679"/>
                        <a:ext cx="7736122" cy="805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291" y="78306"/>
            <a:ext cx="1834955" cy="1223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75" y="99759"/>
            <a:ext cx="2630621" cy="12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3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0325" y="1470025"/>
            <a:ext cx="92646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cap="all" dirty="0">
                <a:solidFill>
                  <a:srgbClr val="008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DISCLOSURE(S)</a:t>
            </a:r>
            <a:endParaRPr lang="en-US" sz="3200" dirty="0">
              <a:solidFill>
                <a:srgbClr val="008E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365125" y="1958975"/>
            <a:ext cx="855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x-none" altLang="x-none" sz="2400" smtClean="0">
              <a:solidFill>
                <a:srgbClr val="5B9BD5"/>
              </a:solidFill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585663"/>
              </p:ext>
            </p:extLst>
          </p:nvPr>
        </p:nvGraphicFramePr>
        <p:xfrm>
          <a:off x="576263" y="2328863"/>
          <a:ext cx="8164512" cy="4116045"/>
        </p:xfrm>
        <a:graphic>
          <a:graphicData uri="http://schemas.openxmlformats.org/drawingml/2006/table">
            <a:tbl>
              <a:tblPr/>
              <a:tblGrid>
                <a:gridCol w="3344862"/>
                <a:gridCol w="4819650"/>
              </a:tblGrid>
              <a:tr h="11001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E1A1D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Research Support: </a:t>
                      </a:r>
                    </a:p>
                  </a:txBody>
                  <a:tcPr marL="0" marR="91444" marT="45754" marB="9150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dirty="0" smtClean="0"/>
                        <a:t>NIA (AG033906, AG046371), NIDCR (DE017018, DE024169), and CTSA Grant (TR001427)</a:t>
                      </a:r>
                      <a:endParaRPr kumimoji="0" lang="de-DE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636C7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4" marR="91444" marT="45754" marB="9150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14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E1A1D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Consultant: </a:t>
                      </a:r>
                    </a:p>
                  </a:txBody>
                  <a:tcPr marL="0" marR="91444" marT="45754" marB="91508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6C7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None</a:t>
                      </a: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636C7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4" marR="91444" marT="45754" marB="91508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03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E1A1D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Discussion of Off-Label, Investigational, or Experimental Drug Use:</a:t>
                      </a:r>
                    </a:p>
                  </a:txBody>
                  <a:tcPr marL="0" marR="91444" marT="45754" marB="91508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6C76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None</a:t>
                      </a: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636C76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4" marR="91444" marT="45754" marB="91508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2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89" y="1985818"/>
            <a:ext cx="4393554" cy="239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3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04" y="2456874"/>
            <a:ext cx="3090047" cy="881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6" y="3814185"/>
            <a:ext cx="5430982" cy="865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068" y="1623292"/>
            <a:ext cx="2540000" cy="193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455" y="1784929"/>
            <a:ext cx="2032000" cy="203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434" y="3719858"/>
            <a:ext cx="3670877" cy="1053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959" y="4939864"/>
            <a:ext cx="3228109" cy="1170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173" y="6107511"/>
            <a:ext cx="3834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aanana" charset="0"/>
                <a:cs typeface="Raanana" charset="0"/>
              </a:rPr>
              <a:t>Pain in Older Persons </a:t>
            </a:r>
            <a:r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ea typeface="Raanana" charset="0"/>
                <a:cs typeface="Raanana" charset="0"/>
              </a:rPr>
              <a:t>Special Interest Group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ea typeface="Raanana" charset="0"/>
              <a:cs typeface="Raan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4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90" y="646413"/>
            <a:ext cx="8565266" cy="6211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3529" y="0"/>
            <a:ext cx="4366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hlinkClick r:id="rId3"/>
              </a:rPr>
              <a:t>www.painresearchforum.org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7098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Workshop 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3276"/>
            <a:ext cx="855784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Session 1: Epidemiology and Assessment </a:t>
            </a:r>
            <a:r>
              <a:rPr lang="en-US" dirty="0" smtClean="0"/>
              <a:t>of Pain</a:t>
            </a:r>
          </a:p>
          <a:p>
            <a:endParaRPr lang="en-US" dirty="0"/>
          </a:p>
          <a:p>
            <a:r>
              <a:rPr lang="en-US" dirty="0" smtClean="0"/>
              <a:t>Session 2: Biopsychosocial Contributions</a:t>
            </a:r>
          </a:p>
          <a:p>
            <a:endParaRPr lang="en-US" dirty="0"/>
          </a:p>
          <a:p>
            <a:r>
              <a:rPr lang="en-US" dirty="0" smtClean="0"/>
              <a:t>Session 3: Pain and Comorbidities</a:t>
            </a:r>
          </a:p>
          <a:p>
            <a:endParaRPr lang="en-US" dirty="0"/>
          </a:p>
          <a:p>
            <a:r>
              <a:rPr lang="en-US" dirty="0" smtClean="0"/>
              <a:t>Session 4: Treatment of Pain</a:t>
            </a:r>
          </a:p>
          <a:p>
            <a:endParaRPr lang="en-US" dirty="0"/>
          </a:p>
          <a:p>
            <a:r>
              <a:rPr lang="en-US" dirty="0" smtClean="0"/>
              <a:t>Session 5: Social &amp; Behavioral 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88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Housekeeping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Please silence cell phones</a:t>
            </a:r>
          </a:p>
          <a:p>
            <a:endParaRPr lang="en-US" dirty="0" smtClean="0"/>
          </a:p>
          <a:p>
            <a:r>
              <a:rPr lang="en-US" dirty="0" smtClean="0"/>
              <a:t>2-3 Speakers per session, followed by Panel Discussion</a:t>
            </a:r>
          </a:p>
          <a:p>
            <a:endParaRPr lang="en-US" dirty="0" smtClean="0"/>
          </a:p>
          <a:p>
            <a:r>
              <a:rPr lang="en-US" dirty="0" smtClean="0"/>
              <a:t>Breaks mid-morning, lunch &amp; mid-afternoon</a:t>
            </a:r>
          </a:p>
          <a:p>
            <a:endParaRPr lang="en-US" dirty="0"/>
          </a:p>
          <a:p>
            <a:r>
              <a:rPr lang="en-US" dirty="0" smtClean="0"/>
              <a:t>Evaluation 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57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/>
              <a:t>Prevalence and Costs of Several Chronic Diseases</a:t>
            </a:r>
            <a:br>
              <a:rPr lang="en-US" sz="3200" b="1" dirty="0" smtClean="0"/>
            </a:br>
            <a:r>
              <a:rPr lang="en-US" sz="3200" b="1" dirty="0" smtClean="0"/>
              <a:t>in the United States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856112"/>
              </p:ext>
            </p:extLst>
          </p:nvPr>
        </p:nvGraphicFramePr>
        <p:xfrm>
          <a:off x="457200" y="1600200"/>
          <a:ext cx="792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1106196" y="3628892"/>
            <a:ext cx="2898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Prevalence (in millions)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 flipV="1">
            <a:off x="7138771" y="3623217"/>
            <a:ext cx="300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 Annual Costs (in billions)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Graphic spid="4" grpId="1">
        <p:bldSub>
          <a:bldChart bld="series"/>
        </p:bldSub>
      </p:bldGraphic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299</Words>
  <Application>Microsoft Macintosh PowerPoint</Application>
  <PresentationFormat>On-screen Show (4:3)</PresentationFormat>
  <Paragraphs>69</Paragraphs>
  <Slides>14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Calibri Light</vt:lpstr>
      <vt:lpstr>Geneva</vt:lpstr>
      <vt:lpstr>Raanana</vt:lpstr>
      <vt:lpstr>Arial</vt:lpstr>
      <vt:lpstr>Office Theme</vt:lpstr>
      <vt:lpstr>1_Office Theme</vt:lpstr>
      <vt:lpstr>1_Custom Design</vt:lpstr>
      <vt:lpstr>2_Office Theme</vt:lpstr>
      <vt:lpstr>Document</vt:lpstr>
      <vt:lpstr>PowerPoint Presentation</vt:lpstr>
      <vt:lpstr>Welcome &amp; Introduction</vt:lpstr>
      <vt:lpstr>PowerPoint Presentation</vt:lpstr>
      <vt:lpstr>PowerPoint Presentation</vt:lpstr>
      <vt:lpstr>PowerPoint Presentation</vt:lpstr>
      <vt:lpstr>PowerPoint Presentation</vt:lpstr>
      <vt:lpstr>Workshop Overview</vt:lpstr>
      <vt:lpstr>Housekeeping</vt:lpstr>
      <vt:lpstr>Prevalence and Costs of Several Chronic Diseases in the United States</vt:lpstr>
      <vt:lpstr>Pain and Disability</vt:lpstr>
      <vt:lpstr>PowerPoint Presentation</vt:lpstr>
      <vt:lpstr>Overall Pattern of Age-Related  Pain Prevalence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Pain a Women’s Health Issue</dc:title>
  <dc:creator>Roger Fillingim</dc:creator>
  <cp:lastModifiedBy>Roger B. Fillingim</cp:lastModifiedBy>
  <cp:revision>178</cp:revision>
  <dcterms:created xsi:type="dcterms:W3CDTF">2015-06-22T11:22:11Z</dcterms:created>
  <dcterms:modified xsi:type="dcterms:W3CDTF">2017-07-22T18:32:45Z</dcterms:modified>
</cp:coreProperties>
</file>