
<file path=[Content_Types].xml><?xml version="1.0" encoding="utf-8"?>
<Types xmlns="http://schemas.openxmlformats.org/package/2006/content-types">
  <Default Extension="xml" ContentType="application/xml"/>
  <Default Extension="xlsx" ContentType="application/vnd.openxmlformats-officedocument.spreadsheetml.sheet"/>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3.xml" ContentType="application/vnd.openxmlformats-officedocument.presentationml.tags+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tags/tag5.xml" ContentType="application/vnd.openxmlformats-officedocument.presentationml.tag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374" r:id="rId2"/>
    <p:sldId id="375" r:id="rId3"/>
    <p:sldId id="256" r:id="rId4"/>
    <p:sldId id="264" r:id="rId5"/>
    <p:sldId id="300" r:id="rId6"/>
    <p:sldId id="336" r:id="rId7"/>
    <p:sldId id="262" r:id="rId8"/>
    <p:sldId id="274" r:id="rId9"/>
    <p:sldId id="302" r:id="rId10"/>
    <p:sldId id="371" r:id="rId11"/>
    <p:sldId id="377" r:id="rId12"/>
    <p:sldId id="306" r:id="rId13"/>
    <p:sldId id="368" r:id="rId14"/>
    <p:sldId id="346" r:id="rId15"/>
    <p:sldId id="378" r:id="rId16"/>
    <p:sldId id="308" r:id="rId17"/>
    <p:sldId id="269" r:id="rId18"/>
    <p:sldId id="268" r:id="rId19"/>
    <p:sldId id="347" r:id="rId20"/>
    <p:sldId id="314" r:id="rId21"/>
    <p:sldId id="312" r:id="rId22"/>
    <p:sldId id="277" r:id="rId23"/>
    <p:sldId id="373" r:id="rId24"/>
    <p:sldId id="317" r:id="rId25"/>
    <p:sldId id="316" r:id="rId26"/>
    <p:sldId id="320" r:id="rId27"/>
    <p:sldId id="321" r:id="rId28"/>
    <p:sldId id="304" r:id="rId29"/>
    <p:sldId id="348" r:id="rId30"/>
    <p:sldId id="325" r:id="rId31"/>
    <p:sldId id="315" r:id="rId32"/>
    <p:sldId id="329" r:id="rId33"/>
    <p:sldId id="326" r:id="rId34"/>
    <p:sldId id="327" r:id="rId35"/>
    <p:sldId id="330" r:id="rId36"/>
    <p:sldId id="376" r:id="rId37"/>
    <p:sldId id="334" r:id="rId38"/>
    <p:sldId id="335" r:id="rId39"/>
    <p:sldId id="369" r:id="rId40"/>
    <p:sldId id="364" r:id="rId41"/>
    <p:sldId id="365" r:id="rId42"/>
    <p:sldId id="366" r:id="rId43"/>
    <p:sldId id="367" r:id="rId44"/>
    <p:sldId id="372" r:id="rId45"/>
    <p:sldId id="370"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8ABC8AE-9927-4956-BF2C-09F5E88C5E00}">
          <p14:sldIdLst>
            <p14:sldId id="374"/>
            <p14:sldId id="375"/>
            <p14:sldId id="256"/>
            <p14:sldId id="264"/>
            <p14:sldId id="300"/>
            <p14:sldId id="336"/>
            <p14:sldId id="262"/>
            <p14:sldId id="274"/>
            <p14:sldId id="302"/>
            <p14:sldId id="371"/>
            <p14:sldId id="377"/>
            <p14:sldId id="306"/>
            <p14:sldId id="368"/>
            <p14:sldId id="346"/>
            <p14:sldId id="378"/>
            <p14:sldId id="308"/>
            <p14:sldId id="269"/>
            <p14:sldId id="268"/>
            <p14:sldId id="347"/>
            <p14:sldId id="314"/>
            <p14:sldId id="312"/>
          </p14:sldIdLst>
        </p14:section>
        <p14:section name="Untitled Section" id="{80CAED40-E37C-4659-B487-FA6394D9B5DB}">
          <p14:sldIdLst>
            <p14:sldId id="277"/>
            <p14:sldId id="373"/>
            <p14:sldId id="317"/>
            <p14:sldId id="316"/>
            <p14:sldId id="320"/>
            <p14:sldId id="321"/>
            <p14:sldId id="304"/>
            <p14:sldId id="348"/>
            <p14:sldId id="325"/>
            <p14:sldId id="315"/>
            <p14:sldId id="329"/>
            <p14:sldId id="326"/>
            <p14:sldId id="327"/>
            <p14:sldId id="330"/>
            <p14:sldId id="376"/>
            <p14:sldId id="334"/>
            <p14:sldId id="335"/>
            <p14:sldId id="369"/>
            <p14:sldId id="364"/>
            <p14:sldId id="365"/>
            <p14:sldId id="366"/>
            <p14:sldId id="367"/>
            <p14:sldId id="372"/>
            <p14:sldId id="37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BF3317"/>
    <a:srgbClr val="6E5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13" autoAdjust="0"/>
    <p:restoredTop sz="88872" autoAdjust="0"/>
  </p:normalViewPr>
  <p:slideViewPr>
    <p:cSldViewPr snapToGrid="0" snapToObjects="1">
      <p:cViewPr varScale="1">
        <p:scale>
          <a:sx n="100" d="100"/>
          <a:sy n="100" d="100"/>
        </p:scale>
        <p:origin x="1040" y="16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9792627272942"/>
          <c:y val="0.0448965225743118"/>
          <c:w val="0.702027027027027"/>
          <c:h val="0.802029976824822"/>
        </c:manualLayout>
      </c:layout>
      <c:lineChart>
        <c:grouping val="standard"/>
        <c:varyColors val="0"/>
        <c:ser>
          <c:idx val="0"/>
          <c:order val="0"/>
          <c:tx>
            <c:strRef>
              <c:f>Sheet1!$B$1</c:f>
              <c:strCache>
                <c:ptCount val="1"/>
                <c:pt idx="0">
                  <c:v>Back</c:v>
                </c:pt>
              </c:strCache>
            </c:strRef>
          </c:tx>
          <c:cat>
            <c:strRef>
              <c:f>Sheet1!$A$2:$A$7</c:f>
              <c:strCache>
                <c:ptCount val="6"/>
                <c:pt idx="0">
                  <c:v>65–69</c:v>
                </c:pt>
                <c:pt idx="1">
                  <c:v>70–74</c:v>
                </c:pt>
                <c:pt idx="2">
                  <c:v>75-79</c:v>
                </c:pt>
                <c:pt idx="3">
                  <c:v>80-84</c:v>
                </c:pt>
                <c:pt idx="4">
                  <c:v>85-89</c:v>
                </c:pt>
                <c:pt idx="5">
                  <c:v>&gt;90 </c:v>
                </c:pt>
              </c:strCache>
            </c:strRef>
          </c:cat>
          <c:val>
            <c:numRef>
              <c:f>Sheet1!$B$2:$B$7</c:f>
              <c:numCache>
                <c:formatCode>0%</c:formatCode>
                <c:ptCount val="6"/>
                <c:pt idx="0">
                  <c:v>0.304</c:v>
                </c:pt>
                <c:pt idx="1">
                  <c:v>0.287</c:v>
                </c:pt>
                <c:pt idx="2">
                  <c:v>0.305</c:v>
                </c:pt>
                <c:pt idx="3">
                  <c:v>0.317</c:v>
                </c:pt>
                <c:pt idx="4">
                  <c:v>0.309</c:v>
                </c:pt>
                <c:pt idx="5">
                  <c:v>0.32</c:v>
                </c:pt>
              </c:numCache>
            </c:numRef>
          </c:val>
          <c:smooth val="0"/>
        </c:ser>
        <c:ser>
          <c:idx val="1"/>
          <c:order val="1"/>
          <c:tx>
            <c:strRef>
              <c:f>Sheet1!$C$1</c:f>
              <c:strCache>
                <c:ptCount val="1"/>
                <c:pt idx="0">
                  <c:v>Knee </c:v>
                </c:pt>
              </c:strCache>
            </c:strRef>
          </c:tx>
          <c:cat>
            <c:strRef>
              <c:f>Sheet1!$A$2:$A$7</c:f>
              <c:strCache>
                <c:ptCount val="6"/>
                <c:pt idx="0">
                  <c:v>65–69</c:v>
                </c:pt>
                <c:pt idx="1">
                  <c:v>70–74</c:v>
                </c:pt>
                <c:pt idx="2">
                  <c:v>75-79</c:v>
                </c:pt>
                <c:pt idx="3">
                  <c:v>80-84</c:v>
                </c:pt>
                <c:pt idx="4">
                  <c:v>85-89</c:v>
                </c:pt>
                <c:pt idx="5">
                  <c:v>&gt;90 </c:v>
                </c:pt>
              </c:strCache>
            </c:strRef>
          </c:cat>
          <c:val>
            <c:numRef>
              <c:f>Sheet1!$C$2:$C$7</c:f>
              <c:numCache>
                <c:formatCode>0%</c:formatCode>
                <c:ptCount val="6"/>
                <c:pt idx="0">
                  <c:v>0.25</c:v>
                </c:pt>
                <c:pt idx="1">
                  <c:v>0.229</c:v>
                </c:pt>
                <c:pt idx="2">
                  <c:v>0.267</c:v>
                </c:pt>
                <c:pt idx="3">
                  <c:v>0.233</c:v>
                </c:pt>
                <c:pt idx="4">
                  <c:v>0.26</c:v>
                </c:pt>
                <c:pt idx="5">
                  <c:v>0.285</c:v>
                </c:pt>
              </c:numCache>
            </c:numRef>
          </c:val>
          <c:smooth val="0"/>
        </c:ser>
        <c:ser>
          <c:idx val="2"/>
          <c:order val="2"/>
          <c:tx>
            <c:strRef>
              <c:f>Sheet1!$D$1</c:f>
              <c:strCache>
                <c:ptCount val="1"/>
                <c:pt idx="0">
                  <c:v>Shoulder</c:v>
                </c:pt>
              </c:strCache>
            </c:strRef>
          </c:tx>
          <c:cat>
            <c:strRef>
              <c:f>Sheet1!$A$2:$A$7</c:f>
              <c:strCache>
                <c:ptCount val="6"/>
                <c:pt idx="0">
                  <c:v>65–69</c:v>
                </c:pt>
                <c:pt idx="1">
                  <c:v>70–74</c:v>
                </c:pt>
                <c:pt idx="2">
                  <c:v>75-79</c:v>
                </c:pt>
                <c:pt idx="3">
                  <c:v>80-84</c:v>
                </c:pt>
                <c:pt idx="4">
                  <c:v>85-89</c:v>
                </c:pt>
                <c:pt idx="5">
                  <c:v>&gt;90 </c:v>
                </c:pt>
              </c:strCache>
            </c:strRef>
          </c:cat>
          <c:val>
            <c:numRef>
              <c:f>Sheet1!$D$2:$D$7</c:f>
              <c:numCache>
                <c:formatCode>0%</c:formatCode>
                <c:ptCount val="6"/>
                <c:pt idx="0">
                  <c:v>0.209</c:v>
                </c:pt>
                <c:pt idx="1">
                  <c:v>0.194</c:v>
                </c:pt>
                <c:pt idx="2">
                  <c:v>0.182</c:v>
                </c:pt>
                <c:pt idx="3">
                  <c:v>0.196</c:v>
                </c:pt>
                <c:pt idx="4">
                  <c:v>0.204</c:v>
                </c:pt>
                <c:pt idx="5">
                  <c:v>0.224</c:v>
                </c:pt>
              </c:numCache>
            </c:numRef>
          </c:val>
          <c:smooth val="0"/>
        </c:ser>
        <c:ser>
          <c:idx val="3"/>
          <c:order val="3"/>
          <c:tx>
            <c:strRef>
              <c:f>Sheet1!$E$1</c:f>
              <c:strCache>
                <c:ptCount val="1"/>
                <c:pt idx="0">
                  <c:v>Hip</c:v>
                </c:pt>
              </c:strCache>
            </c:strRef>
          </c:tx>
          <c:cat>
            <c:strRef>
              <c:f>Sheet1!$A$2:$A$7</c:f>
              <c:strCache>
                <c:ptCount val="6"/>
                <c:pt idx="0">
                  <c:v>65–69</c:v>
                </c:pt>
                <c:pt idx="1">
                  <c:v>70–74</c:v>
                </c:pt>
                <c:pt idx="2">
                  <c:v>75-79</c:v>
                </c:pt>
                <c:pt idx="3">
                  <c:v>80-84</c:v>
                </c:pt>
                <c:pt idx="4">
                  <c:v>85-89</c:v>
                </c:pt>
                <c:pt idx="5">
                  <c:v>&gt;90 </c:v>
                </c:pt>
              </c:strCache>
            </c:strRef>
          </c:cat>
          <c:val>
            <c:numRef>
              <c:f>Sheet1!$E$2:$E$7</c:f>
              <c:numCache>
                <c:formatCode>0%</c:formatCode>
                <c:ptCount val="6"/>
                <c:pt idx="0">
                  <c:v>0.175</c:v>
                </c:pt>
                <c:pt idx="1">
                  <c:v>0.178</c:v>
                </c:pt>
                <c:pt idx="2">
                  <c:v>0.174</c:v>
                </c:pt>
                <c:pt idx="3">
                  <c:v>0.179</c:v>
                </c:pt>
                <c:pt idx="4">
                  <c:v>0.179</c:v>
                </c:pt>
                <c:pt idx="5">
                  <c:v>0.191</c:v>
                </c:pt>
              </c:numCache>
            </c:numRef>
          </c:val>
          <c:smooth val="0"/>
        </c:ser>
        <c:ser>
          <c:idx val="4"/>
          <c:order val="4"/>
          <c:tx>
            <c:strRef>
              <c:f>Sheet1!$F$1</c:f>
              <c:strCache>
                <c:ptCount val="1"/>
                <c:pt idx="0">
                  <c:v>Foot</c:v>
                </c:pt>
              </c:strCache>
            </c:strRef>
          </c:tx>
          <c:cat>
            <c:strRef>
              <c:f>Sheet1!$A$2:$A$7</c:f>
              <c:strCache>
                <c:ptCount val="6"/>
                <c:pt idx="0">
                  <c:v>65–69</c:v>
                </c:pt>
                <c:pt idx="1">
                  <c:v>70–74</c:v>
                </c:pt>
                <c:pt idx="2">
                  <c:v>75-79</c:v>
                </c:pt>
                <c:pt idx="3">
                  <c:v>80-84</c:v>
                </c:pt>
                <c:pt idx="4">
                  <c:v>85-89</c:v>
                </c:pt>
                <c:pt idx="5">
                  <c:v>&gt;90 </c:v>
                </c:pt>
              </c:strCache>
            </c:strRef>
          </c:cat>
          <c:val>
            <c:numRef>
              <c:f>Sheet1!$F$2:$F$7</c:f>
              <c:numCache>
                <c:formatCode>0%</c:formatCode>
                <c:ptCount val="6"/>
                <c:pt idx="0">
                  <c:v>0.185</c:v>
                </c:pt>
                <c:pt idx="1">
                  <c:v>0.179</c:v>
                </c:pt>
                <c:pt idx="2">
                  <c:v>0.161</c:v>
                </c:pt>
                <c:pt idx="3">
                  <c:v>0.183</c:v>
                </c:pt>
                <c:pt idx="4">
                  <c:v>0.154</c:v>
                </c:pt>
                <c:pt idx="5">
                  <c:v>0.172</c:v>
                </c:pt>
              </c:numCache>
            </c:numRef>
          </c:val>
          <c:smooth val="0"/>
        </c:ser>
        <c:ser>
          <c:idx val="5"/>
          <c:order val="5"/>
          <c:tx>
            <c:strRef>
              <c:f>Sheet1!$G$1</c:f>
              <c:strCache>
                <c:ptCount val="1"/>
                <c:pt idx="0">
                  <c:v>Hand</c:v>
                </c:pt>
              </c:strCache>
            </c:strRef>
          </c:tx>
          <c:cat>
            <c:strRef>
              <c:f>Sheet1!$A$2:$A$7</c:f>
              <c:strCache>
                <c:ptCount val="6"/>
                <c:pt idx="0">
                  <c:v>65–69</c:v>
                </c:pt>
                <c:pt idx="1">
                  <c:v>70–74</c:v>
                </c:pt>
                <c:pt idx="2">
                  <c:v>75-79</c:v>
                </c:pt>
                <c:pt idx="3">
                  <c:v>80-84</c:v>
                </c:pt>
                <c:pt idx="4">
                  <c:v>85-89</c:v>
                </c:pt>
                <c:pt idx="5">
                  <c:v>&gt;90 </c:v>
                </c:pt>
              </c:strCache>
            </c:strRef>
          </c:cat>
          <c:val>
            <c:numRef>
              <c:f>Sheet1!$G$2:$G$7</c:f>
              <c:numCache>
                <c:formatCode>0%</c:formatCode>
                <c:ptCount val="6"/>
                <c:pt idx="0">
                  <c:v>0.186</c:v>
                </c:pt>
                <c:pt idx="1">
                  <c:v>0.163</c:v>
                </c:pt>
                <c:pt idx="2">
                  <c:v>0.146</c:v>
                </c:pt>
                <c:pt idx="3">
                  <c:v>0.164</c:v>
                </c:pt>
                <c:pt idx="4">
                  <c:v>0.18</c:v>
                </c:pt>
                <c:pt idx="5">
                  <c:v>0.161</c:v>
                </c:pt>
              </c:numCache>
            </c:numRef>
          </c:val>
          <c:smooth val="0"/>
        </c:ser>
        <c:ser>
          <c:idx val="6"/>
          <c:order val="6"/>
          <c:tx>
            <c:strRef>
              <c:f>Sheet1!$H$1</c:f>
              <c:strCache>
                <c:ptCount val="1"/>
                <c:pt idx="0">
                  <c:v>Neck</c:v>
                </c:pt>
              </c:strCache>
            </c:strRef>
          </c:tx>
          <c:cat>
            <c:strRef>
              <c:f>Sheet1!$A$2:$A$7</c:f>
              <c:strCache>
                <c:ptCount val="6"/>
                <c:pt idx="0">
                  <c:v>65–69</c:v>
                </c:pt>
                <c:pt idx="1">
                  <c:v>70–74</c:v>
                </c:pt>
                <c:pt idx="2">
                  <c:v>75-79</c:v>
                </c:pt>
                <c:pt idx="3">
                  <c:v>80-84</c:v>
                </c:pt>
                <c:pt idx="4">
                  <c:v>85-89</c:v>
                </c:pt>
                <c:pt idx="5">
                  <c:v>&gt;90 </c:v>
                </c:pt>
              </c:strCache>
            </c:strRef>
          </c:cat>
          <c:val>
            <c:numRef>
              <c:f>Sheet1!$H$2:$H$7</c:f>
              <c:numCache>
                <c:formatCode>0%</c:formatCode>
                <c:ptCount val="6"/>
                <c:pt idx="0">
                  <c:v>0.18</c:v>
                </c:pt>
                <c:pt idx="1">
                  <c:v>0.163</c:v>
                </c:pt>
                <c:pt idx="2">
                  <c:v>0.149</c:v>
                </c:pt>
                <c:pt idx="3">
                  <c:v>0.152</c:v>
                </c:pt>
                <c:pt idx="4">
                  <c:v>0.146</c:v>
                </c:pt>
                <c:pt idx="5">
                  <c:v>0.116</c:v>
                </c:pt>
              </c:numCache>
            </c:numRef>
          </c:val>
          <c:smooth val="0"/>
        </c:ser>
        <c:dLbls>
          <c:showLegendKey val="0"/>
          <c:showVal val="0"/>
          <c:showCatName val="0"/>
          <c:showSerName val="0"/>
          <c:showPercent val="0"/>
          <c:showBubbleSize val="0"/>
        </c:dLbls>
        <c:marker val="1"/>
        <c:smooth val="0"/>
        <c:axId val="-1161634832"/>
        <c:axId val="-1161778528"/>
      </c:lineChart>
      <c:catAx>
        <c:axId val="-1161634832"/>
        <c:scaling>
          <c:orientation val="minMax"/>
        </c:scaling>
        <c:delete val="0"/>
        <c:axPos val="b"/>
        <c:numFmt formatCode="General" sourceLinked="0"/>
        <c:majorTickMark val="none"/>
        <c:minorTickMark val="none"/>
        <c:tickLblPos val="nextTo"/>
        <c:txPr>
          <a:bodyPr/>
          <a:lstStyle/>
          <a:p>
            <a:pPr>
              <a:defRPr lang="en-AU" sz="2000"/>
            </a:pPr>
            <a:endParaRPr lang="en-US"/>
          </a:p>
        </c:txPr>
        <c:crossAx val="-1161778528"/>
        <c:crosses val="autoZero"/>
        <c:auto val="1"/>
        <c:lblAlgn val="ctr"/>
        <c:lblOffset val="100"/>
        <c:noMultiLvlLbl val="0"/>
      </c:catAx>
      <c:valAx>
        <c:axId val="-1161778528"/>
        <c:scaling>
          <c:orientation val="minMax"/>
        </c:scaling>
        <c:delete val="0"/>
        <c:axPos val="l"/>
        <c:majorGridlines/>
        <c:numFmt formatCode="0%" sourceLinked="1"/>
        <c:majorTickMark val="out"/>
        <c:minorTickMark val="none"/>
        <c:tickLblPos val="nextTo"/>
        <c:txPr>
          <a:bodyPr/>
          <a:lstStyle/>
          <a:p>
            <a:pPr>
              <a:defRPr lang="en-AU" sz="2000"/>
            </a:pPr>
            <a:endParaRPr lang="en-US"/>
          </a:p>
        </c:txPr>
        <c:crossAx val="-1161634832"/>
        <c:crosses val="autoZero"/>
        <c:crossBetween val="between"/>
      </c:valAx>
    </c:plotArea>
    <c:legend>
      <c:legendPos val="r"/>
      <c:layout>
        <c:manualLayout>
          <c:xMode val="edge"/>
          <c:yMode val="edge"/>
          <c:x val="0.814308471857684"/>
          <c:y val="0.0608356718780069"/>
          <c:w val="0.176168333688019"/>
          <c:h val="0.687518214355707"/>
        </c:manualLayout>
      </c:layout>
      <c:overlay val="0"/>
      <c:txPr>
        <a:bodyPr/>
        <a:lstStyle/>
        <a:p>
          <a:pPr>
            <a:defRPr lang="en-AU" sz="24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2740594925634"/>
          <c:y val="0.227253514887329"/>
          <c:w val="0.742420895304754"/>
          <c:h val="0.669199240029139"/>
        </c:manualLayout>
      </c:layout>
      <c:lineChart>
        <c:grouping val="standard"/>
        <c:varyColors val="0"/>
        <c:ser>
          <c:idx val="0"/>
          <c:order val="0"/>
          <c:tx>
            <c:strRef>
              <c:f>Sheet1!$B$1</c:f>
              <c:strCache>
                <c:ptCount val="1"/>
                <c:pt idx="0">
                  <c:v>Prescription Medicines</c:v>
                </c:pt>
              </c:strCache>
            </c:strRef>
          </c:tx>
          <c:spPr>
            <a:ln w="38100"/>
          </c:spPr>
          <c:cat>
            <c:numRef>
              <c:f>Sheet1!$A$2:$A$6</c:f>
              <c:numCache>
                <c:formatCode>General</c:formatCode>
                <c:ptCount val="5"/>
                <c:pt idx="0">
                  <c:v>2011.0</c:v>
                </c:pt>
                <c:pt idx="1">
                  <c:v>2012.0</c:v>
                </c:pt>
                <c:pt idx="2">
                  <c:v>2013.0</c:v>
                </c:pt>
                <c:pt idx="3">
                  <c:v>2014.0</c:v>
                </c:pt>
                <c:pt idx="4">
                  <c:v>2015.0</c:v>
                </c:pt>
              </c:numCache>
            </c:numRef>
          </c:cat>
          <c:val>
            <c:numRef>
              <c:f>Sheet1!$B$2:$B$6</c:f>
              <c:numCache>
                <c:formatCode>General</c:formatCode>
                <c:ptCount val="5"/>
                <c:pt idx="0">
                  <c:v>275.0</c:v>
                </c:pt>
                <c:pt idx="1">
                  <c:v>306.0</c:v>
                </c:pt>
                <c:pt idx="2">
                  <c:v>313.0</c:v>
                </c:pt>
                <c:pt idx="3">
                  <c:v>316.0</c:v>
                </c:pt>
                <c:pt idx="4">
                  <c:v>330.0</c:v>
                </c:pt>
              </c:numCache>
            </c:numRef>
          </c:val>
          <c:smooth val="0"/>
        </c:ser>
        <c:ser>
          <c:idx val="1"/>
          <c:order val="1"/>
          <c:tx>
            <c:strRef>
              <c:f>Sheet1!$C$1</c:f>
              <c:strCache>
                <c:ptCount val="1"/>
                <c:pt idx="0">
                  <c:v>Illicit drugs</c:v>
                </c:pt>
              </c:strCache>
            </c:strRef>
          </c:tx>
          <c:spPr>
            <a:ln w="38100"/>
          </c:spPr>
          <c:cat>
            <c:numRef>
              <c:f>Sheet1!$A$2:$A$6</c:f>
              <c:numCache>
                <c:formatCode>General</c:formatCode>
                <c:ptCount val="5"/>
                <c:pt idx="0">
                  <c:v>2011.0</c:v>
                </c:pt>
                <c:pt idx="1">
                  <c:v>2012.0</c:v>
                </c:pt>
                <c:pt idx="2">
                  <c:v>2013.0</c:v>
                </c:pt>
                <c:pt idx="3">
                  <c:v>2014.0</c:v>
                </c:pt>
                <c:pt idx="4">
                  <c:v>2015.0</c:v>
                </c:pt>
              </c:numCache>
            </c:numRef>
          </c:cat>
          <c:val>
            <c:numRef>
              <c:f>Sheet1!$C$2:$C$6</c:f>
              <c:numCache>
                <c:formatCode>General</c:formatCode>
                <c:ptCount val="5"/>
                <c:pt idx="0">
                  <c:v>153.0</c:v>
                </c:pt>
                <c:pt idx="1">
                  <c:v>133.0</c:v>
                </c:pt>
                <c:pt idx="2">
                  <c:v>166.0</c:v>
                </c:pt>
                <c:pt idx="3">
                  <c:v>164.0</c:v>
                </c:pt>
                <c:pt idx="4">
                  <c:v>217.0</c:v>
                </c:pt>
              </c:numCache>
            </c:numRef>
          </c:val>
          <c:smooth val="0"/>
        </c:ser>
        <c:ser>
          <c:idx val="2"/>
          <c:order val="2"/>
          <c:tx>
            <c:strRef>
              <c:f>Sheet1!$D$1</c:f>
              <c:strCache>
                <c:ptCount val="1"/>
                <c:pt idx="0">
                  <c:v>Road Toll</c:v>
                </c:pt>
              </c:strCache>
            </c:strRef>
          </c:tx>
          <c:spPr>
            <a:ln w="38100">
              <a:solidFill>
                <a:schemeClr val="accent6">
                  <a:lumMod val="50000"/>
                </a:schemeClr>
              </a:solidFill>
            </a:ln>
          </c:spPr>
          <c:marker>
            <c:spPr>
              <a:solidFill>
                <a:schemeClr val="accent6">
                  <a:lumMod val="50000"/>
                </a:schemeClr>
              </a:solidFill>
            </c:spPr>
          </c:marker>
          <c:cat>
            <c:numRef>
              <c:f>Sheet1!$A$2:$A$6</c:f>
              <c:numCache>
                <c:formatCode>General</c:formatCode>
                <c:ptCount val="5"/>
                <c:pt idx="0">
                  <c:v>2011.0</c:v>
                </c:pt>
                <c:pt idx="1">
                  <c:v>2012.0</c:v>
                </c:pt>
                <c:pt idx="2">
                  <c:v>2013.0</c:v>
                </c:pt>
                <c:pt idx="3">
                  <c:v>2014.0</c:v>
                </c:pt>
                <c:pt idx="4">
                  <c:v>2015.0</c:v>
                </c:pt>
              </c:numCache>
            </c:numRef>
          </c:cat>
          <c:val>
            <c:numRef>
              <c:f>Sheet1!$D$2:$D$6</c:f>
              <c:numCache>
                <c:formatCode>General</c:formatCode>
                <c:ptCount val="5"/>
                <c:pt idx="0">
                  <c:v>287.0</c:v>
                </c:pt>
                <c:pt idx="1">
                  <c:v>282.0</c:v>
                </c:pt>
                <c:pt idx="2">
                  <c:v>243.0</c:v>
                </c:pt>
                <c:pt idx="3">
                  <c:v>284.0</c:v>
                </c:pt>
                <c:pt idx="4">
                  <c:v>257.0</c:v>
                </c:pt>
              </c:numCache>
            </c:numRef>
          </c:val>
          <c:smooth val="0"/>
        </c:ser>
        <c:dLbls>
          <c:showLegendKey val="0"/>
          <c:showVal val="0"/>
          <c:showCatName val="0"/>
          <c:showSerName val="0"/>
          <c:showPercent val="0"/>
          <c:showBubbleSize val="0"/>
        </c:dLbls>
        <c:marker val="1"/>
        <c:smooth val="0"/>
        <c:axId val="-1161701952"/>
        <c:axId val="-1233191872"/>
      </c:lineChart>
      <c:catAx>
        <c:axId val="-1161701952"/>
        <c:scaling>
          <c:orientation val="minMax"/>
        </c:scaling>
        <c:delete val="0"/>
        <c:axPos val="b"/>
        <c:numFmt formatCode="General" sourceLinked="1"/>
        <c:majorTickMark val="out"/>
        <c:minorTickMark val="none"/>
        <c:tickLblPos val="nextTo"/>
        <c:txPr>
          <a:bodyPr/>
          <a:lstStyle/>
          <a:p>
            <a:pPr>
              <a:defRPr lang="en-AU"/>
            </a:pPr>
            <a:endParaRPr lang="en-US"/>
          </a:p>
        </c:txPr>
        <c:crossAx val="-1233191872"/>
        <c:crosses val="autoZero"/>
        <c:auto val="1"/>
        <c:lblAlgn val="ctr"/>
        <c:lblOffset val="100"/>
        <c:noMultiLvlLbl val="0"/>
      </c:catAx>
      <c:valAx>
        <c:axId val="-1233191872"/>
        <c:scaling>
          <c:orientation val="minMax"/>
        </c:scaling>
        <c:delete val="0"/>
        <c:axPos val="l"/>
        <c:majorGridlines/>
        <c:numFmt formatCode="General" sourceLinked="1"/>
        <c:majorTickMark val="out"/>
        <c:minorTickMark val="none"/>
        <c:tickLblPos val="nextTo"/>
        <c:txPr>
          <a:bodyPr/>
          <a:lstStyle/>
          <a:p>
            <a:pPr>
              <a:defRPr lang="en-AU"/>
            </a:pPr>
            <a:endParaRPr lang="en-US"/>
          </a:p>
        </c:txPr>
        <c:crossAx val="-1161701952"/>
        <c:crosses val="autoZero"/>
        <c:crossBetween val="between"/>
      </c:valAx>
    </c:plotArea>
    <c:legend>
      <c:legendPos val="r"/>
      <c:legendEntry>
        <c:idx val="0"/>
        <c:txPr>
          <a:bodyPr/>
          <a:lstStyle/>
          <a:p>
            <a:pPr>
              <a:defRPr sz="2000" b="1"/>
            </a:pPr>
            <a:endParaRPr lang="en-US"/>
          </a:p>
        </c:txPr>
      </c:legendEntry>
      <c:legendEntry>
        <c:idx val="1"/>
        <c:txPr>
          <a:bodyPr/>
          <a:lstStyle/>
          <a:p>
            <a:pPr>
              <a:defRPr sz="2000" b="1"/>
            </a:pPr>
            <a:endParaRPr lang="en-US"/>
          </a:p>
        </c:txPr>
      </c:legendEntry>
      <c:legendEntry>
        <c:idx val="2"/>
        <c:txPr>
          <a:bodyPr/>
          <a:lstStyle/>
          <a:p>
            <a:pPr>
              <a:defRPr sz="2000" b="1"/>
            </a:pPr>
            <a:endParaRPr lang="en-US"/>
          </a:p>
        </c:txPr>
      </c:legendEntry>
      <c:layout>
        <c:manualLayout>
          <c:xMode val="edge"/>
          <c:yMode val="edge"/>
          <c:x val="0.0859022309711286"/>
          <c:y val="0.00155657481070879"/>
          <c:w val="0.789097769028871"/>
          <c:h val="0.233645966615282"/>
        </c:manualLayout>
      </c:layout>
      <c:overlay val="0"/>
      <c:txPr>
        <a:bodyPr/>
        <a:lstStyle/>
        <a:p>
          <a:pPr>
            <a:defRPr lang="en-AU"/>
          </a:pPr>
          <a:endParaRPr lang="en-US"/>
        </a:p>
      </c:txPr>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7FE07D-907D-434E-B265-6768998CEDA0}" type="datetimeFigureOut">
              <a:rPr lang="en-US" smtClean="0"/>
              <a:pPr/>
              <a:t>7/25/17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0075B3-8093-6249-A4C8-1BA515A45292}" type="slidenum">
              <a:rPr lang="en-US" smtClean="0"/>
              <a:pPr/>
              <a:t>‹#›</a:t>
            </a:fld>
            <a:endParaRPr lang="en-US"/>
          </a:p>
        </p:txBody>
      </p:sp>
    </p:spTree>
    <p:extLst>
      <p:ext uri="{BB962C8B-B14F-4D97-AF65-F5344CB8AC3E}">
        <p14:creationId xmlns:p14="http://schemas.microsoft.com/office/powerpoint/2010/main" val="26520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Ageing is a continuum. Mandela lived 95 years</a:t>
            </a:r>
          </a:p>
          <a:p>
            <a:endParaRPr lang="en-US" dirty="0" smtClean="0"/>
          </a:p>
          <a:p>
            <a:r>
              <a:rPr lang="en-US" dirty="0" smtClean="0"/>
              <a:t>Mandela</a:t>
            </a:r>
            <a:r>
              <a:rPr lang="en-US" baseline="0" dirty="0" smtClean="0"/>
              <a:t> lived three decades in the period we typically consider as old age. His needs changed through this period.</a:t>
            </a:r>
            <a:endParaRPr lang="en-US" dirty="0" smtClean="0"/>
          </a:p>
          <a:p>
            <a:endParaRPr lang="en-US" dirty="0"/>
          </a:p>
        </p:txBody>
      </p:sp>
      <p:sp>
        <p:nvSpPr>
          <p:cNvPr id="4" name="Slide Number Placeholder 3"/>
          <p:cNvSpPr>
            <a:spLocks noGrp="1"/>
          </p:cNvSpPr>
          <p:nvPr>
            <p:ph type="sldNum" sz="quarter" idx="10"/>
          </p:nvPr>
        </p:nvSpPr>
        <p:spPr/>
        <p:txBody>
          <a:bodyPr/>
          <a:lstStyle/>
          <a:p>
            <a:fld id="{CB0075B3-8093-6249-A4C8-1BA515A45292}" type="slidenum">
              <a:rPr lang="en-US" smtClean="0"/>
              <a:pPr/>
              <a:t>4</a:t>
            </a:fld>
            <a:endParaRPr lang="en-US"/>
          </a:p>
        </p:txBody>
      </p:sp>
    </p:spTree>
    <p:extLst>
      <p:ext uri="{BB962C8B-B14F-4D97-AF65-F5344CB8AC3E}">
        <p14:creationId xmlns:p14="http://schemas.microsoft.com/office/powerpoint/2010/main" val="808523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20E733B6-7A8D-43AE-BFBC-EB9BEA4D7D0C}" type="slidenum">
              <a:rPr lang="en-AU">
                <a:solidFill>
                  <a:prstClr val="black"/>
                </a:solidFill>
              </a:rPr>
              <a:pPr/>
              <a:t>22</a:t>
            </a:fld>
            <a:endParaRPr lang="en-AU">
              <a:solidFill>
                <a:prstClr val="black"/>
              </a:solidFill>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618118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JAGS 61:335–340, 2013</a:t>
            </a:r>
            <a:endParaRPr lang="en-AU" dirty="0"/>
          </a:p>
        </p:txBody>
      </p:sp>
      <p:sp>
        <p:nvSpPr>
          <p:cNvPr id="4" name="Slide Number Placeholder 3"/>
          <p:cNvSpPr>
            <a:spLocks noGrp="1"/>
          </p:cNvSpPr>
          <p:nvPr>
            <p:ph type="sldNum" sz="quarter" idx="10"/>
          </p:nvPr>
        </p:nvSpPr>
        <p:spPr/>
        <p:txBody>
          <a:bodyPr/>
          <a:lstStyle/>
          <a:p>
            <a:fld id="{E9CA011E-9500-4C8A-A107-E2228129E674}" type="slidenum">
              <a:rPr lang="en-AU" smtClean="0"/>
              <a:pPr/>
              <a:t>24</a:t>
            </a:fld>
            <a:endParaRPr lang="en-AU"/>
          </a:p>
        </p:txBody>
      </p:sp>
    </p:spTree>
    <p:extLst>
      <p:ext uri="{BB962C8B-B14F-4D97-AF65-F5344CB8AC3E}">
        <p14:creationId xmlns:p14="http://schemas.microsoft.com/office/powerpoint/2010/main" val="1537391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United Kingdom– General Practice Research Database, </a:t>
            </a:r>
            <a:r>
              <a:rPr lang="en-AU" dirty="0" smtClean="0"/>
              <a:t>1990–2008</a:t>
            </a:r>
          </a:p>
          <a:p>
            <a:endParaRPr lang="en-AU" dirty="0"/>
          </a:p>
        </p:txBody>
      </p:sp>
      <p:sp>
        <p:nvSpPr>
          <p:cNvPr id="4" name="Slide Number Placeholder 3"/>
          <p:cNvSpPr>
            <a:spLocks noGrp="1"/>
          </p:cNvSpPr>
          <p:nvPr>
            <p:ph type="sldNum" sz="quarter" idx="10"/>
          </p:nvPr>
        </p:nvSpPr>
        <p:spPr/>
        <p:txBody>
          <a:bodyPr/>
          <a:lstStyle/>
          <a:p>
            <a:fld id="{E9CA011E-9500-4C8A-A107-E2228129E674}" type="slidenum">
              <a:rPr lang="en-AU" smtClean="0">
                <a:solidFill>
                  <a:prstClr val="black"/>
                </a:solidFill>
              </a:rPr>
              <a:pPr/>
              <a:t>25</a:t>
            </a:fld>
            <a:endParaRPr lang="en-AU">
              <a:solidFill>
                <a:prstClr val="black"/>
              </a:solidFill>
            </a:endParaRPr>
          </a:p>
        </p:txBody>
      </p:sp>
    </p:spTree>
    <p:extLst>
      <p:ext uri="{BB962C8B-B14F-4D97-AF65-F5344CB8AC3E}">
        <p14:creationId xmlns:p14="http://schemas.microsoft.com/office/powerpoint/2010/main" val="19730074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 odds ratios were adjusted for smoking, body mass index (weight (kg)/height (m)2 ), number of general practice visits, recorded years before index date, opioid use (new vs. prevalent), comorbidities (including osteoporosis, osteoarthritis, rheumatoid arthritis, fibromyalgia, Parkinson disease, multiple sclerosis, chronic obstructive pulmonary disease, ischemic heart disease, congestive heart failure, stroke, and cataract), </a:t>
            </a:r>
            <a:r>
              <a:rPr lang="en-AU" dirty="0" err="1" smtClean="0"/>
              <a:t>comedications</a:t>
            </a:r>
            <a:r>
              <a:rPr lang="en-AU" dirty="0" smtClean="0"/>
              <a:t> (including </a:t>
            </a:r>
            <a:r>
              <a:rPr lang="en-AU" dirty="0" err="1" smtClean="0"/>
              <a:t>antiosteoporosis</a:t>
            </a:r>
            <a:r>
              <a:rPr lang="en-AU" dirty="0" smtClean="0"/>
              <a:t> drugs, steroids, hormone replacement therapy, antidepressants, </a:t>
            </a:r>
            <a:r>
              <a:rPr lang="en-AU" dirty="0" err="1" smtClean="0"/>
              <a:t>antiepileptics</a:t>
            </a:r>
            <a:r>
              <a:rPr lang="en-AU" dirty="0" smtClean="0"/>
              <a:t>, hypnotics and anxiolytics, acetaminophen, antihypertensive drugs, and calcium), types of pain (including headache, joint pain, and other musculoskeletal pain), and recent/past opioid use in addition to matching variables. Bars, confidence interval.</a:t>
            </a:r>
            <a:endParaRPr lang="en-AU" dirty="0"/>
          </a:p>
        </p:txBody>
      </p:sp>
      <p:sp>
        <p:nvSpPr>
          <p:cNvPr id="4" name="Slide Number Placeholder 3"/>
          <p:cNvSpPr>
            <a:spLocks noGrp="1"/>
          </p:cNvSpPr>
          <p:nvPr>
            <p:ph type="sldNum" sz="quarter" idx="10"/>
          </p:nvPr>
        </p:nvSpPr>
        <p:spPr/>
        <p:txBody>
          <a:bodyPr/>
          <a:lstStyle/>
          <a:p>
            <a:fld id="{E9CA011E-9500-4C8A-A107-E2228129E674}" type="slidenum">
              <a:rPr lang="en-AU" smtClean="0"/>
              <a:pPr/>
              <a:t>27</a:t>
            </a:fld>
            <a:endParaRPr lang="en-AU"/>
          </a:p>
        </p:txBody>
      </p:sp>
    </p:spTree>
    <p:extLst>
      <p:ext uri="{BB962C8B-B14F-4D97-AF65-F5344CB8AC3E}">
        <p14:creationId xmlns:p14="http://schemas.microsoft.com/office/powerpoint/2010/main" val="1342649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dirty="0" smtClean="0"/>
              <a:t>https://www.cdc.gov/mmwr/pdf/wk/mm6340.pdf</a:t>
            </a:r>
            <a:endParaRPr lang="en-AU" dirty="0"/>
          </a:p>
        </p:txBody>
      </p:sp>
      <p:sp>
        <p:nvSpPr>
          <p:cNvPr id="4" name="Slide Number Placeholder 3"/>
          <p:cNvSpPr>
            <a:spLocks noGrp="1"/>
          </p:cNvSpPr>
          <p:nvPr>
            <p:ph type="sldNum" sz="quarter" idx="10"/>
          </p:nvPr>
        </p:nvSpPr>
        <p:spPr/>
        <p:txBody>
          <a:bodyPr/>
          <a:lstStyle/>
          <a:p>
            <a:fld id="{CB0075B3-8093-6249-A4C8-1BA515A45292}" type="slidenum">
              <a:rPr lang="en-US" smtClean="0"/>
              <a:pPr/>
              <a:t>29</a:t>
            </a:fld>
            <a:endParaRPr lang="en-US"/>
          </a:p>
        </p:txBody>
      </p:sp>
    </p:spTree>
    <p:extLst>
      <p:ext uri="{BB962C8B-B14F-4D97-AF65-F5344CB8AC3E}">
        <p14:creationId xmlns:p14="http://schemas.microsoft.com/office/powerpoint/2010/main" val="1312476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https://www.pbs.gov.au/industry/listing/participants/public-release-docs/10-2015/pregabalin-24month-analysis-dusc-prd-10-2015-final.pdf</a:t>
            </a:r>
          </a:p>
          <a:p>
            <a:endParaRPr lang="en-AU" dirty="0"/>
          </a:p>
        </p:txBody>
      </p:sp>
      <p:sp>
        <p:nvSpPr>
          <p:cNvPr id="4" name="Slide Number Placeholder 3"/>
          <p:cNvSpPr>
            <a:spLocks noGrp="1"/>
          </p:cNvSpPr>
          <p:nvPr>
            <p:ph type="sldNum" sz="quarter" idx="10"/>
          </p:nvPr>
        </p:nvSpPr>
        <p:spPr/>
        <p:txBody>
          <a:bodyPr/>
          <a:lstStyle/>
          <a:p>
            <a:fld id="{8B1AAF1B-7AA6-47EB-A656-6CD0862C514D}" type="slidenum">
              <a:rPr lang="en-AU" smtClean="0"/>
              <a:pPr/>
              <a:t>33</a:t>
            </a:fld>
            <a:endParaRPr lang="en-AU"/>
          </a:p>
        </p:txBody>
      </p:sp>
    </p:spTree>
    <p:extLst>
      <p:ext uri="{BB962C8B-B14F-4D97-AF65-F5344CB8AC3E}">
        <p14:creationId xmlns:p14="http://schemas.microsoft.com/office/powerpoint/2010/main" val="6983700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https://www.pbs.gov.au/industry/listing/participants/public-release-docs/10-2015/pregabalin-24month-analysis-dusc-prd-10-2015-final.pdf</a:t>
            </a:r>
            <a:endParaRPr lang="en-AU" dirty="0"/>
          </a:p>
        </p:txBody>
      </p:sp>
      <p:sp>
        <p:nvSpPr>
          <p:cNvPr id="4" name="Slide Number Placeholder 3"/>
          <p:cNvSpPr>
            <a:spLocks noGrp="1"/>
          </p:cNvSpPr>
          <p:nvPr>
            <p:ph type="sldNum" sz="quarter" idx="10"/>
          </p:nvPr>
        </p:nvSpPr>
        <p:spPr/>
        <p:txBody>
          <a:bodyPr/>
          <a:lstStyle/>
          <a:p>
            <a:fld id="{8B1AAF1B-7AA6-47EB-A656-6CD0862C514D}" type="slidenum">
              <a:rPr lang="en-AU" smtClean="0"/>
              <a:pPr/>
              <a:t>34</a:t>
            </a:fld>
            <a:endParaRPr lang="en-AU"/>
          </a:p>
        </p:txBody>
      </p:sp>
    </p:spTree>
    <p:extLst>
      <p:ext uri="{BB962C8B-B14F-4D97-AF65-F5344CB8AC3E}">
        <p14:creationId xmlns:p14="http://schemas.microsoft.com/office/powerpoint/2010/main" val="14688712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B0075B3-8093-6249-A4C8-1BA515A45292}" type="slidenum">
              <a:rPr lang="en-US" smtClean="0"/>
              <a:pPr/>
              <a:t>35</a:t>
            </a:fld>
            <a:endParaRPr lang="en-US"/>
          </a:p>
        </p:txBody>
      </p:sp>
    </p:spTree>
    <p:extLst>
      <p:ext uri="{BB962C8B-B14F-4D97-AF65-F5344CB8AC3E}">
        <p14:creationId xmlns:p14="http://schemas.microsoft.com/office/powerpoint/2010/main" val="16330359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p:spPr>
      </p:sp>
      <p:sp>
        <p:nvSpPr>
          <p:cNvPr id="132099" name="Notes Placeholder 2"/>
          <p:cNvSpPr>
            <a:spLocks noGrp="1"/>
          </p:cNvSpPr>
          <p:nvPr>
            <p:ph type="body" idx="1"/>
          </p:nvPr>
        </p:nvSpPr>
        <p:spPr bwMode="auto">
          <a:noFill/>
        </p:spPr>
        <p:txBody>
          <a:bodyPr/>
          <a:lstStyle/>
          <a:p>
            <a:pPr eaLnBrk="1" hangingPunct="1">
              <a:spcBef>
                <a:spcPct val="0"/>
              </a:spcBef>
            </a:pPr>
            <a:endParaRPr lang="en-US"/>
          </a:p>
        </p:txBody>
      </p:sp>
      <p:sp>
        <p:nvSpPr>
          <p:cNvPr id="132100" name="Slide Number Placeholder 3"/>
          <p:cNvSpPr>
            <a:spLocks noGrp="1"/>
          </p:cNvSpPr>
          <p:nvPr>
            <p:ph type="sldNum" sz="quarter" idx="5"/>
          </p:nvPr>
        </p:nvSpPr>
        <p:spPr bwMode="auto">
          <a:noFill/>
          <a:ln>
            <a:miter lim="800000"/>
            <a:headEnd/>
            <a:tailEnd/>
          </a:ln>
        </p:spPr>
        <p:txBody>
          <a:bodyPr/>
          <a:lstStyle/>
          <a:p>
            <a:fld id="{0CF9CEB1-729B-4443-8DD2-3263060576EA}" type="slidenum">
              <a:rPr lang="en-US">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6760029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p:spPr>
      </p:sp>
      <p:sp>
        <p:nvSpPr>
          <p:cNvPr id="132099" name="Notes Placeholder 2"/>
          <p:cNvSpPr>
            <a:spLocks noGrp="1"/>
          </p:cNvSpPr>
          <p:nvPr>
            <p:ph type="body" idx="1"/>
          </p:nvPr>
        </p:nvSpPr>
        <p:spPr bwMode="auto">
          <a:noFill/>
        </p:spPr>
        <p:txBody>
          <a:bodyPr/>
          <a:lstStyle/>
          <a:p>
            <a:pPr eaLnBrk="1" hangingPunct="1">
              <a:spcBef>
                <a:spcPct val="0"/>
              </a:spcBef>
            </a:pPr>
            <a:endParaRPr lang="en-US"/>
          </a:p>
        </p:txBody>
      </p:sp>
      <p:sp>
        <p:nvSpPr>
          <p:cNvPr id="132100" name="Slide Number Placeholder 3"/>
          <p:cNvSpPr>
            <a:spLocks noGrp="1"/>
          </p:cNvSpPr>
          <p:nvPr>
            <p:ph type="sldNum" sz="quarter" idx="5"/>
          </p:nvPr>
        </p:nvSpPr>
        <p:spPr bwMode="auto">
          <a:noFill/>
          <a:ln>
            <a:miter lim="800000"/>
            <a:headEnd/>
            <a:tailEnd/>
          </a:ln>
        </p:spPr>
        <p:txBody>
          <a:bodyPr/>
          <a:lstStyle/>
          <a:p>
            <a:fld id="{0CF9CEB1-729B-4443-8DD2-3263060576EA}" type="slidenum">
              <a:rPr lang="en-US">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046969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B0075B3-8093-6249-A4C8-1BA515A45292}" type="slidenum">
              <a:rPr lang="en-US" smtClean="0"/>
              <a:pPr/>
              <a:t>5</a:t>
            </a:fld>
            <a:endParaRPr lang="en-US"/>
          </a:p>
        </p:txBody>
      </p:sp>
    </p:spTree>
    <p:extLst>
      <p:ext uri="{BB962C8B-B14F-4D97-AF65-F5344CB8AC3E}">
        <p14:creationId xmlns:p14="http://schemas.microsoft.com/office/powerpoint/2010/main" val="25629388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p:spPr>
      </p:sp>
      <p:sp>
        <p:nvSpPr>
          <p:cNvPr id="134147" name="Notes Placeholder 2"/>
          <p:cNvSpPr>
            <a:spLocks noGrp="1"/>
          </p:cNvSpPr>
          <p:nvPr>
            <p:ph type="body" idx="1"/>
          </p:nvPr>
        </p:nvSpPr>
        <p:spPr bwMode="auto">
          <a:noFill/>
        </p:spPr>
        <p:txBody>
          <a:bodyPr/>
          <a:lstStyle/>
          <a:p>
            <a:pPr eaLnBrk="1" hangingPunct="1">
              <a:spcBef>
                <a:spcPct val="0"/>
              </a:spcBef>
            </a:pPr>
            <a:endParaRPr lang="en-US"/>
          </a:p>
        </p:txBody>
      </p:sp>
      <p:sp>
        <p:nvSpPr>
          <p:cNvPr id="134148" name="Slide Number Placeholder 3"/>
          <p:cNvSpPr>
            <a:spLocks noGrp="1"/>
          </p:cNvSpPr>
          <p:nvPr>
            <p:ph type="sldNum" sz="quarter" idx="5"/>
          </p:nvPr>
        </p:nvSpPr>
        <p:spPr bwMode="auto">
          <a:noFill/>
          <a:ln>
            <a:miter lim="800000"/>
            <a:headEnd/>
            <a:tailEnd/>
          </a:ln>
        </p:spPr>
        <p:txBody>
          <a:bodyPr/>
          <a:lstStyle/>
          <a:p>
            <a:fld id="{8027D93D-09CA-CD47-9161-52B9C6999833}" type="slidenum">
              <a:rPr lang="en-US">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994632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Ageing is a </a:t>
            </a:r>
            <a:r>
              <a:rPr lang="en-US" dirty="0" err="1" smtClean="0"/>
              <a:t>continum</a:t>
            </a:r>
            <a:endParaRPr lang="en-US" dirty="0" smtClean="0"/>
          </a:p>
          <a:p>
            <a:r>
              <a:rPr lang="en-US" dirty="0" smtClean="0"/>
              <a:t>Mandela lived 95 years</a:t>
            </a:r>
          </a:p>
          <a:p>
            <a:r>
              <a:rPr lang="en-US" dirty="0" smtClean="0"/>
              <a:t>During</a:t>
            </a:r>
            <a:r>
              <a:rPr lang="en-US" baseline="0" dirty="0" smtClean="0"/>
              <a:t> this time therapeutic objectives changed</a:t>
            </a:r>
            <a:endParaRPr lang="en-US" dirty="0"/>
          </a:p>
        </p:txBody>
      </p:sp>
      <p:sp>
        <p:nvSpPr>
          <p:cNvPr id="4" name="Slide Number Placeholder 3"/>
          <p:cNvSpPr>
            <a:spLocks noGrp="1"/>
          </p:cNvSpPr>
          <p:nvPr>
            <p:ph type="sldNum" sz="quarter" idx="10"/>
          </p:nvPr>
        </p:nvSpPr>
        <p:spPr/>
        <p:txBody>
          <a:bodyPr/>
          <a:lstStyle/>
          <a:p>
            <a:fld id="{CB0075B3-8093-6249-A4C8-1BA515A45292}" type="slidenum">
              <a:rPr lang="en-US" smtClean="0"/>
              <a:pPr/>
              <a:t>6</a:t>
            </a:fld>
            <a:endParaRPr lang="en-US"/>
          </a:p>
        </p:txBody>
      </p:sp>
    </p:spTree>
    <p:extLst>
      <p:ext uri="{BB962C8B-B14F-4D97-AF65-F5344CB8AC3E}">
        <p14:creationId xmlns:p14="http://schemas.microsoft.com/office/powerpoint/2010/main" val="1542370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Ageing is a </a:t>
            </a:r>
            <a:r>
              <a:rPr lang="en-US" dirty="0" err="1" smtClean="0"/>
              <a:t>continum</a:t>
            </a:r>
            <a:endParaRPr lang="en-US" dirty="0" smtClean="0"/>
          </a:p>
          <a:p>
            <a:r>
              <a:rPr lang="en-US" dirty="0" smtClean="0"/>
              <a:t>Mandela lived 95 years</a:t>
            </a:r>
          </a:p>
          <a:p>
            <a:r>
              <a:rPr lang="en-US" dirty="0" smtClean="0"/>
              <a:t>During</a:t>
            </a:r>
            <a:r>
              <a:rPr lang="en-US" baseline="0" dirty="0" smtClean="0"/>
              <a:t> this time therapeutic objectives changed</a:t>
            </a:r>
            <a:endParaRPr lang="en-US" dirty="0"/>
          </a:p>
        </p:txBody>
      </p:sp>
      <p:sp>
        <p:nvSpPr>
          <p:cNvPr id="4" name="Slide Number Placeholder 3"/>
          <p:cNvSpPr>
            <a:spLocks noGrp="1"/>
          </p:cNvSpPr>
          <p:nvPr>
            <p:ph type="sldNum" sz="quarter" idx="10"/>
          </p:nvPr>
        </p:nvSpPr>
        <p:spPr/>
        <p:txBody>
          <a:bodyPr/>
          <a:lstStyle/>
          <a:p>
            <a:fld id="{CB0075B3-8093-6249-A4C8-1BA515A45292}" type="slidenum">
              <a:rPr lang="en-US" smtClean="0"/>
              <a:pPr/>
              <a:t>7</a:t>
            </a:fld>
            <a:endParaRPr lang="en-US"/>
          </a:p>
        </p:txBody>
      </p:sp>
    </p:spTree>
    <p:extLst>
      <p:ext uri="{BB962C8B-B14F-4D97-AF65-F5344CB8AC3E}">
        <p14:creationId xmlns:p14="http://schemas.microsoft.com/office/powerpoint/2010/main" val="1542370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dirty="0" smtClean="0">
                <a:solidFill>
                  <a:schemeClr val="tx1"/>
                </a:solidFill>
                <a:latin typeface="+mn-lt"/>
                <a:ea typeface="+mn-ea"/>
                <a:cs typeface="+mn-cs"/>
              </a:rPr>
              <a:t>The study sought to determine the prevalence and impact of pain in a nationally representative sample of older adults in the United States (US). Data from the 2011 National Health and Aging Trends Study were analyzed. In-person interviews were conducted in 7,601 adults ages ≥65 years. The response rate was 71.0% and all analyses were weighted to account for the sampling design. The overall prevalence of bothersome pain in the last month was 52.9%, afflicting 18.7 million older adults in the US. Pain did not vary across age groups (</a:t>
            </a:r>
            <a:r>
              <a:rPr lang="en-US" sz="1200" i="1" kern="1200" dirty="0" smtClean="0">
                <a:solidFill>
                  <a:schemeClr val="tx1"/>
                </a:solidFill>
                <a:latin typeface="+mn-lt"/>
                <a:ea typeface="+mn-ea"/>
                <a:cs typeface="+mn-cs"/>
              </a:rPr>
              <a:t>P=0.21) and this pattern remained unchanged when accounting for cognitive performance, dementia, proxy-responses, and residential care living status. Pain prevalence was higher in women and in older adults with obesity, musculoskeletal conditions, and depressive symptoms (P&lt;0.001). The majority (74.9%) of older adults with pain endorsed multiple sites of pain. Several measures of physical capacity, including grip strength and lower extremity physical performance, were associated with pain and multisite pain. For example, self-reported inability to walk 3 blocks was 72% higher in participants with than without pain [adjusted Prevalence Ratio=1.72 (95% Confidence Interval: 1.56–1.90)]. Participants with 1, 2, 3, and &gt;4 sites of pain had gait speeds that were 0.01, 0.03, 0.05, and 0.08 meters per second slower, respectively, than older adults without pain, adjusting for disease burden and other confounders (P&lt;0.001). In summary, bothersome pain in the last month was reported by half of the older adult population of the US in 2011 and was strongly associated with decreased physical function.</a:t>
            </a:r>
            <a:endParaRPr lang="en-US" dirty="0"/>
          </a:p>
        </p:txBody>
      </p:sp>
      <p:sp>
        <p:nvSpPr>
          <p:cNvPr id="4" name="Slide Number Placeholder 3"/>
          <p:cNvSpPr>
            <a:spLocks noGrp="1"/>
          </p:cNvSpPr>
          <p:nvPr>
            <p:ph type="sldNum" sz="quarter" idx="10"/>
          </p:nvPr>
        </p:nvSpPr>
        <p:spPr/>
        <p:txBody>
          <a:bodyPr/>
          <a:lstStyle/>
          <a:p>
            <a:fld id="{C2370D7C-47A8-4A04-8E4F-A50732A6C5DF}" type="slidenum">
              <a:rPr lang="en-AU" smtClean="0">
                <a:solidFill>
                  <a:prstClr val="black"/>
                </a:solidFill>
              </a:rPr>
              <a:pPr/>
              <a:t>8</a:t>
            </a:fld>
            <a:endParaRPr lang="en-AU">
              <a:solidFill>
                <a:prstClr val="black"/>
              </a:solidFill>
            </a:endParaRPr>
          </a:p>
        </p:txBody>
      </p:sp>
    </p:spTree>
    <p:extLst>
      <p:ext uri="{BB962C8B-B14F-4D97-AF65-F5344CB8AC3E}">
        <p14:creationId xmlns:p14="http://schemas.microsoft.com/office/powerpoint/2010/main" val="1049011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Most widely used drug in the world</a:t>
            </a:r>
          </a:p>
          <a:p>
            <a:r>
              <a:rPr lang="en-AU" dirty="0" smtClean="0"/>
              <a:t>Relatively safe at</a:t>
            </a:r>
            <a:r>
              <a:rPr lang="en-AU" baseline="0" dirty="0" smtClean="0"/>
              <a:t> recommended doses, even in frail older people</a:t>
            </a:r>
          </a:p>
          <a:p>
            <a:r>
              <a:rPr lang="en-AU" baseline="0" dirty="0" smtClean="0"/>
              <a:t>The question is of its efficacy</a:t>
            </a:r>
            <a:endParaRPr lang="en-AU" dirty="0"/>
          </a:p>
        </p:txBody>
      </p:sp>
      <p:sp>
        <p:nvSpPr>
          <p:cNvPr id="4" name="Slide Number Placeholder 3"/>
          <p:cNvSpPr>
            <a:spLocks noGrp="1"/>
          </p:cNvSpPr>
          <p:nvPr>
            <p:ph type="sldNum" sz="quarter" idx="10"/>
          </p:nvPr>
        </p:nvSpPr>
        <p:spPr/>
        <p:txBody>
          <a:bodyPr/>
          <a:lstStyle/>
          <a:p>
            <a:fld id="{CB0075B3-8093-6249-A4C8-1BA515A45292}" type="slidenum">
              <a:rPr lang="en-US" smtClean="0"/>
              <a:pPr/>
              <a:t>12</a:t>
            </a:fld>
            <a:endParaRPr lang="en-US"/>
          </a:p>
        </p:txBody>
      </p:sp>
    </p:spTree>
    <p:extLst>
      <p:ext uri="{BB962C8B-B14F-4D97-AF65-F5344CB8AC3E}">
        <p14:creationId xmlns:p14="http://schemas.microsoft.com/office/powerpoint/2010/main" val="1206772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smtClean="0"/>
              <a:t>Lancet July 8 2017</a:t>
            </a:r>
            <a:endParaRPr lang="en-AU"/>
          </a:p>
        </p:txBody>
      </p:sp>
      <p:sp>
        <p:nvSpPr>
          <p:cNvPr id="4" name="Slide Number Placeholder 3"/>
          <p:cNvSpPr>
            <a:spLocks noGrp="1"/>
          </p:cNvSpPr>
          <p:nvPr>
            <p:ph type="sldNum" sz="quarter" idx="10"/>
          </p:nvPr>
        </p:nvSpPr>
        <p:spPr/>
        <p:txBody>
          <a:bodyPr/>
          <a:lstStyle/>
          <a:p>
            <a:fld id="{CB0075B3-8093-6249-A4C8-1BA515A45292}" type="slidenum">
              <a:rPr lang="en-US" smtClean="0"/>
              <a:pPr/>
              <a:t>16</a:t>
            </a:fld>
            <a:endParaRPr lang="en-US"/>
          </a:p>
        </p:txBody>
      </p:sp>
    </p:spTree>
    <p:extLst>
      <p:ext uri="{BB962C8B-B14F-4D97-AF65-F5344CB8AC3E}">
        <p14:creationId xmlns:p14="http://schemas.microsoft.com/office/powerpoint/2010/main" val="348935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The amount of opioids prescribed in the United States peaked in 2010 and then decreased each year through 2015. Despite reductions, the amount of opioids prescribed remains approximately three times as high as in 1999.</a:t>
            </a:r>
          </a:p>
          <a:p>
            <a:r>
              <a:rPr lang="en-US" dirty="0" smtClean="0">
                <a:effectLst/>
              </a:rPr>
              <a:t>The substantial variation in opioid prescribing observed at the county-level suggests inconsistent practice patterns and a lack of consensus about appropriate opioid use and demonstrates the need for better application of guidance and standards around opioid prescribing practices.</a:t>
            </a:r>
          </a:p>
          <a:p>
            <a:r>
              <a:rPr lang="en-US" dirty="0" smtClean="0">
                <a:effectLst/>
              </a:rPr>
              <a:t>USA 5% </a:t>
            </a:r>
            <a:r>
              <a:rPr lang="en-US" dirty="0" err="1" smtClean="0">
                <a:effectLst/>
              </a:rPr>
              <a:t>worlsd</a:t>
            </a:r>
            <a:r>
              <a:rPr lang="en-US" dirty="0" smtClean="0">
                <a:effectLst/>
              </a:rPr>
              <a:t> population consumes 80% </a:t>
            </a:r>
            <a:r>
              <a:rPr lang="en-US" dirty="0" err="1" smtClean="0">
                <a:effectLst/>
              </a:rPr>
              <a:t>opioids</a:t>
            </a:r>
            <a:r>
              <a:rPr lang="en-US" dirty="0" smtClean="0">
                <a:effectLst/>
              </a:rPr>
              <a:t> </a:t>
            </a:r>
            <a:endParaRPr lang="en-AU" dirty="0"/>
          </a:p>
        </p:txBody>
      </p:sp>
      <p:sp>
        <p:nvSpPr>
          <p:cNvPr id="4" name="Slide Number Placeholder 3"/>
          <p:cNvSpPr>
            <a:spLocks noGrp="1"/>
          </p:cNvSpPr>
          <p:nvPr>
            <p:ph type="sldNum" sz="quarter" idx="10"/>
          </p:nvPr>
        </p:nvSpPr>
        <p:spPr/>
        <p:txBody>
          <a:bodyPr/>
          <a:lstStyle/>
          <a:p>
            <a:fld id="{CB0075B3-8093-6249-A4C8-1BA515A45292}" type="slidenum">
              <a:rPr lang="en-US" smtClean="0"/>
              <a:pPr/>
              <a:t>20</a:t>
            </a:fld>
            <a:endParaRPr lang="en-US"/>
          </a:p>
        </p:txBody>
      </p:sp>
    </p:spTree>
    <p:extLst>
      <p:ext uri="{BB962C8B-B14F-4D97-AF65-F5344CB8AC3E}">
        <p14:creationId xmlns:p14="http://schemas.microsoft.com/office/powerpoint/2010/main" val="917222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nn-NO" dirty="0" smtClean="0"/>
              <a:t>MJA 2011; 195 (5): 280-284</a:t>
            </a:r>
            <a:br>
              <a:rPr lang="nn-NO" dirty="0" smtClean="0"/>
            </a:br>
            <a:r>
              <a:rPr lang="en-AU" dirty="0" smtClean="0"/>
              <a:t>Abstract Objective: To document trends in: (</a:t>
            </a:r>
            <a:r>
              <a:rPr lang="en-AU" dirty="0" err="1" smtClean="0"/>
              <a:t>i</a:t>
            </a:r>
            <a:r>
              <a:rPr lang="en-AU" dirty="0" smtClean="0"/>
              <a:t>) prescribing of morphine and </a:t>
            </a:r>
            <a:r>
              <a:rPr lang="en-AU" dirty="0" err="1" smtClean="0"/>
              <a:t>oxycodone</a:t>
            </a:r>
            <a:r>
              <a:rPr lang="en-AU" dirty="0" smtClean="0"/>
              <a:t>; (ii) hospital separations for overdose; (iii) presentations for treatment of problems associated with these drugs; and (iv) </a:t>
            </a:r>
            <a:r>
              <a:rPr lang="en-AU" dirty="0" err="1" smtClean="0"/>
              <a:t>oxycodone</a:t>
            </a:r>
            <a:r>
              <a:rPr lang="en-AU" dirty="0" smtClean="0"/>
              <a:t>-related mortality data in Australia.</a:t>
            </a:r>
          </a:p>
          <a:p>
            <a:r>
              <a:rPr lang="en-AU" dirty="0" smtClean="0"/>
              <a:t>Design and setting: Cross-sectional study analysing prescriptions for morphine and </a:t>
            </a:r>
            <a:r>
              <a:rPr lang="en-AU" dirty="0" err="1" smtClean="0"/>
              <a:t>oxycodone</a:t>
            </a:r>
            <a:r>
              <a:rPr lang="en-AU" dirty="0" smtClean="0"/>
              <a:t> based on figures adjusted using Australian Bureau of Statistics estimated resident population and prospectively collected data from: (</a:t>
            </a:r>
            <a:r>
              <a:rPr lang="en-AU" dirty="0" err="1" smtClean="0"/>
              <a:t>i</a:t>
            </a:r>
            <a:r>
              <a:rPr lang="en-AU" dirty="0" smtClean="0"/>
              <a:t>) the National Hospital Morbidity Database on hospital separations primarily attributed to poisoning with </a:t>
            </a:r>
            <a:r>
              <a:rPr lang="en-AU" dirty="0" err="1" smtClean="0"/>
              <a:t>opioids</a:t>
            </a:r>
            <a:r>
              <a:rPr lang="en-AU" dirty="0" smtClean="0"/>
              <a:t> other than heroin (“other </a:t>
            </a:r>
            <a:r>
              <a:rPr lang="en-AU" dirty="0" err="1" smtClean="0"/>
              <a:t>opioids</a:t>
            </a:r>
            <a:r>
              <a:rPr lang="en-AU" dirty="0" smtClean="0"/>
              <a:t>”); (ii) the Alcohol and Other Drug Treatment National Minimum Data Set for treatment episodes where morphine or </a:t>
            </a:r>
            <a:r>
              <a:rPr lang="en-AU" dirty="0" err="1" smtClean="0"/>
              <a:t>oxycodone</a:t>
            </a:r>
            <a:r>
              <a:rPr lang="en-AU" dirty="0" smtClean="0"/>
              <a:t> were the primary or other drugs of concern; (iii) the National Coronial Information System on deaths where </a:t>
            </a:r>
            <a:r>
              <a:rPr lang="en-AU" dirty="0" err="1" smtClean="0"/>
              <a:t>oxycodone</a:t>
            </a:r>
            <a:r>
              <a:rPr lang="en-AU" dirty="0" smtClean="0"/>
              <a:t> was the underlying cause of death or a contributory factor.</a:t>
            </a:r>
          </a:p>
          <a:p>
            <a:r>
              <a:rPr lang="en-AU" dirty="0" smtClean="0"/>
              <a:t>Main outcome measures: Population-adjusted numbers of (</a:t>
            </a:r>
            <a:r>
              <a:rPr lang="en-AU" dirty="0" err="1" smtClean="0"/>
              <a:t>i</a:t>
            </a:r>
            <a:r>
              <a:rPr lang="en-AU" dirty="0" smtClean="0"/>
              <a:t>) prescriptions for morphine and </a:t>
            </a:r>
            <a:r>
              <a:rPr lang="en-AU" dirty="0" err="1" smtClean="0"/>
              <a:t>oxycodone</a:t>
            </a:r>
            <a:r>
              <a:rPr lang="en-AU" dirty="0" smtClean="0"/>
              <a:t> by 10-year age group, (ii) hospital separations for “other </a:t>
            </a:r>
            <a:r>
              <a:rPr lang="en-AU" dirty="0" err="1" smtClean="0"/>
              <a:t>opioid</a:t>
            </a:r>
            <a:r>
              <a:rPr lang="en-AU" dirty="0" smtClean="0"/>
              <a:t>” poisoning, and (iii) treatment episodes related to morphine or </a:t>
            </a:r>
            <a:r>
              <a:rPr lang="en-AU" dirty="0" err="1" smtClean="0"/>
              <a:t>oxycodone</a:t>
            </a:r>
            <a:r>
              <a:rPr lang="en-AU" dirty="0" smtClean="0"/>
              <a:t>; and (iv) number of </a:t>
            </a:r>
            <a:r>
              <a:rPr lang="en-AU" dirty="0" err="1" smtClean="0"/>
              <a:t>oxycodone</a:t>
            </a:r>
            <a:r>
              <a:rPr lang="en-AU" dirty="0" smtClean="0"/>
              <a:t>-related deaths.</a:t>
            </a:r>
          </a:p>
          <a:p>
            <a:r>
              <a:rPr lang="en-AU" dirty="0" smtClean="0"/>
              <a:t>Results: Prescriptions for morphine declined, while those for </a:t>
            </a:r>
            <a:r>
              <a:rPr lang="en-AU" dirty="0" err="1" smtClean="0"/>
              <a:t>oxycodone</a:t>
            </a:r>
            <a:r>
              <a:rPr lang="en-AU" dirty="0" smtClean="0"/>
              <a:t> increased. Prescriptions for both were highest among older Australians. Hospital separations for “other </a:t>
            </a:r>
            <a:r>
              <a:rPr lang="en-AU" dirty="0" err="1" smtClean="0"/>
              <a:t>opioid</a:t>
            </a:r>
            <a:r>
              <a:rPr lang="en-AU" dirty="0" smtClean="0"/>
              <a:t>” poisoning doubled between the financial years 2005–06 and 2006–07. Treatment episodes for morphine remained stable, while those for </a:t>
            </a:r>
            <a:r>
              <a:rPr lang="en-AU" dirty="0" err="1" smtClean="0"/>
              <a:t>oxycodone</a:t>
            </a:r>
            <a:r>
              <a:rPr lang="en-AU" dirty="0" smtClean="0"/>
              <a:t> increased. There were 465 </a:t>
            </a:r>
            <a:r>
              <a:rPr lang="en-AU" dirty="0" err="1" smtClean="0"/>
              <a:t>oxycodone</a:t>
            </a:r>
            <a:r>
              <a:rPr lang="en-AU" dirty="0" smtClean="0"/>
              <a:t>-related deaths recorded during 2001–2009.</a:t>
            </a:r>
          </a:p>
          <a:p>
            <a:r>
              <a:rPr lang="en-AU" dirty="0" smtClean="0"/>
              <a:t>Conclusions: </a:t>
            </a:r>
            <a:r>
              <a:rPr lang="en-AU" dirty="0" err="1" smtClean="0"/>
              <a:t>Oxycodone</a:t>
            </a:r>
            <a:r>
              <a:rPr lang="en-AU" dirty="0" smtClean="0"/>
              <a:t> prescriptions in Australia have increased, particularly among older Australians. The increase may, in part, reflect appropriate prescribing for pain among an ageing population. However we are unable to differentiate non-medical use from appropriate prescribing from this data. In comparison to heroin, the morbidity and mortality associated with </a:t>
            </a:r>
            <a:r>
              <a:rPr lang="en-AU" dirty="0" err="1" smtClean="0"/>
              <a:t>oxycodone</a:t>
            </a:r>
            <a:r>
              <a:rPr lang="en-AU" dirty="0" smtClean="0"/>
              <a:t> is relatively low in Australia. There is a continued need for comprehensive training of general practitioners in assessing patients with chronic non-malignant pain and prescribing of </a:t>
            </a:r>
            <a:r>
              <a:rPr lang="en-AU" dirty="0" err="1" smtClean="0"/>
              <a:t>opioids</a:t>
            </a:r>
            <a:r>
              <a:rPr lang="en-AU" dirty="0" smtClean="0"/>
              <a:t> for these patients, to minimise the potential for harms associated with use of these medications.</a:t>
            </a:r>
          </a:p>
          <a:p>
            <a:pPr eaLnBrk="1" hangingPunct="1"/>
            <a:endParaRPr lang="en-US" dirty="0" smtClean="0"/>
          </a:p>
          <a:p>
            <a:endParaRPr lang="en-AU" dirty="0"/>
          </a:p>
        </p:txBody>
      </p:sp>
      <p:sp>
        <p:nvSpPr>
          <p:cNvPr id="4" name="Slide Number Placeholder 3"/>
          <p:cNvSpPr>
            <a:spLocks noGrp="1"/>
          </p:cNvSpPr>
          <p:nvPr>
            <p:ph type="sldNum" sz="quarter" idx="10"/>
          </p:nvPr>
        </p:nvSpPr>
        <p:spPr/>
        <p:txBody>
          <a:bodyPr/>
          <a:lstStyle/>
          <a:p>
            <a:fld id="{35311F09-7AD9-444A-88B2-49F05C2DC5B5}" type="slidenum">
              <a:rPr lang="en-AU" smtClean="0">
                <a:solidFill>
                  <a:prstClr val="black"/>
                </a:solidFill>
              </a:rPr>
              <a:pPr/>
              <a:t>21</a:t>
            </a:fld>
            <a:endParaRPr lang="en-AU">
              <a:solidFill>
                <a:prstClr val="black"/>
              </a:solidFill>
            </a:endParaRPr>
          </a:p>
        </p:txBody>
      </p:sp>
    </p:spTree>
    <p:extLst>
      <p:ext uri="{BB962C8B-B14F-4D97-AF65-F5344CB8AC3E}">
        <p14:creationId xmlns:p14="http://schemas.microsoft.com/office/powerpoint/2010/main" val="677804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2460B4-16EF-6446-A66E-91A2B625F6AC}" type="datetimeFigureOut">
              <a:rPr lang="en-US" smtClean="0"/>
              <a:pPr/>
              <a:t>7/25/17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40802C-9697-E246-B491-BAABC79A0EA6}" type="slidenum">
              <a:rPr lang="en-US" smtClean="0"/>
              <a:pPr/>
              <a:t>‹#›</a:t>
            </a:fld>
            <a:endParaRPr lang="en-US"/>
          </a:p>
        </p:txBody>
      </p:sp>
    </p:spTree>
    <p:extLst>
      <p:ext uri="{BB962C8B-B14F-4D97-AF65-F5344CB8AC3E}">
        <p14:creationId xmlns:p14="http://schemas.microsoft.com/office/powerpoint/2010/main" val="2111335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2460B4-16EF-6446-A66E-91A2B625F6AC}" type="datetimeFigureOut">
              <a:rPr lang="en-US" smtClean="0"/>
              <a:pPr/>
              <a:t>7/25/17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40802C-9697-E246-B491-BAABC79A0EA6}" type="slidenum">
              <a:rPr lang="en-US" smtClean="0"/>
              <a:pPr/>
              <a:t>‹#›</a:t>
            </a:fld>
            <a:endParaRPr lang="en-US"/>
          </a:p>
        </p:txBody>
      </p:sp>
    </p:spTree>
    <p:extLst>
      <p:ext uri="{BB962C8B-B14F-4D97-AF65-F5344CB8AC3E}">
        <p14:creationId xmlns:p14="http://schemas.microsoft.com/office/powerpoint/2010/main" val="1940079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2460B4-16EF-6446-A66E-91A2B625F6AC}" type="datetimeFigureOut">
              <a:rPr lang="en-US" smtClean="0"/>
              <a:pPr/>
              <a:t>7/25/17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40802C-9697-E246-B491-BAABC79A0EA6}" type="slidenum">
              <a:rPr lang="en-US" smtClean="0"/>
              <a:pPr/>
              <a:t>‹#›</a:t>
            </a:fld>
            <a:endParaRPr lang="en-US"/>
          </a:p>
        </p:txBody>
      </p:sp>
    </p:spTree>
    <p:extLst>
      <p:ext uri="{BB962C8B-B14F-4D97-AF65-F5344CB8AC3E}">
        <p14:creationId xmlns:p14="http://schemas.microsoft.com/office/powerpoint/2010/main" val="1668683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2460B4-16EF-6446-A66E-91A2B625F6AC}" type="datetimeFigureOut">
              <a:rPr lang="en-US" smtClean="0"/>
              <a:pPr/>
              <a:t>7/25/17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40802C-9697-E246-B491-BAABC79A0EA6}" type="slidenum">
              <a:rPr lang="en-US" smtClean="0"/>
              <a:pPr/>
              <a:t>‹#›</a:t>
            </a:fld>
            <a:endParaRPr lang="en-US"/>
          </a:p>
        </p:txBody>
      </p:sp>
    </p:spTree>
    <p:extLst>
      <p:ext uri="{BB962C8B-B14F-4D97-AF65-F5344CB8AC3E}">
        <p14:creationId xmlns:p14="http://schemas.microsoft.com/office/powerpoint/2010/main" val="199831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2460B4-16EF-6446-A66E-91A2B625F6AC}" type="datetimeFigureOut">
              <a:rPr lang="en-US" smtClean="0"/>
              <a:pPr/>
              <a:t>7/25/17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40802C-9697-E246-B491-BAABC79A0EA6}" type="slidenum">
              <a:rPr lang="en-US" smtClean="0"/>
              <a:pPr/>
              <a:t>‹#›</a:t>
            </a:fld>
            <a:endParaRPr lang="en-US"/>
          </a:p>
        </p:txBody>
      </p:sp>
    </p:spTree>
    <p:extLst>
      <p:ext uri="{BB962C8B-B14F-4D97-AF65-F5344CB8AC3E}">
        <p14:creationId xmlns:p14="http://schemas.microsoft.com/office/powerpoint/2010/main" val="2044054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2460B4-16EF-6446-A66E-91A2B625F6AC}" type="datetimeFigureOut">
              <a:rPr lang="en-US" smtClean="0"/>
              <a:pPr/>
              <a:t>7/25/17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40802C-9697-E246-B491-BAABC79A0EA6}" type="slidenum">
              <a:rPr lang="en-US" smtClean="0"/>
              <a:pPr/>
              <a:t>‹#›</a:t>
            </a:fld>
            <a:endParaRPr lang="en-US"/>
          </a:p>
        </p:txBody>
      </p:sp>
    </p:spTree>
    <p:extLst>
      <p:ext uri="{BB962C8B-B14F-4D97-AF65-F5344CB8AC3E}">
        <p14:creationId xmlns:p14="http://schemas.microsoft.com/office/powerpoint/2010/main" val="1135021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2460B4-16EF-6446-A66E-91A2B625F6AC}" type="datetimeFigureOut">
              <a:rPr lang="en-US" smtClean="0"/>
              <a:pPr/>
              <a:t>7/25/17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40802C-9697-E246-B491-BAABC79A0EA6}" type="slidenum">
              <a:rPr lang="en-US" smtClean="0"/>
              <a:pPr/>
              <a:t>‹#›</a:t>
            </a:fld>
            <a:endParaRPr lang="en-US"/>
          </a:p>
        </p:txBody>
      </p:sp>
    </p:spTree>
    <p:extLst>
      <p:ext uri="{BB962C8B-B14F-4D97-AF65-F5344CB8AC3E}">
        <p14:creationId xmlns:p14="http://schemas.microsoft.com/office/powerpoint/2010/main" val="213013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2460B4-16EF-6446-A66E-91A2B625F6AC}" type="datetimeFigureOut">
              <a:rPr lang="en-US" smtClean="0"/>
              <a:pPr/>
              <a:t>7/25/17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40802C-9697-E246-B491-BAABC79A0EA6}" type="slidenum">
              <a:rPr lang="en-US" smtClean="0"/>
              <a:pPr/>
              <a:t>‹#›</a:t>
            </a:fld>
            <a:endParaRPr lang="en-US"/>
          </a:p>
        </p:txBody>
      </p:sp>
    </p:spTree>
    <p:extLst>
      <p:ext uri="{BB962C8B-B14F-4D97-AF65-F5344CB8AC3E}">
        <p14:creationId xmlns:p14="http://schemas.microsoft.com/office/powerpoint/2010/main" val="261360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2460B4-16EF-6446-A66E-91A2B625F6AC}" type="datetimeFigureOut">
              <a:rPr lang="en-US" smtClean="0"/>
              <a:pPr/>
              <a:t>7/25/17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40802C-9697-E246-B491-BAABC79A0EA6}" type="slidenum">
              <a:rPr lang="en-US" smtClean="0"/>
              <a:pPr/>
              <a:t>‹#›</a:t>
            </a:fld>
            <a:endParaRPr lang="en-US"/>
          </a:p>
        </p:txBody>
      </p:sp>
    </p:spTree>
    <p:extLst>
      <p:ext uri="{BB962C8B-B14F-4D97-AF65-F5344CB8AC3E}">
        <p14:creationId xmlns:p14="http://schemas.microsoft.com/office/powerpoint/2010/main" val="1087109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2460B4-16EF-6446-A66E-91A2B625F6AC}" type="datetimeFigureOut">
              <a:rPr lang="en-US" smtClean="0"/>
              <a:pPr/>
              <a:t>7/25/17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40802C-9697-E246-B491-BAABC79A0EA6}" type="slidenum">
              <a:rPr lang="en-US" smtClean="0"/>
              <a:pPr/>
              <a:t>‹#›</a:t>
            </a:fld>
            <a:endParaRPr lang="en-US"/>
          </a:p>
        </p:txBody>
      </p:sp>
    </p:spTree>
    <p:extLst>
      <p:ext uri="{BB962C8B-B14F-4D97-AF65-F5344CB8AC3E}">
        <p14:creationId xmlns:p14="http://schemas.microsoft.com/office/powerpoint/2010/main" val="252934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2460B4-16EF-6446-A66E-91A2B625F6AC}" type="datetimeFigureOut">
              <a:rPr lang="en-US" smtClean="0"/>
              <a:pPr/>
              <a:t>7/25/17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40802C-9697-E246-B491-BAABC79A0EA6}" type="slidenum">
              <a:rPr lang="en-US" smtClean="0"/>
              <a:pPr/>
              <a:t>‹#›</a:t>
            </a:fld>
            <a:endParaRPr lang="en-US"/>
          </a:p>
        </p:txBody>
      </p:sp>
    </p:spTree>
    <p:extLst>
      <p:ext uri="{BB962C8B-B14F-4D97-AF65-F5344CB8AC3E}">
        <p14:creationId xmlns:p14="http://schemas.microsoft.com/office/powerpoint/2010/main" val="120348313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2460B4-16EF-6446-A66E-91A2B625F6AC}" type="datetimeFigureOut">
              <a:rPr lang="en-US" smtClean="0"/>
              <a:pPr/>
              <a:t>7/25/17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40802C-9697-E246-B491-BAABC79A0EA6}" type="slidenum">
              <a:rPr lang="en-US" smtClean="0"/>
              <a:pPr/>
              <a:t>‹#›</a:t>
            </a:fld>
            <a:endParaRPr lang="en-US"/>
          </a:p>
        </p:txBody>
      </p:sp>
    </p:spTree>
    <p:extLst>
      <p:ext uri="{BB962C8B-B14F-4D97-AF65-F5344CB8AC3E}">
        <p14:creationId xmlns:p14="http://schemas.microsoft.com/office/powerpoint/2010/main" val="14446012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2.xml"/><Relationship Id="rId3"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36.png"/><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36.png"/><Relationship Id="rId1" Type="http://schemas.openxmlformats.org/officeDocument/2006/relationships/tags" Target="../tags/tag4.xml"/><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36.png"/><Relationship Id="rId1" Type="http://schemas.openxmlformats.org/officeDocument/2006/relationships/tags" Target="../tags/tag5.xml"/><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chart" Target="../charts/chart1.xml"/><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sp>
        <p:nvSpPr>
          <p:cNvPr id="3" name="Content Placeholder 2"/>
          <p:cNvSpPr>
            <a:spLocks noGrp="1"/>
          </p:cNvSpPr>
          <p:nvPr>
            <p:ph idx="1"/>
          </p:nvPr>
        </p:nvSpPr>
        <p:spPr/>
        <p:txBody>
          <a:bodyPr/>
          <a:lstStyle/>
          <a:p>
            <a:endParaRPr lang="en-AU"/>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056" y="0"/>
            <a:ext cx="109728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49338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311260256"/>
              </p:ext>
            </p:extLst>
          </p:nvPr>
        </p:nvGraphicFramePr>
        <p:xfrm>
          <a:off x="465668" y="931333"/>
          <a:ext cx="11379198" cy="5322358"/>
        </p:xfrm>
        <a:graphic>
          <a:graphicData uri="http://schemas.openxmlformats.org/drawingml/2006/table">
            <a:tbl>
              <a:tblPr firstRow="1" bandRow="1">
                <a:tableStyleId>{5C22544A-7EE6-4342-B048-85BDC9FD1C3A}</a:tableStyleId>
              </a:tblPr>
              <a:tblGrid>
                <a:gridCol w="2739436"/>
                <a:gridCol w="4067926"/>
                <a:gridCol w="4571836"/>
              </a:tblGrid>
              <a:tr h="394449">
                <a:tc>
                  <a:txBody>
                    <a:bodyPr/>
                    <a:lstStyle/>
                    <a:p>
                      <a:endParaRPr lang="en-AU" dirty="0"/>
                    </a:p>
                  </a:txBody>
                  <a:tcPr>
                    <a:noFill/>
                  </a:tcPr>
                </a:tc>
                <a:tc>
                  <a:txBody>
                    <a:bodyPr/>
                    <a:lstStyle/>
                    <a:p>
                      <a:endParaRPr lang="en-AU" dirty="0"/>
                    </a:p>
                  </a:txBody>
                  <a:tcPr>
                    <a:noFill/>
                  </a:tcPr>
                </a:tc>
                <a:tc>
                  <a:txBody>
                    <a:bodyPr/>
                    <a:lstStyle/>
                    <a:p>
                      <a:endParaRPr lang="en-AU" dirty="0"/>
                    </a:p>
                  </a:txBody>
                  <a:tcPr>
                    <a:noFill/>
                  </a:tcPr>
                </a:tc>
              </a:tr>
              <a:tr h="1069875">
                <a:tc>
                  <a:txBody>
                    <a:bodyPr/>
                    <a:lstStyle/>
                    <a:p>
                      <a:r>
                        <a:rPr lang="en-AU" sz="2400" b="1" dirty="0" smtClean="0"/>
                        <a:t>Paracetamol</a:t>
                      </a:r>
                    </a:p>
                    <a:p>
                      <a:r>
                        <a:rPr lang="en-AU" sz="2400" b="1" dirty="0" smtClean="0"/>
                        <a:t>(</a:t>
                      </a:r>
                      <a:r>
                        <a:rPr lang="en-AU" sz="2400" b="1" dirty="0" err="1" smtClean="0"/>
                        <a:t>acetominophen</a:t>
                      </a:r>
                      <a:r>
                        <a:rPr lang="en-AU" sz="2400" b="1" dirty="0" smtClean="0"/>
                        <a:t>)</a:t>
                      </a:r>
                      <a:endParaRPr lang="en-AU" sz="2400" b="1" dirty="0"/>
                    </a:p>
                  </a:txBody>
                  <a:tcPr/>
                </a:tc>
                <a:tc>
                  <a:txBody>
                    <a:bodyPr/>
                    <a:lstStyle/>
                    <a:p>
                      <a:r>
                        <a:rPr lang="en-AU" sz="2000" dirty="0" smtClean="0"/>
                        <a:t>First line treatment</a:t>
                      </a:r>
                    </a:p>
                    <a:p>
                      <a:r>
                        <a:rPr lang="en-AU" sz="2000" dirty="0" smtClean="0"/>
                        <a:t>Generally safe in standard doses</a:t>
                      </a:r>
                      <a:endParaRPr lang="en-AU" sz="2000" dirty="0"/>
                    </a:p>
                  </a:txBody>
                  <a:tcPr/>
                </a:tc>
                <a:tc>
                  <a:txBody>
                    <a:bodyPr/>
                    <a:lstStyle/>
                    <a:p>
                      <a:r>
                        <a:rPr lang="en-AU" sz="2000" dirty="0" smtClean="0"/>
                        <a:t>Reduce maximum</a:t>
                      </a:r>
                      <a:r>
                        <a:rPr lang="en-AU" sz="2000" baseline="0" dirty="0" smtClean="0"/>
                        <a:t> d</a:t>
                      </a:r>
                      <a:r>
                        <a:rPr lang="en-AU" sz="2000" dirty="0" smtClean="0"/>
                        <a:t>ose</a:t>
                      </a:r>
                      <a:r>
                        <a:rPr lang="en-AU" sz="2000" baseline="0" dirty="0" smtClean="0"/>
                        <a:t> with hepatic dysfunction, low body mass, alcohol abuse</a:t>
                      </a:r>
                    </a:p>
                  </a:txBody>
                  <a:tcPr/>
                </a:tc>
              </a:tr>
              <a:tr h="1718284">
                <a:tc>
                  <a:txBody>
                    <a:bodyPr/>
                    <a:lstStyle/>
                    <a:p>
                      <a:r>
                        <a:rPr lang="en-AU" sz="2400" b="1" dirty="0" err="1" smtClean="0"/>
                        <a:t>NSAIDs</a:t>
                      </a:r>
                      <a:r>
                        <a:rPr lang="en-AU" sz="2400" b="1" baseline="0" dirty="0" smtClean="0"/>
                        <a:t> and </a:t>
                      </a:r>
                      <a:r>
                        <a:rPr lang="en-AU" sz="2400" b="1" baseline="0" dirty="0" err="1" smtClean="0"/>
                        <a:t>Coxibs</a:t>
                      </a:r>
                      <a:endParaRPr lang="en-AU" sz="2400" b="1" dirty="0"/>
                    </a:p>
                  </a:txBody>
                  <a:tcPr/>
                </a:tc>
                <a:tc>
                  <a:txBody>
                    <a:bodyPr/>
                    <a:lstStyle/>
                    <a:p>
                      <a:r>
                        <a:rPr lang="en-AU" sz="2000" dirty="0" smtClean="0"/>
                        <a:t>Use with great caution</a:t>
                      </a:r>
                    </a:p>
                    <a:p>
                      <a:r>
                        <a:rPr lang="en-AU" sz="2000" dirty="0" smtClean="0"/>
                        <a:t>Lowest dose, shortest duration</a:t>
                      </a:r>
                      <a:endParaRPr lang="en-AU" sz="2000" dirty="0"/>
                    </a:p>
                  </a:txBody>
                  <a:tcPr/>
                </a:tc>
                <a:tc>
                  <a:txBody>
                    <a:bodyPr/>
                    <a:lstStyle/>
                    <a:p>
                      <a:r>
                        <a:rPr lang="en-AU" sz="2000" dirty="0" smtClean="0"/>
                        <a:t>Upper GI toxicity, renal dysfunction, hypertension,  cardiovascular events.</a:t>
                      </a:r>
                    </a:p>
                    <a:p>
                      <a:pPr>
                        <a:buFont typeface="Arial"/>
                        <a:buChar char="•"/>
                      </a:pPr>
                      <a:r>
                        <a:rPr lang="en-AU" sz="2000" dirty="0" smtClean="0"/>
                        <a:t> avoid </a:t>
                      </a:r>
                      <a:r>
                        <a:rPr lang="en-AU" sz="2000" dirty="0" err="1" smtClean="0"/>
                        <a:t>Coxibs</a:t>
                      </a:r>
                      <a:r>
                        <a:rPr lang="en-AU" sz="2000" baseline="0" dirty="0" smtClean="0"/>
                        <a:t> with heart disease</a:t>
                      </a:r>
                    </a:p>
                    <a:p>
                      <a:pPr>
                        <a:buFont typeface="Arial"/>
                        <a:buChar char="•"/>
                      </a:pPr>
                      <a:r>
                        <a:rPr lang="en-AU" sz="2000" baseline="0" dirty="0" smtClean="0"/>
                        <a:t> naproxen has lower CV risk</a:t>
                      </a:r>
                    </a:p>
                    <a:p>
                      <a:pPr>
                        <a:buFont typeface="Arial"/>
                        <a:buNone/>
                      </a:pPr>
                      <a:r>
                        <a:rPr lang="en-AU" sz="2000" baseline="0" dirty="0" smtClean="0"/>
                        <a:t>Consider PPI</a:t>
                      </a:r>
                      <a:endParaRPr lang="en-AU" sz="2000" dirty="0"/>
                    </a:p>
                  </a:txBody>
                  <a:tcPr/>
                </a:tc>
              </a:tr>
              <a:tr h="1069875">
                <a:tc>
                  <a:txBody>
                    <a:bodyPr/>
                    <a:lstStyle/>
                    <a:p>
                      <a:r>
                        <a:rPr lang="en-AU" sz="2400" b="1" dirty="0" err="1" smtClean="0"/>
                        <a:t>Opioid</a:t>
                      </a:r>
                      <a:r>
                        <a:rPr lang="en-AU" sz="2400" b="1" dirty="0" smtClean="0"/>
                        <a:t> analgesics</a:t>
                      </a:r>
                      <a:endParaRPr lang="en-AU" sz="2400" b="1" dirty="0"/>
                    </a:p>
                  </a:txBody>
                  <a:tcPr/>
                </a:tc>
                <a:tc>
                  <a:txBody>
                    <a:bodyPr/>
                    <a:lstStyle/>
                    <a:p>
                      <a:r>
                        <a:rPr lang="en-AU" sz="2000" dirty="0" smtClean="0"/>
                        <a:t>Moderate</a:t>
                      </a:r>
                      <a:r>
                        <a:rPr lang="en-AU" sz="2000" baseline="0" dirty="0" smtClean="0"/>
                        <a:t> to severe persistent pain not responsive to non-</a:t>
                      </a:r>
                      <a:r>
                        <a:rPr lang="en-AU" sz="2000" baseline="0" dirty="0" err="1" smtClean="0"/>
                        <a:t>opioid</a:t>
                      </a:r>
                      <a:r>
                        <a:rPr lang="en-AU" sz="2000" baseline="0" dirty="0" smtClean="0"/>
                        <a:t> analgesia</a:t>
                      </a:r>
                    </a:p>
                  </a:txBody>
                  <a:tcPr/>
                </a:tc>
                <a:tc>
                  <a:txBody>
                    <a:bodyPr/>
                    <a:lstStyle/>
                    <a:p>
                      <a:r>
                        <a:rPr lang="en-AU" sz="2000" dirty="0" smtClean="0"/>
                        <a:t>Withdraw if </a:t>
                      </a:r>
                      <a:r>
                        <a:rPr lang="en-AU" sz="2000" dirty="0" err="1" smtClean="0"/>
                        <a:t>ADRs</a:t>
                      </a:r>
                      <a:r>
                        <a:rPr lang="en-AU" sz="2000" dirty="0" smtClean="0"/>
                        <a:t> or therapeutic goals not achieved.</a:t>
                      </a:r>
                    </a:p>
                    <a:p>
                      <a:r>
                        <a:rPr lang="en-AU" sz="2000" dirty="0" smtClean="0"/>
                        <a:t>Avoid methadone</a:t>
                      </a:r>
                      <a:endParaRPr lang="en-AU" sz="2000" dirty="0"/>
                    </a:p>
                  </a:txBody>
                  <a:tcPr/>
                </a:tc>
              </a:tr>
              <a:tr h="1069875">
                <a:tc>
                  <a:txBody>
                    <a:bodyPr/>
                    <a:lstStyle/>
                    <a:p>
                      <a:r>
                        <a:rPr lang="en-AU" sz="2400" b="1" dirty="0" smtClean="0"/>
                        <a:t>Adjuvant analgesics</a:t>
                      </a:r>
                      <a:endParaRPr lang="en-AU" sz="2400" b="1" dirty="0"/>
                    </a:p>
                  </a:txBody>
                  <a:tcPr/>
                </a:tc>
                <a:tc>
                  <a:txBody>
                    <a:bodyPr/>
                    <a:lstStyle/>
                    <a:p>
                      <a:r>
                        <a:rPr lang="en-AU" sz="2000" dirty="0" smtClean="0"/>
                        <a:t>Neuropathic pain </a:t>
                      </a:r>
                      <a:r>
                        <a:rPr lang="en-AU" sz="2000" dirty="0" err="1" smtClean="0"/>
                        <a:t>eg</a:t>
                      </a:r>
                      <a:r>
                        <a:rPr lang="en-AU" sz="2000" dirty="0" smtClean="0"/>
                        <a:t> (PHN, diabetic neuropathy, post stroke central pain syndrome).  Fibromyalgia</a:t>
                      </a:r>
                      <a:endParaRPr lang="en-AU" sz="2000" dirty="0"/>
                    </a:p>
                  </a:txBody>
                  <a:tcPr/>
                </a:tc>
                <a:tc>
                  <a:txBody>
                    <a:bodyPr/>
                    <a:lstStyle/>
                    <a:p>
                      <a:r>
                        <a:rPr lang="en-AU" sz="2000" dirty="0" smtClean="0"/>
                        <a:t>Avoid</a:t>
                      </a:r>
                      <a:r>
                        <a:rPr lang="en-AU" sz="2000" baseline="0" dirty="0" smtClean="0"/>
                        <a:t> </a:t>
                      </a:r>
                      <a:r>
                        <a:rPr lang="en-AU" sz="2000" baseline="0" dirty="0" err="1" smtClean="0"/>
                        <a:t>tricyclic</a:t>
                      </a:r>
                      <a:r>
                        <a:rPr lang="en-AU" sz="2000" baseline="0" dirty="0" smtClean="0"/>
                        <a:t> antidepressants</a:t>
                      </a:r>
                      <a:endParaRPr lang="en-AU" sz="2000" dirty="0"/>
                    </a:p>
                  </a:txBody>
                  <a:tcPr/>
                </a:tc>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solidFill>
                  <a:schemeClr val="accent1"/>
                </a:solidFill>
              </a:rPr>
              <a:t>analgesic use in frail community dwelling older  people</a:t>
            </a:r>
            <a:endParaRPr lang="en-US" sz="3600" dirty="0">
              <a:solidFill>
                <a:schemeClr val="accent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56984" y="1490967"/>
            <a:ext cx="6230899" cy="4168406"/>
          </a:xfrm>
        </p:spPr>
      </p:pic>
      <p:sp>
        <p:nvSpPr>
          <p:cNvPr id="5" name="TextBox 4"/>
          <p:cNvSpPr txBox="1"/>
          <p:nvPr/>
        </p:nvSpPr>
        <p:spPr>
          <a:xfrm>
            <a:off x="279181" y="5459651"/>
            <a:ext cx="2773067" cy="1200329"/>
          </a:xfrm>
          <a:prstGeom prst="rect">
            <a:avLst/>
          </a:prstGeom>
          <a:noFill/>
        </p:spPr>
        <p:txBody>
          <a:bodyPr wrap="none" rtlCol="0">
            <a:spAutoFit/>
          </a:bodyPr>
          <a:lstStyle/>
          <a:p>
            <a:r>
              <a:rPr lang="en-US" smtClean="0">
                <a:solidFill>
                  <a:schemeClr val="accent1">
                    <a:lumMod val="50000"/>
                  </a:schemeClr>
                </a:solidFill>
              </a:rPr>
              <a:t>Random population sample</a:t>
            </a:r>
            <a:endParaRPr lang="en-US" dirty="0" smtClean="0">
              <a:solidFill>
                <a:schemeClr val="accent1">
                  <a:lumMod val="50000"/>
                </a:schemeClr>
              </a:solidFill>
            </a:endParaRPr>
          </a:p>
          <a:p>
            <a:r>
              <a:rPr lang="en-US" dirty="0" smtClean="0">
                <a:solidFill>
                  <a:schemeClr val="accent1">
                    <a:lumMod val="50000"/>
                  </a:schemeClr>
                </a:solidFill>
              </a:rPr>
              <a:t>Kuopio, Finland </a:t>
            </a:r>
          </a:p>
          <a:p>
            <a:r>
              <a:rPr lang="en-US" dirty="0" smtClean="0">
                <a:solidFill>
                  <a:schemeClr val="accent1">
                    <a:lumMod val="50000"/>
                  </a:schemeClr>
                </a:solidFill>
              </a:rPr>
              <a:t>N = 605</a:t>
            </a:r>
          </a:p>
          <a:p>
            <a:r>
              <a:rPr lang="en-US" dirty="0" smtClean="0">
                <a:solidFill>
                  <a:schemeClr val="accent1">
                    <a:lumMod val="50000"/>
                  </a:schemeClr>
                </a:solidFill>
              </a:rPr>
              <a:t>Age &gt;75 years </a:t>
            </a:r>
            <a:endParaRPr lang="en-US" dirty="0">
              <a:solidFill>
                <a:schemeClr val="accent1">
                  <a:lumMod val="50000"/>
                </a:schemeClr>
              </a:solidFill>
            </a:endParaRPr>
          </a:p>
        </p:txBody>
      </p:sp>
      <p:sp>
        <p:nvSpPr>
          <p:cNvPr id="6" name="TextBox 5"/>
          <p:cNvSpPr txBox="1"/>
          <p:nvPr/>
        </p:nvSpPr>
        <p:spPr>
          <a:xfrm>
            <a:off x="6545804" y="6290648"/>
            <a:ext cx="4884158" cy="369332"/>
          </a:xfrm>
          <a:prstGeom prst="rect">
            <a:avLst/>
          </a:prstGeom>
          <a:noFill/>
        </p:spPr>
        <p:txBody>
          <a:bodyPr wrap="none" rtlCol="0">
            <a:spAutoFit/>
          </a:bodyPr>
          <a:lstStyle/>
          <a:p>
            <a:r>
              <a:rPr lang="en-US" dirty="0" err="1" smtClean="0">
                <a:solidFill>
                  <a:schemeClr val="tx2"/>
                </a:solidFill>
              </a:rPr>
              <a:t>Koponen</a:t>
            </a:r>
            <a:r>
              <a:rPr lang="en-US" dirty="0" smtClean="0">
                <a:solidFill>
                  <a:schemeClr val="tx2"/>
                </a:solidFill>
              </a:rPr>
              <a:t> MPH et al. Drugs Aging 2013;30:219-136</a:t>
            </a:r>
            <a:endParaRPr lang="en-US" dirty="0">
              <a:solidFill>
                <a:schemeClr val="tx2"/>
              </a:solidFill>
            </a:endParaRPr>
          </a:p>
        </p:txBody>
      </p:sp>
    </p:spTree>
    <p:extLst>
      <p:ext uri="{BB962C8B-B14F-4D97-AF65-F5344CB8AC3E}">
        <p14:creationId xmlns:p14="http://schemas.microsoft.com/office/powerpoint/2010/main" val="16846302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7-03 at 9.51.59 pm.png"/>
          <p:cNvPicPr>
            <a:picLocks noGrp="1" noChangeAspect="1"/>
          </p:cNvPicPr>
          <p:nvPr>
            <p:ph idx="1"/>
          </p:nvPr>
        </p:nvPicPr>
        <p:blipFill>
          <a:blip r:embed="rId3"/>
          <a:srcRect l="1265" r="1015"/>
          <a:stretch>
            <a:fillRect/>
          </a:stretch>
        </p:blipFill>
        <p:spPr>
          <a:xfrm>
            <a:off x="719185" y="1053178"/>
            <a:ext cx="5179609" cy="5804823"/>
          </a:xfrm>
          <a:ln w="28575">
            <a:solidFill>
              <a:schemeClr val="tx2"/>
            </a:solidFill>
          </a:ln>
          <a:effectLst>
            <a:outerShdw blurRad="50800" dist="279400" dir="8100000" algn="tl" rotWithShape="0">
              <a:srgbClr val="000000">
                <a:alpha val="43000"/>
              </a:srgbClr>
            </a:outerShdw>
          </a:effectLst>
        </p:spPr>
      </p:pic>
      <p:sp>
        <p:nvSpPr>
          <p:cNvPr id="5" name="Rectangle 4"/>
          <p:cNvSpPr/>
          <p:nvPr/>
        </p:nvSpPr>
        <p:spPr>
          <a:xfrm>
            <a:off x="0" y="273476"/>
            <a:ext cx="12192000" cy="697627"/>
          </a:xfrm>
          <a:prstGeom prst="rect">
            <a:avLst/>
          </a:prstGeom>
        </p:spPr>
        <p:txBody>
          <a:bodyPr wrap="square" lIns="121917" tIns="60958" rIns="121917" bIns="60958">
            <a:spAutoFit/>
          </a:bodyPr>
          <a:lstStyle/>
          <a:p>
            <a:pPr algn="ctr"/>
            <a:r>
              <a:rPr lang="en-US" sz="3600" dirty="0" smtClean="0">
                <a:solidFill>
                  <a:srgbClr val="4F81BD"/>
                </a:solidFill>
                <a:ea typeface="+mj-ea"/>
                <a:cs typeface="+mj-cs"/>
              </a:rPr>
              <a:t>paracetamol </a:t>
            </a:r>
            <a:r>
              <a:rPr lang="en-US" sz="3600" dirty="0">
                <a:solidFill>
                  <a:srgbClr val="4F81BD"/>
                </a:solidFill>
                <a:ea typeface="+mj-ea"/>
                <a:cs typeface="+mj-cs"/>
              </a:rPr>
              <a:t>(acetaminophen)</a:t>
            </a:r>
            <a:endParaRPr lang="en-US" sz="3600" dirty="0"/>
          </a:p>
        </p:txBody>
      </p:sp>
      <p:sp>
        <p:nvSpPr>
          <p:cNvPr id="6" name="Rectangle 5"/>
          <p:cNvSpPr/>
          <p:nvPr/>
        </p:nvSpPr>
        <p:spPr>
          <a:xfrm>
            <a:off x="6095998" y="1191175"/>
            <a:ext cx="5611233" cy="4862866"/>
          </a:xfrm>
          <a:prstGeom prst="rect">
            <a:avLst/>
          </a:prstGeom>
        </p:spPr>
        <p:txBody>
          <a:bodyPr wrap="square" lIns="121917" tIns="60958" rIns="121917" bIns="60958">
            <a:spAutoFit/>
          </a:bodyPr>
          <a:lstStyle/>
          <a:p>
            <a:r>
              <a:rPr lang="en-US" sz="2000" dirty="0" smtClean="0"/>
              <a:t>Discovered 1877</a:t>
            </a:r>
          </a:p>
          <a:p>
            <a:r>
              <a:rPr lang="en-US" sz="2000" dirty="0" smtClean="0"/>
              <a:t>WHO essential medicine</a:t>
            </a:r>
          </a:p>
          <a:p>
            <a:r>
              <a:rPr lang="en-US" sz="2000" dirty="0" smtClean="0"/>
              <a:t>Most commonly used analgesic</a:t>
            </a:r>
          </a:p>
          <a:p>
            <a:r>
              <a:rPr lang="en-US" sz="2000" dirty="0" smtClean="0"/>
              <a:t>Generally safe in standard doses </a:t>
            </a:r>
          </a:p>
          <a:p>
            <a:r>
              <a:rPr lang="en-US" dirty="0" smtClean="0"/>
              <a:t> </a:t>
            </a:r>
          </a:p>
          <a:p>
            <a:endParaRPr lang="en-US" sz="2400" dirty="0" smtClean="0"/>
          </a:p>
          <a:p>
            <a:r>
              <a:rPr lang="en-US" sz="2400" dirty="0" smtClean="0"/>
              <a:t>Meta-analysis of 13 RCTs</a:t>
            </a:r>
          </a:p>
          <a:p>
            <a:pPr marL="237061" indent="-237061">
              <a:buFont typeface="Arial"/>
              <a:buChar char="•"/>
            </a:pPr>
            <a:endParaRPr lang="en-US" sz="2400" dirty="0" smtClean="0"/>
          </a:p>
          <a:p>
            <a:r>
              <a:rPr lang="en-US" sz="2400" dirty="0" smtClean="0"/>
              <a:t>High quality evidence that:</a:t>
            </a:r>
          </a:p>
          <a:p>
            <a:pPr marL="342900" indent="-342900">
              <a:buFont typeface="Arial" panose="020B0604020202020204" pitchFamily="34" charset="0"/>
              <a:buChar char="•"/>
            </a:pPr>
            <a:r>
              <a:rPr lang="en-US" sz="2400" dirty="0" smtClean="0"/>
              <a:t>Low back  pain  – no benefit  </a:t>
            </a:r>
          </a:p>
          <a:p>
            <a:pPr marL="342900" indent="-342900">
              <a:buFont typeface="Arial" panose="020B0604020202020204" pitchFamily="34" charset="0"/>
              <a:buChar char="•"/>
            </a:pPr>
            <a:r>
              <a:rPr lang="en-US" sz="2400" dirty="0" smtClean="0"/>
              <a:t>Hip and knee osteoarthritis – small effect on pain (&lt;4 /100), probably not clinically meaningful</a:t>
            </a:r>
          </a:p>
          <a:p>
            <a:r>
              <a:rPr lang="en-US" dirty="0" smtClean="0"/>
              <a:t> </a:t>
            </a:r>
            <a:endParaRPr lang="en-US" dirty="0"/>
          </a:p>
        </p:txBody>
      </p:sp>
      <p:sp>
        <p:nvSpPr>
          <p:cNvPr id="7" name="Rectangle 6"/>
          <p:cNvSpPr/>
          <p:nvPr/>
        </p:nvSpPr>
        <p:spPr>
          <a:xfrm>
            <a:off x="7732067" y="6254027"/>
            <a:ext cx="5453057" cy="1323435"/>
          </a:xfrm>
          <a:prstGeom prst="rect">
            <a:avLst/>
          </a:prstGeom>
        </p:spPr>
        <p:txBody>
          <a:bodyPr wrap="square" lIns="121917" tIns="60958" rIns="121917" bIns="60958">
            <a:spAutoFit/>
          </a:bodyPr>
          <a:lstStyle/>
          <a:p>
            <a:r>
              <a:rPr lang="en-US" dirty="0">
                <a:solidFill>
                  <a:schemeClr val="accent1">
                    <a:lumMod val="75000"/>
                  </a:schemeClr>
                </a:solidFill>
              </a:rPr>
              <a:t>Machado GC et al. </a:t>
            </a:r>
            <a:r>
              <a:rPr lang="en-US" i="1" dirty="0">
                <a:solidFill>
                  <a:schemeClr val="accent1">
                    <a:lumMod val="75000"/>
                  </a:schemeClr>
                </a:solidFill>
              </a:rPr>
              <a:t>BMJ </a:t>
            </a:r>
            <a:r>
              <a:rPr lang="en-US" dirty="0">
                <a:solidFill>
                  <a:schemeClr val="accent1">
                    <a:lumMod val="75000"/>
                  </a:schemeClr>
                </a:solidFill>
              </a:rPr>
              <a:t>2014;350:h1225 </a:t>
            </a:r>
          </a:p>
          <a:p>
            <a:r>
              <a:rPr lang="en-US" dirty="0">
                <a:solidFill>
                  <a:schemeClr val="accent1">
                    <a:lumMod val="75000"/>
                  </a:schemeClr>
                </a:solidFill>
              </a:rPr>
              <a:t/>
            </a:r>
            <a:br>
              <a:rPr lang="en-US" dirty="0">
                <a:solidFill>
                  <a:schemeClr val="accent1">
                    <a:lumMod val="75000"/>
                  </a:schemeClr>
                </a:solidFill>
              </a:rPr>
            </a:br>
            <a:endParaRPr lang="en-US" sz="2100" dirty="0">
              <a:solidFill>
                <a:schemeClr val="accent1">
                  <a:lumMod val="75000"/>
                </a:schemeClr>
              </a:solidFill>
            </a:endParaRPr>
          </a:p>
          <a:p>
            <a:r>
              <a:rPr lang="en-US" sz="2100" dirty="0"/>
              <a:t> </a:t>
            </a:r>
          </a:p>
        </p:txBody>
      </p:sp>
    </p:spTree>
    <p:extLst>
      <p:ext uri="{BB962C8B-B14F-4D97-AF65-F5344CB8AC3E}">
        <p14:creationId xmlns:p14="http://schemas.microsoft.com/office/powerpoint/2010/main" val="3465343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0252" y="0"/>
            <a:ext cx="10515600" cy="1325563"/>
          </a:xfrm>
        </p:spPr>
        <p:txBody>
          <a:bodyPr>
            <a:normAutofit/>
          </a:bodyPr>
          <a:lstStyle/>
          <a:p>
            <a:pPr algn="ctr"/>
            <a:r>
              <a:rPr lang="en-AU" sz="2800" dirty="0" smtClean="0">
                <a:solidFill>
                  <a:schemeClr val="accent1"/>
                </a:solidFill>
              </a:rPr>
              <a:t>The individual may not respond in the same manner </a:t>
            </a:r>
            <a:br>
              <a:rPr lang="en-AU" sz="2800" dirty="0" smtClean="0">
                <a:solidFill>
                  <a:schemeClr val="accent1"/>
                </a:solidFill>
              </a:rPr>
            </a:br>
            <a:r>
              <a:rPr lang="en-AU" sz="2800" dirty="0" smtClean="0">
                <a:solidFill>
                  <a:schemeClr val="accent1"/>
                </a:solidFill>
              </a:rPr>
              <a:t>as the average subject in trials</a:t>
            </a:r>
            <a:endParaRPr lang="en-AU" sz="2800" dirty="0">
              <a:solidFill>
                <a:schemeClr val="accent1"/>
              </a:solidFill>
            </a:endParaRPr>
          </a:p>
        </p:txBody>
      </p:sp>
      <p:pic>
        <p:nvPicPr>
          <p:cNvPr id="4" name="Picture 2"/>
          <p:cNvPicPr>
            <a:picLocks noChangeAspect="1" noChangeArrowheads="1"/>
          </p:cNvPicPr>
          <p:nvPr/>
        </p:nvPicPr>
        <p:blipFill rotWithShape="1">
          <a:blip r:embed="rId2"/>
          <a:srcRect l="55622" t="25154" r="16717" b="13751"/>
          <a:stretch/>
        </p:blipFill>
        <p:spPr bwMode="auto">
          <a:xfrm>
            <a:off x="6096000" y="1979513"/>
            <a:ext cx="5078943" cy="4456212"/>
          </a:xfrm>
          <a:prstGeom prst="rect">
            <a:avLst/>
          </a:prstGeom>
          <a:noFill/>
          <a:ln w="9525">
            <a:noFill/>
            <a:miter lim="800000"/>
            <a:headEnd/>
            <a:tailEnd/>
          </a:ln>
        </p:spPr>
      </p:pic>
      <p:sp>
        <p:nvSpPr>
          <p:cNvPr id="5" name="Rectangle 4"/>
          <p:cNvSpPr>
            <a:spLocks noChangeArrowheads="1"/>
          </p:cNvSpPr>
          <p:nvPr/>
        </p:nvSpPr>
        <p:spPr bwMode="auto">
          <a:xfrm>
            <a:off x="8991288" y="6519445"/>
            <a:ext cx="3200712" cy="338552"/>
          </a:xfrm>
          <a:prstGeom prst="rect">
            <a:avLst/>
          </a:prstGeom>
          <a:noFill/>
          <a:ln w="9525">
            <a:noFill/>
            <a:miter lim="800000"/>
            <a:headEnd/>
            <a:tailEnd/>
          </a:ln>
        </p:spPr>
        <p:txBody>
          <a:bodyPr wrap="none" lIns="91438" tIns="45719" rIns="91438" bIns="45719">
            <a:prstTxWarp prst="textNoShape">
              <a:avLst/>
            </a:prstTxWarp>
            <a:spAutoFit/>
          </a:bodyPr>
          <a:lstStyle/>
          <a:p>
            <a:pPr defTabSz="914377" fontAlgn="base">
              <a:spcBef>
                <a:spcPct val="0"/>
              </a:spcBef>
              <a:spcAft>
                <a:spcPct val="0"/>
              </a:spcAft>
            </a:pPr>
            <a:r>
              <a:rPr lang="en-AU" sz="1600" dirty="0" smtClean="0">
                <a:solidFill>
                  <a:srgbClr val="2F5597"/>
                </a:solidFill>
              </a:rPr>
              <a:t>Moore RA.  </a:t>
            </a:r>
            <a:r>
              <a:rPr lang="en-AU" sz="1600" dirty="0">
                <a:solidFill>
                  <a:srgbClr val="2F5597"/>
                </a:solidFill>
              </a:rPr>
              <a:t>PAIN 2013;154: S77–S86</a:t>
            </a:r>
          </a:p>
        </p:txBody>
      </p:sp>
      <p:cxnSp>
        <p:nvCxnSpPr>
          <p:cNvPr id="6" name="Straight Connector 5"/>
          <p:cNvCxnSpPr/>
          <p:nvPr/>
        </p:nvCxnSpPr>
        <p:spPr>
          <a:xfrm rot="16200000" flipH="1">
            <a:off x="7593015" y="3109911"/>
            <a:ext cx="2717798" cy="188277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8010526" y="2692402"/>
            <a:ext cx="1882778" cy="137080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8010525" y="3652837"/>
            <a:ext cx="1882777" cy="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545503" y="1271627"/>
            <a:ext cx="5089479" cy="707886"/>
          </a:xfrm>
          <a:prstGeom prst="rect">
            <a:avLst/>
          </a:prstGeom>
          <a:noFill/>
        </p:spPr>
        <p:txBody>
          <a:bodyPr wrap="none" rtlCol="0">
            <a:spAutoFit/>
          </a:bodyPr>
          <a:lstStyle/>
          <a:p>
            <a:pPr algn="ctr"/>
            <a:r>
              <a:rPr lang="en-AU" sz="2000" dirty="0" smtClean="0">
                <a:solidFill>
                  <a:srgbClr val="203864"/>
                </a:solidFill>
              </a:rPr>
              <a:t>Fibromyalgia: individual response to pregabalin</a:t>
            </a:r>
          </a:p>
          <a:p>
            <a:pPr algn="ctr"/>
            <a:r>
              <a:rPr lang="en-AU" sz="2000" dirty="0" smtClean="0">
                <a:solidFill>
                  <a:srgbClr val="203864"/>
                </a:solidFill>
              </a:rPr>
              <a:t>Pre and post dose VAS scores.</a:t>
            </a:r>
            <a:endParaRPr lang="en-AU" sz="2000" dirty="0">
              <a:solidFill>
                <a:srgbClr val="203864"/>
              </a:solidFill>
            </a:endParaRPr>
          </a:p>
        </p:txBody>
      </p:sp>
      <p:sp>
        <p:nvSpPr>
          <p:cNvPr id="22" name="Title 1"/>
          <p:cNvSpPr txBox="1">
            <a:spLocks/>
          </p:cNvSpPr>
          <p:nvPr/>
        </p:nvSpPr>
        <p:spPr>
          <a:xfrm>
            <a:off x="227420" y="815628"/>
            <a:ext cx="6110632" cy="1162339"/>
          </a:xfrm>
          <a:prstGeom prst="rect">
            <a:avLst/>
          </a:prstGeom>
        </p:spPr>
        <p:txBody>
          <a:bodyPr vert="horz" lIns="91440" tIns="45720" rIns="91440" bIns="45720" rtlCol="0" anchor="ctr">
            <a:normAutofit fontScale="67500" lnSpcReduction="2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111" b="0" i="0" u="none" strike="noStrike" kern="1200" cap="none" spc="0" normalizeH="0" baseline="0" noProof="0" dirty="0" smtClean="0">
                <a:ln>
                  <a:noFill/>
                </a:ln>
                <a:solidFill>
                  <a:srgbClr val="4F81BD"/>
                </a:solidFill>
                <a:effectLst/>
                <a:uLnTx/>
                <a:uFillTx/>
                <a:latin typeface="+mj-lt"/>
                <a:ea typeface="+mj-ea"/>
                <a:cs typeface="+mj-cs"/>
              </a:rPr>
              <a:t/>
            </a:r>
            <a:br>
              <a:rPr kumimoji="0" lang="en-US" sz="3111" b="0" i="0" u="none" strike="noStrike" kern="1200" cap="none" spc="0" normalizeH="0" baseline="0" noProof="0" dirty="0" smtClean="0">
                <a:ln>
                  <a:noFill/>
                </a:ln>
                <a:solidFill>
                  <a:srgbClr val="4F81BD"/>
                </a:solidFill>
                <a:effectLst/>
                <a:uLnTx/>
                <a:uFillTx/>
                <a:latin typeface="+mj-lt"/>
                <a:ea typeface="+mj-ea"/>
                <a:cs typeface="+mj-cs"/>
              </a:rPr>
            </a:br>
            <a:r>
              <a:rPr kumimoji="0" lang="en-US" sz="2800" b="0" i="0" u="none" strike="noStrike" kern="1200" cap="none" spc="0" normalizeH="0" baseline="0" noProof="0" dirty="0" smtClean="0">
                <a:ln>
                  <a:noFill/>
                </a:ln>
                <a:solidFill>
                  <a:schemeClr val="tx1"/>
                </a:solidFill>
                <a:effectLst/>
                <a:uLnTx/>
                <a:uFillTx/>
                <a:latin typeface="+mj-lt"/>
                <a:ea typeface="+mj-ea"/>
                <a:cs typeface="+mj-cs"/>
              </a:rPr>
              <a:t/>
            </a:r>
            <a:br>
              <a:rPr kumimoji="0" lang="en-US" sz="2800" b="0" i="0" u="none" strike="noStrike" kern="1200" cap="none" spc="0" normalizeH="0" baseline="0" noProof="0" dirty="0" smtClean="0">
                <a:ln>
                  <a:noFill/>
                </a:ln>
                <a:solidFill>
                  <a:schemeClr val="tx1"/>
                </a:solidFill>
                <a:effectLst/>
                <a:uLnTx/>
                <a:uFillTx/>
                <a:latin typeface="+mj-lt"/>
                <a:ea typeface="+mj-ea"/>
                <a:cs typeface="+mj-cs"/>
              </a:rPr>
            </a:br>
            <a:r>
              <a:rPr kumimoji="0" lang="en-US" sz="3333" b="0" i="0" u="none" strike="noStrike" kern="1200" cap="none" spc="0" normalizeH="0" baseline="0" noProof="0" dirty="0" smtClean="0">
                <a:ln>
                  <a:noFill/>
                </a:ln>
                <a:solidFill>
                  <a:schemeClr val="accent1">
                    <a:lumMod val="50000"/>
                  </a:schemeClr>
                </a:solidFill>
                <a:effectLst/>
                <a:uLnTx/>
                <a:uFillTx/>
                <a:ea typeface="+mj-ea"/>
                <a:cs typeface="+mj-cs"/>
              </a:rPr>
              <a:t>Pain ratings in response to a heat stimulus (48°C) </a:t>
            </a:r>
            <a:br>
              <a:rPr kumimoji="0" lang="en-US" sz="3333" b="0" i="0" u="none" strike="noStrike" kern="1200" cap="none" spc="0" normalizeH="0" baseline="0" noProof="0" dirty="0" smtClean="0">
                <a:ln>
                  <a:noFill/>
                </a:ln>
                <a:solidFill>
                  <a:schemeClr val="accent1">
                    <a:lumMod val="50000"/>
                  </a:schemeClr>
                </a:solidFill>
                <a:effectLst/>
                <a:uLnTx/>
                <a:uFillTx/>
                <a:ea typeface="+mj-ea"/>
                <a:cs typeface="+mj-cs"/>
              </a:rPr>
            </a:br>
            <a:r>
              <a:rPr kumimoji="0" lang="en-US" sz="3333" b="0" i="0" u="none" strike="noStrike" kern="1200" cap="none" spc="0" normalizeH="0" baseline="0" noProof="0" dirty="0" smtClean="0">
                <a:ln>
                  <a:noFill/>
                </a:ln>
                <a:solidFill>
                  <a:schemeClr val="accent1">
                    <a:lumMod val="50000"/>
                  </a:schemeClr>
                </a:solidFill>
                <a:effectLst/>
                <a:uLnTx/>
                <a:uFillTx/>
                <a:ea typeface="+mj-ea"/>
                <a:cs typeface="+mj-cs"/>
              </a:rPr>
              <a:t>by 321 healthy young adults.</a:t>
            </a:r>
            <a:endParaRPr kumimoji="0" lang="en-US" sz="3333" b="0" i="0" u="none" strike="noStrike" kern="1200" cap="none" spc="0" normalizeH="0" baseline="0" noProof="0" dirty="0">
              <a:ln>
                <a:noFill/>
              </a:ln>
              <a:solidFill>
                <a:schemeClr val="accent1">
                  <a:lumMod val="50000"/>
                </a:schemeClr>
              </a:solidFill>
              <a:effectLst/>
              <a:uLnTx/>
              <a:uFillTx/>
              <a:ea typeface="+mj-ea"/>
              <a:cs typeface="+mj-cs"/>
            </a:endParaRPr>
          </a:p>
        </p:txBody>
      </p:sp>
      <p:pic>
        <p:nvPicPr>
          <p:cNvPr id="23" name="Content Placeholder 3" descr="Screen Shot 2017-04-13 at 6.09.57 pm.png"/>
          <p:cNvPicPr>
            <a:picLocks noChangeAspect="1"/>
          </p:cNvPicPr>
          <p:nvPr/>
        </p:nvPicPr>
        <p:blipFill>
          <a:blip r:embed="rId3"/>
          <a:srcRect l="-5934" r="-5934"/>
          <a:stretch>
            <a:fillRect/>
          </a:stretch>
        </p:blipFill>
        <p:spPr>
          <a:xfrm>
            <a:off x="-32463" y="2206567"/>
            <a:ext cx="6370515" cy="4530987"/>
          </a:xfrm>
          <a:prstGeom prst="rect">
            <a:avLst/>
          </a:prstGeom>
        </p:spPr>
      </p:pic>
      <p:sp>
        <p:nvSpPr>
          <p:cNvPr id="24" name="Rectangle 23"/>
          <p:cNvSpPr/>
          <p:nvPr/>
        </p:nvSpPr>
        <p:spPr>
          <a:xfrm>
            <a:off x="3632200" y="6519446"/>
            <a:ext cx="4142663" cy="338554"/>
          </a:xfrm>
          <a:prstGeom prst="rect">
            <a:avLst/>
          </a:prstGeom>
        </p:spPr>
        <p:txBody>
          <a:bodyPr wrap="square">
            <a:spAutoFit/>
          </a:bodyPr>
          <a:lstStyle/>
          <a:p>
            <a:r>
              <a:rPr lang="en-US" sz="1600" dirty="0" err="1" smtClean="0">
                <a:solidFill>
                  <a:srgbClr val="2F5597"/>
                </a:solidFill>
              </a:rPr>
              <a:t>Fillingim</a:t>
            </a:r>
            <a:r>
              <a:rPr lang="en-US" sz="1600" dirty="0" smtClean="0">
                <a:solidFill>
                  <a:srgbClr val="2F5597"/>
                </a:solidFill>
              </a:rPr>
              <a:t> RB. </a:t>
            </a:r>
            <a:r>
              <a:rPr lang="en-US" sz="1600" dirty="0">
                <a:solidFill>
                  <a:srgbClr val="2F5597"/>
                </a:solidFill>
              </a:rPr>
              <a:t>PAIN 158 (2017) S11–S18</a:t>
            </a:r>
            <a:r>
              <a:rPr lang="en-US" sz="1600" dirty="0" smtClean="0">
                <a:solidFill>
                  <a:srgbClr val="2F5597"/>
                </a:solidFill>
              </a:rPr>
              <a:t> </a:t>
            </a:r>
            <a:endParaRPr lang="en-US" sz="1600" dirty="0">
              <a:solidFill>
                <a:srgbClr val="2F5597"/>
              </a:solidFill>
            </a:endParaRPr>
          </a:p>
        </p:txBody>
      </p:sp>
      <p:cxnSp>
        <p:nvCxnSpPr>
          <p:cNvPr id="25" name="Straight Connector 24"/>
          <p:cNvCxnSpPr/>
          <p:nvPr/>
        </p:nvCxnSpPr>
        <p:spPr>
          <a:xfrm rot="5400000">
            <a:off x="1682352" y="4654153"/>
            <a:ext cx="2678906" cy="158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AU" sz="3200" dirty="0" smtClean="0">
                <a:solidFill>
                  <a:srgbClr val="4472C4"/>
                </a:solidFill>
              </a:rPr>
              <a:t>Non-steroidal anti-inflammatory drugs</a:t>
            </a:r>
            <a:endParaRPr lang="en-AU" sz="3200" dirty="0">
              <a:solidFill>
                <a:srgbClr val="4472C4"/>
              </a:solidFill>
            </a:endParaRPr>
          </a:p>
        </p:txBody>
      </p:sp>
      <p:sp>
        <p:nvSpPr>
          <p:cNvPr id="3" name="Content Placeholder 2"/>
          <p:cNvSpPr>
            <a:spLocks noGrp="1"/>
          </p:cNvSpPr>
          <p:nvPr>
            <p:ph idx="1"/>
          </p:nvPr>
        </p:nvSpPr>
        <p:spPr/>
        <p:txBody>
          <a:bodyPr>
            <a:normAutofit/>
          </a:bodyPr>
          <a:lstStyle/>
          <a:p>
            <a:r>
              <a:rPr lang="en-AU" dirty="0" smtClean="0"/>
              <a:t>No primary studies of </a:t>
            </a:r>
            <a:r>
              <a:rPr lang="en-AU" dirty="0" err="1" smtClean="0"/>
              <a:t>NSAIDs</a:t>
            </a:r>
            <a:r>
              <a:rPr lang="en-AU" dirty="0" smtClean="0"/>
              <a:t> or </a:t>
            </a:r>
            <a:r>
              <a:rPr lang="en-AU" dirty="0" err="1" smtClean="0"/>
              <a:t>coxibs</a:t>
            </a:r>
            <a:r>
              <a:rPr lang="en-AU" dirty="0" smtClean="0"/>
              <a:t> older people</a:t>
            </a:r>
          </a:p>
          <a:p>
            <a:r>
              <a:rPr lang="en-AU" dirty="0" err="1" smtClean="0"/>
              <a:t>NSAIDs</a:t>
            </a:r>
            <a:r>
              <a:rPr lang="en-AU" dirty="0" smtClean="0"/>
              <a:t> implicated in ~1/4 hospital admissions due to adverse drug reactions in older people</a:t>
            </a:r>
          </a:p>
          <a:p>
            <a:pPr lvl="1"/>
            <a:r>
              <a:rPr lang="en-AU" dirty="0" smtClean="0"/>
              <a:t>GI toxicity (bleeding, ulceration) increases with age and dose</a:t>
            </a:r>
          </a:p>
          <a:p>
            <a:pPr lvl="1"/>
            <a:r>
              <a:rPr lang="en-AU" dirty="0" smtClean="0"/>
              <a:t>Renal effects especially when  administered with ACE inhibitors and diuretics</a:t>
            </a:r>
          </a:p>
          <a:p>
            <a:pPr lvl="1"/>
            <a:r>
              <a:rPr lang="en-AU" dirty="0" err="1" smtClean="0"/>
              <a:t>Ischaemic</a:t>
            </a:r>
            <a:r>
              <a:rPr lang="en-AU" dirty="0" smtClean="0"/>
              <a:t> heart disease - avoid </a:t>
            </a:r>
            <a:r>
              <a:rPr lang="en-AU" dirty="0" err="1" smtClean="0"/>
              <a:t>coxibs</a:t>
            </a:r>
            <a:r>
              <a:rPr lang="en-AU" dirty="0" smtClean="0"/>
              <a:t>  </a:t>
            </a:r>
          </a:p>
          <a:p>
            <a:endParaRPr lang="en-AU" dirty="0" smtClean="0"/>
          </a:p>
          <a:p>
            <a:pPr>
              <a:buNone/>
            </a:pPr>
            <a:r>
              <a:rPr lang="en-AU" dirty="0" smtClean="0"/>
              <a:t>If used, </a:t>
            </a:r>
            <a:r>
              <a:rPr lang="en-AU" dirty="0" err="1" smtClean="0"/>
              <a:t>NSAIDs</a:t>
            </a:r>
            <a:r>
              <a:rPr lang="en-AU" dirty="0" smtClean="0"/>
              <a:t> should be used in the lowest dose for shortest possible period</a:t>
            </a:r>
            <a:endParaRPr lang="en-AU" dirty="0"/>
          </a:p>
        </p:txBody>
      </p:sp>
      <p:sp>
        <p:nvSpPr>
          <p:cNvPr id="4" name="Rectangle 3"/>
          <p:cNvSpPr/>
          <p:nvPr/>
        </p:nvSpPr>
        <p:spPr>
          <a:xfrm>
            <a:off x="7318873" y="6361629"/>
            <a:ext cx="4509618" cy="369332"/>
          </a:xfrm>
          <a:prstGeom prst="rect">
            <a:avLst/>
          </a:prstGeom>
        </p:spPr>
        <p:txBody>
          <a:bodyPr wrap="none">
            <a:spAutoFit/>
          </a:bodyPr>
          <a:lstStyle/>
          <a:p>
            <a:r>
              <a:rPr lang="en-AU" dirty="0" smtClean="0">
                <a:solidFill>
                  <a:srgbClr val="2F5597"/>
                </a:solidFill>
              </a:rPr>
              <a:t>Abdulla A et al. Age and Ageing 2013;42:i1-i57   </a:t>
            </a:r>
            <a:endParaRPr lang="en-AU" dirty="0">
              <a:solidFill>
                <a:srgbClr val="2F5597"/>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2447" y="96508"/>
            <a:ext cx="8229600" cy="1143000"/>
          </a:xfrm>
        </p:spPr>
        <p:txBody>
          <a:bodyPr>
            <a:normAutofit/>
          </a:bodyPr>
          <a:lstStyle/>
          <a:p>
            <a:pPr algn="ctr"/>
            <a:r>
              <a:rPr lang="en-AU" sz="3600" dirty="0">
                <a:solidFill>
                  <a:schemeClr val="accent1"/>
                </a:solidFill>
              </a:rPr>
              <a:t>NSAIDs and </a:t>
            </a:r>
            <a:r>
              <a:rPr lang="en-AU" sz="3600" dirty="0" err="1">
                <a:solidFill>
                  <a:schemeClr val="accent1"/>
                </a:solidFill>
              </a:rPr>
              <a:t>coxibs</a:t>
            </a:r>
            <a:endParaRPr lang="en-AU" sz="3600" dirty="0">
              <a:solidFill>
                <a:schemeClr val="accent1"/>
              </a:solidFill>
            </a:endParaRPr>
          </a:p>
        </p:txBody>
      </p:sp>
      <p:sp>
        <p:nvSpPr>
          <p:cNvPr id="3" name="TextBox 2"/>
          <p:cNvSpPr txBox="1"/>
          <p:nvPr/>
        </p:nvSpPr>
        <p:spPr>
          <a:xfrm>
            <a:off x="1975263" y="1168257"/>
            <a:ext cx="6410986" cy="369332"/>
          </a:xfrm>
          <a:prstGeom prst="rect">
            <a:avLst/>
          </a:prstGeom>
          <a:noFill/>
        </p:spPr>
        <p:txBody>
          <a:bodyPr wrap="none" rtlCol="0">
            <a:spAutoFit/>
          </a:bodyPr>
          <a:lstStyle/>
          <a:p>
            <a:pPr defTabSz="457200"/>
            <a:r>
              <a:rPr lang="en-AU" dirty="0">
                <a:solidFill>
                  <a:prstClr val="black"/>
                </a:solidFill>
              </a:rPr>
              <a:t>Meta-analysis.   280 trials of NSAID vs placebo </a:t>
            </a:r>
            <a:r>
              <a:rPr lang="en-AU" dirty="0" smtClean="0">
                <a:solidFill>
                  <a:prstClr val="black"/>
                </a:solidFill>
              </a:rPr>
              <a:t>124,513 </a:t>
            </a:r>
            <a:r>
              <a:rPr lang="en-AU" dirty="0">
                <a:solidFill>
                  <a:prstClr val="black"/>
                </a:solidFill>
              </a:rPr>
              <a:t>participants</a:t>
            </a:r>
          </a:p>
        </p:txBody>
      </p:sp>
      <p:graphicFrame>
        <p:nvGraphicFramePr>
          <p:cNvPr id="4" name="Table 3"/>
          <p:cNvGraphicFramePr>
            <a:graphicFrameLocks noGrp="1"/>
          </p:cNvGraphicFramePr>
          <p:nvPr>
            <p:extLst>
              <p:ext uri="{D42A27DB-BD31-4B8C-83A1-F6EECF244321}">
                <p14:modId xmlns:p14="http://schemas.microsoft.com/office/powerpoint/2010/main" val="1627248559"/>
              </p:ext>
            </p:extLst>
          </p:nvPr>
        </p:nvGraphicFramePr>
        <p:xfrm>
          <a:off x="1355582" y="1688064"/>
          <a:ext cx="9295016" cy="3700139"/>
        </p:xfrm>
        <a:graphic>
          <a:graphicData uri="http://schemas.openxmlformats.org/drawingml/2006/table">
            <a:tbl>
              <a:tblPr firstRow="1" bandRow="1">
                <a:tableStyleId>{5C22544A-7EE6-4342-B048-85BDC9FD1C3A}</a:tableStyleId>
              </a:tblPr>
              <a:tblGrid>
                <a:gridCol w="2031362"/>
                <a:gridCol w="2448577"/>
                <a:gridCol w="2512825"/>
                <a:gridCol w="2302252"/>
              </a:tblGrid>
              <a:tr h="1565959">
                <a:tc>
                  <a:txBody>
                    <a:bodyPr/>
                    <a:lstStyle/>
                    <a:p>
                      <a:endParaRPr lang="en-AU" dirty="0"/>
                    </a:p>
                  </a:txBody>
                  <a:tcPr/>
                </a:tc>
                <a:tc>
                  <a:txBody>
                    <a:bodyPr/>
                    <a:lstStyle/>
                    <a:p>
                      <a:pPr algn="ctr"/>
                      <a:r>
                        <a:rPr lang="en-AU" sz="2400" dirty="0" smtClean="0"/>
                        <a:t>All cause mortality</a:t>
                      </a:r>
                      <a:endParaRPr lang="en-AU" sz="2400" dirty="0"/>
                    </a:p>
                  </a:txBody>
                  <a:tcPr/>
                </a:tc>
                <a:tc>
                  <a:txBody>
                    <a:bodyPr/>
                    <a:lstStyle/>
                    <a:p>
                      <a:pPr algn="ctr"/>
                      <a:r>
                        <a:rPr lang="en-AU" sz="2400" dirty="0" smtClean="0"/>
                        <a:t>Major Vascular event</a:t>
                      </a:r>
                      <a:endParaRPr lang="en-AU" sz="2400" dirty="0"/>
                    </a:p>
                  </a:txBody>
                  <a:tcPr/>
                </a:tc>
                <a:tc>
                  <a:txBody>
                    <a:bodyPr/>
                    <a:lstStyle/>
                    <a:p>
                      <a:pPr algn="ctr"/>
                      <a:r>
                        <a:rPr lang="en-AU" sz="2400" dirty="0" smtClean="0"/>
                        <a:t>Upper GI complications</a:t>
                      </a:r>
                      <a:endParaRPr lang="en-AU" sz="2400" dirty="0"/>
                    </a:p>
                  </a:txBody>
                  <a:tcPr/>
                </a:tc>
              </a:tr>
              <a:tr h="533545">
                <a:tc>
                  <a:txBody>
                    <a:bodyPr/>
                    <a:lstStyle/>
                    <a:p>
                      <a:r>
                        <a:rPr lang="en-AU" sz="2000" b="1" dirty="0" err="1" smtClean="0"/>
                        <a:t>Coxibs</a:t>
                      </a:r>
                      <a:endParaRPr lang="en-AU" sz="2000" b="1" dirty="0"/>
                    </a:p>
                  </a:txBody>
                  <a:tcPr/>
                </a:tc>
                <a:tc>
                  <a:txBody>
                    <a:bodyPr/>
                    <a:lstStyle/>
                    <a:p>
                      <a:pPr algn="ctr"/>
                      <a:r>
                        <a:rPr lang="en-AU" sz="2000" b="1" dirty="0" smtClean="0"/>
                        <a:t>1.22  (1.04</a:t>
                      </a:r>
                      <a:r>
                        <a:rPr lang="en-AU" sz="2000" b="1" baseline="0" dirty="0" smtClean="0"/>
                        <a:t> - </a:t>
                      </a:r>
                      <a:r>
                        <a:rPr lang="en-AU" sz="2000" b="1" dirty="0" smtClean="0"/>
                        <a:t>1.44)</a:t>
                      </a:r>
                      <a:endParaRPr lang="en-AU" sz="2000" b="1" dirty="0"/>
                    </a:p>
                  </a:txBody>
                  <a:tcPr/>
                </a:tc>
                <a:tc>
                  <a:txBody>
                    <a:bodyPr/>
                    <a:lstStyle/>
                    <a:p>
                      <a:pPr algn="ctr"/>
                      <a:r>
                        <a:rPr lang="en-AU" sz="2000" b="1" dirty="0" smtClean="0"/>
                        <a:t>1.37  (1.14 - 1.66)</a:t>
                      </a:r>
                      <a:endParaRPr lang="en-AU" sz="2000" b="1" dirty="0"/>
                    </a:p>
                  </a:txBody>
                  <a:tcPr/>
                </a:tc>
                <a:tc>
                  <a:txBody>
                    <a:bodyPr/>
                    <a:lstStyle/>
                    <a:p>
                      <a:pPr algn="ctr"/>
                      <a:r>
                        <a:rPr lang="en-AU" sz="2000" b="1" dirty="0" smtClean="0"/>
                        <a:t>1.81  (1.17 - 2.81)</a:t>
                      </a:r>
                      <a:endParaRPr lang="en-AU" sz="2000" b="1" dirty="0"/>
                    </a:p>
                  </a:txBody>
                  <a:tcPr/>
                </a:tc>
              </a:tr>
              <a:tr h="533545">
                <a:tc>
                  <a:txBody>
                    <a:bodyPr/>
                    <a:lstStyle/>
                    <a:p>
                      <a:r>
                        <a:rPr lang="en-AU" sz="2000" b="1" dirty="0" smtClean="0"/>
                        <a:t>Diclofenac</a:t>
                      </a:r>
                      <a:endParaRPr lang="en-AU" sz="2000" b="1" dirty="0"/>
                    </a:p>
                  </a:txBody>
                  <a:tcPr/>
                </a:tc>
                <a:tc>
                  <a:txBody>
                    <a:bodyPr/>
                    <a:lstStyle/>
                    <a:p>
                      <a:pPr algn="ctr"/>
                      <a:r>
                        <a:rPr lang="en-AU" sz="2000" b="1" dirty="0" smtClean="0"/>
                        <a:t>1.20  (0.94 - 1.54)</a:t>
                      </a:r>
                      <a:endParaRPr lang="en-AU" sz="2000" b="1" dirty="0"/>
                    </a:p>
                  </a:txBody>
                  <a:tcPr/>
                </a:tc>
                <a:tc>
                  <a:txBody>
                    <a:bodyPr/>
                    <a:lstStyle/>
                    <a:p>
                      <a:pPr algn="ctr"/>
                      <a:r>
                        <a:rPr lang="en-AU" sz="2000" b="1" dirty="0" smtClean="0"/>
                        <a:t>1.41</a:t>
                      </a:r>
                      <a:r>
                        <a:rPr lang="en-AU" sz="2000" b="1" baseline="0" dirty="0" smtClean="0"/>
                        <a:t>  (1.12 - 1.78)</a:t>
                      </a:r>
                      <a:endParaRPr lang="en-AU" sz="2000" b="1" dirty="0"/>
                    </a:p>
                  </a:txBody>
                  <a:tcPr/>
                </a:tc>
                <a:tc>
                  <a:txBody>
                    <a:bodyPr/>
                    <a:lstStyle/>
                    <a:p>
                      <a:pPr algn="ctr"/>
                      <a:r>
                        <a:rPr lang="en-AU" sz="2000" b="1" dirty="0" smtClean="0"/>
                        <a:t>1.89  (1.16 - 3.09)</a:t>
                      </a:r>
                      <a:endParaRPr lang="en-AU" sz="2000" b="1" dirty="0"/>
                    </a:p>
                  </a:txBody>
                  <a:tcPr/>
                </a:tc>
              </a:tr>
              <a:tr h="533545">
                <a:tc>
                  <a:txBody>
                    <a:bodyPr/>
                    <a:lstStyle/>
                    <a:p>
                      <a:r>
                        <a:rPr lang="en-AU" sz="2000" b="1" dirty="0" smtClean="0"/>
                        <a:t>Ibuprofen</a:t>
                      </a:r>
                      <a:endParaRPr lang="en-AU" sz="2000" b="1" dirty="0"/>
                    </a:p>
                  </a:txBody>
                  <a:tcPr/>
                </a:tc>
                <a:tc>
                  <a:txBody>
                    <a:bodyPr/>
                    <a:lstStyle/>
                    <a:p>
                      <a:pPr algn="ctr"/>
                      <a:r>
                        <a:rPr lang="en-AU" sz="2000" b="1" dirty="0" smtClean="0"/>
                        <a:t>1.61  (0.90</a:t>
                      </a:r>
                      <a:r>
                        <a:rPr lang="en-AU" sz="2000" b="1" baseline="0" dirty="0" smtClean="0"/>
                        <a:t> - </a:t>
                      </a:r>
                      <a:r>
                        <a:rPr lang="en-AU" sz="2000" b="1" dirty="0" smtClean="0"/>
                        <a:t>2.88)</a:t>
                      </a:r>
                      <a:endParaRPr lang="en-AU" sz="2000" b="1" dirty="0"/>
                    </a:p>
                  </a:txBody>
                  <a:tcPr/>
                </a:tc>
                <a:tc>
                  <a:txBody>
                    <a:bodyPr/>
                    <a:lstStyle/>
                    <a:p>
                      <a:pPr algn="ctr"/>
                      <a:r>
                        <a:rPr lang="en-AU" sz="2000" b="1" dirty="0" smtClean="0"/>
                        <a:t>1.44</a:t>
                      </a:r>
                      <a:r>
                        <a:rPr lang="en-AU" sz="2000" b="1" baseline="0" dirty="0" smtClean="0"/>
                        <a:t>  (0.89 - 2.33)</a:t>
                      </a:r>
                      <a:endParaRPr lang="en-AU" sz="2000" b="1" dirty="0"/>
                    </a:p>
                  </a:txBody>
                  <a:tcPr/>
                </a:tc>
                <a:tc>
                  <a:txBody>
                    <a:bodyPr/>
                    <a:lstStyle/>
                    <a:p>
                      <a:pPr algn="ctr"/>
                      <a:r>
                        <a:rPr lang="en-AU" sz="2000" b="1" dirty="0" smtClean="0"/>
                        <a:t>3.97  (2.22</a:t>
                      </a:r>
                      <a:r>
                        <a:rPr lang="en-AU" sz="2000" b="1" baseline="0" dirty="0" smtClean="0"/>
                        <a:t> - </a:t>
                      </a:r>
                      <a:r>
                        <a:rPr lang="en-AU" sz="2000" b="1" dirty="0" smtClean="0"/>
                        <a:t>7.10)</a:t>
                      </a:r>
                      <a:endParaRPr lang="en-AU" sz="2000" b="1" dirty="0"/>
                    </a:p>
                  </a:txBody>
                  <a:tcPr/>
                </a:tc>
              </a:tr>
              <a:tr h="533545">
                <a:tc>
                  <a:txBody>
                    <a:bodyPr/>
                    <a:lstStyle/>
                    <a:p>
                      <a:r>
                        <a:rPr lang="en-AU" sz="2000" b="1" dirty="0" smtClean="0"/>
                        <a:t>Naproxen</a:t>
                      </a:r>
                      <a:endParaRPr lang="en-AU" sz="2000" b="1" dirty="0"/>
                    </a:p>
                  </a:txBody>
                  <a:tcPr/>
                </a:tc>
                <a:tc>
                  <a:txBody>
                    <a:bodyPr/>
                    <a:lstStyle/>
                    <a:p>
                      <a:pPr algn="ctr"/>
                      <a:r>
                        <a:rPr lang="en-AU" sz="2000" b="1" dirty="0" smtClean="0"/>
                        <a:t>1.03  (0.71</a:t>
                      </a:r>
                      <a:r>
                        <a:rPr lang="en-AU" sz="2000" b="1" baseline="0" dirty="0" smtClean="0"/>
                        <a:t> - </a:t>
                      </a:r>
                      <a:r>
                        <a:rPr lang="en-AU" sz="2000" b="1" dirty="0" smtClean="0"/>
                        <a:t> 1.49)</a:t>
                      </a:r>
                      <a:endParaRPr lang="en-AU" sz="2000" b="1" dirty="0"/>
                    </a:p>
                  </a:txBody>
                  <a:tcPr/>
                </a:tc>
                <a:tc>
                  <a:txBody>
                    <a:bodyPr/>
                    <a:lstStyle/>
                    <a:p>
                      <a:pPr algn="ctr"/>
                      <a:r>
                        <a:rPr lang="en-AU" sz="2000" b="1" dirty="0" smtClean="0"/>
                        <a:t>0.93  (0.69 - 1.27)</a:t>
                      </a:r>
                      <a:endParaRPr lang="en-AU" sz="2000" b="1" dirty="0"/>
                    </a:p>
                  </a:txBody>
                  <a:tcPr/>
                </a:tc>
                <a:tc>
                  <a:txBody>
                    <a:bodyPr/>
                    <a:lstStyle/>
                    <a:p>
                      <a:pPr algn="ctr"/>
                      <a:r>
                        <a:rPr lang="en-AU" sz="2000" b="1" dirty="0" smtClean="0"/>
                        <a:t>4.22  (2.71 - 6.56)</a:t>
                      </a:r>
                      <a:endParaRPr lang="en-AU" sz="2000" b="1" dirty="0"/>
                    </a:p>
                  </a:txBody>
                  <a:tcPr/>
                </a:tc>
              </a:tr>
            </a:tbl>
          </a:graphicData>
        </a:graphic>
      </p:graphicFrame>
      <p:sp>
        <p:nvSpPr>
          <p:cNvPr id="5" name="TextBox 4"/>
          <p:cNvSpPr txBox="1"/>
          <p:nvPr/>
        </p:nvSpPr>
        <p:spPr>
          <a:xfrm>
            <a:off x="9434655" y="1186787"/>
            <a:ext cx="1314784" cy="369332"/>
          </a:xfrm>
          <a:prstGeom prst="rect">
            <a:avLst/>
          </a:prstGeom>
          <a:noFill/>
        </p:spPr>
        <p:txBody>
          <a:bodyPr wrap="none" rtlCol="0">
            <a:spAutoFit/>
          </a:bodyPr>
          <a:lstStyle/>
          <a:p>
            <a:pPr defTabSz="457200"/>
            <a:r>
              <a:rPr lang="en-AU" dirty="0">
                <a:solidFill>
                  <a:prstClr val="black"/>
                </a:solidFill>
              </a:rPr>
              <a:t>RR (95% CI) </a:t>
            </a:r>
          </a:p>
        </p:txBody>
      </p:sp>
      <p:sp>
        <p:nvSpPr>
          <p:cNvPr id="6" name="TextBox 5"/>
          <p:cNvSpPr txBox="1"/>
          <p:nvPr/>
        </p:nvSpPr>
        <p:spPr>
          <a:xfrm>
            <a:off x="7525635" y="6385336"/>
            <a:ext cx="4345677" cy="369332"/>
          </a:xfrm>
          <a:prstGeom prst="rect">
            <a:avLst/>
          </a:prstGeom>
          <a:noFill/>
        </p:spPr>
        <p:txBody>
          <a:bodyPr wrap="none" rtlCol="0">
            <a:spAutoFit/>
          </a:bodyPr>
          <a:lstStyle/>
          <a:p>
            <a:pPr defTabSz="457200"/>
            <a:r>
              <a:rPr lang="en-AU" dirty="0">
                <a:solidFill>
                  <a:srgbClr val="1F497D"/>
                </a:solidFill>
              </a:rPr>
              <a:t>CNT collaboration. Lancet 2013; 382: 769-97</a:t>
            </a:r>
          </a:p>
        </p:txBody>
      </p:sp>
    </p:spTree>
    <p:extLst>
      <p:ext uri="{BB962C8B-B14F-4D97-AF65-F5344CB8AC3E}">
        <p14:creationId xmlns:p14="http://schemas.microsoft.com/office/powerpoint/2010/main" val="12520340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9485"/>
            <a:ext cx="10515600" cy="1325563"/>
          </a:xfrm>
        </p:spPr>
        <p:txBody>
          <a:bodyPr>
            <a:normAutofit/>
          </a:bodyPr>
          <a:lstStyle/>
          <a:p>
            <a:pPr algn="ctr"/>
            <a:r>
              <a:rPr lang="en-AU" sz="3600" dirty="0" smtClean="0">
                <a:solidFill>
                  <a:schemeClr val="accent1"/>
                </a:solidFill>
              </a:rPr>
              <a:t>NSAIDs for osteoarthritis of hip and knee</a:t>
            </a:r>
            <a:br>
              <a:rPr lang="en-AU" sz="3600" dirty="0" smtClean="0">
                <a:solidFill>
                  <a:schemeClr val="accent1"/>
                </a:solidFill>
              </a:rPr>
            </a:br>
            <a:endParaRPr lang="en-AU" sz="3600" dirty="0">
              <a:solidFill>
                <a:schemeClr val="accent1"/>
              </a:solidFill>
            </a:endParaRPr>
          </a:p>
        </p:txBody>
      </p:sp>
      <p:sp>
        <p:nvSpPr>
          <p:cNvPr id="3" name="Content Placeholder 2"/>
          <p:cNvSpPr>
            <a:spLocks noGrp="1"/>
          </p:cNvSpPr>
          <p:nvPr>
            <p:ph idx="1"/>
          </p:nvPr>
        </p:nvSpPr>
        <p:spPr>
          <a:xfrm>
            <a:off x="6344816" y="1163293"/>
            <a:ext cx="5691674" cy="4351338"/>
          </a:xfrm>
        </p:spPr>
        <p:txBody>
          <a:bodyPr>
            <a:noAutofit/>
          </a:bodyPr>
          <a:lstStyle/>
          <a:p>
            <a:pPr marL="0" indent="0">
              <a:buNone/>
            </a:pPr>
            <a:r>
              <a:rPr lang="en-AU" sz="2000" dirty="0" smtClean="0"/>
              <a:t>Network meta-analysis. 76 RCTs.  N = 58,451</a:t>
            </a:r>
          </a:p>
          <a:p>
            <a:endParaRPr lang="en-AU" sz="2400" dirty="0" smtClean="0"/>
          </a:p>
          <a:p>
            <a:r>
              <a:rPr lang="en-AU" sz="2400" dirty="0" smtClean="0"/>
              <a:t>Paracetamol has no role as a single agent for osteoarthritis</a:t>
            </a:r>
          </a:p>
          <a:p>
            <a:r>
              <a:rPr lang="en-AU" sz="2400" dirty="0" smtClean="0"/>
              <a:t>Diclofenac 150mg/day is the most effective NSAID</a:t>
            </a:r>
          </a:p>
          <a:p>
            <a:endParaRPr lang="en-AU" sz="2400" dirty="0"/>
          </a:p>
          <a:p>
            <a:pPr marL="0" indent="0">
              <a:buNone/>
            </a:pPr>
            <a:r>
              <a:rPr lang="en-AU" sz="2000" b="1" dirty="0" smtClean="0"/>
              <a:t>Results may not be </a:t>
            </a:r>
            <a:r>
              <a:rPr lang="en-AU" sz="2000" b="1" dirty="0" err="1" smtClean="0"/>
              <a:t>generalisable</a:t>
            </a:r>
            <a:r>
              <a:rPr lang="en-AU" sz="2000" b="1" dirty="0" smtClean="0"/>
              <a:t> to older people</a:t>
            </a:r>
          </a:p>
          <a:p>
            <a:r>
              <a:rPr lang="en-AU" sz="2000" dirty="0" smtClean="0"/>
              <a:t>Mean age in studies 60’s. Only 2 studies was the mean age  &gt;70</a:t>
            </a:r>
          </a:p>
          <a:p>
            <a:r>
              <a:rPr lang="en-AU" sz="2000" dirty="0" smtClean="0"/>
              <a:t>Most studies less than 3 months</a:t>
            </a:r>
          </a:p>
          <a:p>
            <a:r>
              <a:rPr lang="en-AU" sz="2000" dirty="0" smtClean="0"/>
              <a:t>doses may not be tolerated by older people</a:t>
            </a:r>
          </a:p>
          <a:p>
            <a:r>
              <a:rPr lang="en-AU" sz="2000" dirty="0" smtClean="0"/>
              <a:t>Safety considerations</a:t>
            </a:r>
            <a:endParaRPr lang="en-AU" sz="2000" dirty="0"/>
          </a:p>
        </p:txBody>
      </p:sp>
      <p:sp>
        <p:nvSpPr>
          <p:cNvPr id="4" name="TextBox 3"/>
          <p:cNvSpPr txBox="1"/>
          <p:nvPr/>
        </p:nvSpPr>
        <p:spPr>
          <a:xfrm>
            <a:off x="7909140" y="6386499"/>
            <a:ext cx="3971152" cy="369332"/>
          </a:xfrm>
          <a:prstGeom prst="rect">
            <a:avLst/>
          </a:prstGeom>
          <a:noFill/>
        </p:spPr>
        <p:txBody>
          <a:bodyPr wrap="none" rtlCol="0">
            <a:spAutoFit/>
          </a:bodyPr>
          <a:lstStyle/>
          <a:p>
            <a:r>
              <a:rPr lang="en-AU" dirty="0" smtClean="0">
                <a:solidFill>
                  <a:schemeClr val="accent1">
                    <a:lumMod val="75000"/>
                  </a:schemeClr>
                </a:solidFill>
              </a:rPr>
              <a:t>da Costa et al. Lancet 2017;309:e23-33</a:t>
            </a:r>
            <a:r>
              <a:rPr lang="en-AU" dirty="0">
                <a:solidFill>
                  <a:schemeClr val="accent1">
                    <a:lumMod val="75000"/>
                  </a:schemeClr>
                </a:solidFill>
              </a:rPr>
              <a:t>D</a:t>
            </a: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308" t="23697" r="38167" b="12116"/>
          <a:stretch/>
        </p:blipFill>
        <p:spPr bwMode="auto">
          <a:xfrm>
            <a:off x="373224" y="1143686"/>
            <a:ext cx="5728996" cy="5280341"/>
          </a:xfrm>
          <a:prstGeom prst="rect">
            <a:avLst/>
          </a:prstGeom>
          <a:noFill/>
          <a:ln w="25400">
            <a:solidFill>
              <a:schemeClr val="tx2"/>
            </a:solidFill>
            <a:miter lim="800000"/>
            <a:headEnd/>
            <a:tailEnd/>
          </a:ln>
          <a:effectLst>
            <a:outerShdw blurRad="165100" dist="190500" dir="13920000" algn="r" rotWithShape="0">
              <a:prstClr val="black">
                <a:alpha val="85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396523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en-AU"/>
          </a:p>
        </p:txBody>
      </p:sp>
      <p:sp>
        <p:nvSpPr>
          <p:cNvPr id="5" name="Subtitle 4"/>
          <p:cNvSpPr>
            <a:spLocks noGrp="1"/>
          </p:cNvSpPr>
          <p:nvPr>
            <p:ph type="subTitle" idx="1"/>
          </p:nvPr>
        </p:nvSpPr>
        <p:spPr/>
        <p:txBody>
          <a:bodyPr/>
          <a:lstStyle/>
          <a:p>
            <a:endParaRPr lang="en-AU"/>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842" t="15693" r="23326"/>
          <a:stretch/>
        </p:blipFill>
        <p:spPr bwMode="auto">
          <a:xfrm>
            <a:off x="2122703" y="345962"/>
            <a:ext cx="7674497" cy="7955369"/>
          </a:xfrm>
          <a:prstGeom prst="rect">
            <a:avLst/>
          </a:prstGeom>
          <a:noFill/>
          <a:ln w="25400">
            <a:solidFill>
              <a:schemeClr val="tx2"/>
            </a:solidFill>
            <a:miter lim="800000"/>
            <a:headEnd/>
            <a:tailEnd/>
          </a:ln>
          <a:effectLst>
            <a:outerShdw blurRad="101600" dist="254000" dir="19740000" algn="r" rotWithShape="0">
              <a:prstClr val="black">
                <a:alpha val="67000"/>
              </a:prstClr>
            </a:outerShdw>
          </a:effectLst>
          <a:extLst>
            <a:ext uri="{909E8E84-426E-40DD-AFC4-6F175D3DCCD1}">
              <a14:hiddenFill xmlns:a14="http://schemas.microsoft.com/office/drawing/2010/main">
                <a:solidFill>
                  <a:schemeClr val="accent1"/>
                </a:solidFill>
              </a14:hiddenFill>
            </a:ext>
          </a:extLst>
        </p:spPr>
      </p:pic>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4755" t="40256" r="7036" b="36546"/>
          <a:stretch/>
        </p:blipFill>
        <p:spPr bwMode="auto">
          <a:xfrm>
            <a:off x="1874556" y="3154765"/>
            <a:ext cx="8170789" cy="3100522"/>
          </a:xfrm>
          <a:prstGeom prst="rect">
            <a:avLst/>
          </a:prstGeom>
          <a:noFill/>
          <a:ln w="25400">
            <a:solidFill>
              <a:schemeClr val="tx2"/>
            </a:solidFill>
            <a:miter lim="800000"/>
            <a:headEnd/>
            <a:tailEnd/>
          </a:ln>
          <a:effectLst>
            <a:outerShdw blurRad="101600" dist="254000" dir="19740000" algn="r" rotWithShape="0">
              <a:prstClr val="black">
                <a:alpha val="67000"/>
              </a:prstClr>
            </a:outerShdw>
          </a:effectLst>
          <a:extLst>
            <a:ext uri="{909E8E84-426E-40DD-AFC4-6F175D3DCCD1}">
              <a14:hiddenFill xmlns:a14="http://schemas.microsoft.com/office/drawing/2010/main">
                <a:solidFill>
                  <a:schemeClr val="accent1"/>
                </a:solidFill>
              </a14:hiddenFill>
            </a:ext>
          </a:extLst>
        </p:spPr>
      </p:pic>
      <p:cxnSp>
        <p:nvCxnSpPr>
          <p:cNvPr id="8" name="Straight Connector 7"/>
          <p:cNvCxnSpPr/>
          <p:nvPr/>
        </p:nvCxnSpPr>
        <p:spPr>
          <a:xfrm>
            <a:off x="2122703" y="4009650"/>
            <a:ext cx="1357097" cy="1588"/>
          </a:xfrm>
          <a:prstGeom prst="line">
            <a:avLst/>
          </a:prstGeom>
          <a:ln w="12700" cap="flat" cmpd="sng" algn="ctr">
            <a:solidFill>
              <a:srgbClr val="FF00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122701" y="4400539"/>
            <a:ext cx="7674497" cy="1588"/>
          </a:xfrm>
          <a:prstGeom prst="line">
            <a:avLst/>
          </a:prstGeom>
          <a:ln w="12700" cap="flat" cmpd="sng" algn="ctr">
            <a:solidFill>
              <a:srgbClr val="FF00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122703" y="4917699"/>
            <a:ext cx="1357097" cy="1588"/>
          </a:xfrm>
          <a:prstGeom prst="line">
            <a:avLst/>
          </a:prstGeom>
          <a:ln w="12700" cap="flat" cmpd="sng" algn="ctr">
            <a:solidFill>
              <a:srgbClr val="FF00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640603" y="5706687"/>
            <a:ext cx="3998697" cy="1588"/>
          </a:xfrm>
          <a:prstGeom prst="line">
            <a:avLst/>
          </a:prstGeom>
          <a:ln w="12700" cap="flat" cmpd="sng" algn="ctr">
            <a:solidFill>
              <a:srgbClr val="FF00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122703" y="6135311"/>
            <a:ext cx="6767297" cy="1588"/>
          </a:xfrm>
          <a:prstGeom prst="line">
            <a:avLst/>
          </a:prstGeom>
          <a:ln w="12700" cap="flat" cmpd="sng" algn="ctr">
            <a:solidFill>
              <a:srgbClr val="FF00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9100378" y="6488668"/>
            <a:ext cx="3011337" cy="338554"/>
          </a:xfrm>
          <a:prstGeom prst="rect">
            <a:avLst/>
          </a:prstGeom>
          <a:solidFill>
            <a:schemeClr val="bg1"/>
          </a:solidFill>
        </p:spPr>
        <p:txBody>
          <a:bodyPr wrap="none">
            <a:spAutoFit/>
          </a:bodyPr>
          <a:lstStyle/>
          <a:p>
            <a:r>
              <a:rPr lang="en-AU" sz="1600" dirty="0">
                <a:solidFill>
                  <a:srgbClr val="2F5597"/>
                </a:solidFill>
              </a:rPr>
              <a:t>Bally M et al. BMJ 2017;357:j1909</a:t>
            </a:r>
          </a:p>
        </p:txBody>
      </p:sp>
    </p:spTree>
    <p:extLst>
      <p:ext uri="{BB962C8B-B14F-4D97-AF65-F5344CB8AC3E}">
        <p14:creationId xmlns:p14="http://schemas.microsoft.com/office/powerpoint/2010/main" val="12332309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32516" t="40525" r="41727" b="36834"/>
          <a:stretch/>
        </p:blipFill>
        <p:spPr bwMode="auto">
          <a:xfrm>
            <a:off x="8128000" y="710323"/>
            <a:ext cx="3737877" cy="2053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96948" y="138823"/>
            <a:ext cx="8067869" cy="1143000"/>
          </a:xfrm>
        </p:spPr>
        <p:txBody>
          <a:bodyPr>
            <a:noAutofit/>
          </a:bodyPr>
          <a:lstStyle/>
          <a:p>
            <a:r>
              <a:rPr lang="en-AU" sz="2800" dirty="0" smtClean="0">
                <a:solidFill>
                  <a:schemeClr val="accent1"/>
                </a:solidFill>
              </a:rPr>
              <a:t>NSAIDs:  </a:t>
            </a:r>
            <a:r>
              <a:rPr lang="en-AU" sz="2800" dirty="0">
                <a:solidFill>
                  <a:schemeClr val="accent1"/>
                </a:solidFill>
              </a:rPr>
              <a:t>Risk of acute myocardial infarction</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030" t="53902" r="24264" b="37910"/>
          <a:stretch/>
        </p:blipFill>
        <p:spPr bwMode="auto">
          <a:xfrm>
            <a:off x="711201" y="5469580"/>
            <a:ext cx="7112000" cy="1318285"/>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2516" t="22103" r="42324" b="35185"/>
          <a:stretch/>
        </p:blipFill>
        <p:spPr bwMode="auto">
          <a:xfrm>
            <a:off x="8128000" y="2717801"/>
            <a:ext cx="3656912" cy="3880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32516" t="62414" r="42224" b="11032"/>
          <a:stretch/>
        </p:blipFill>
        <p:spPr bwMode="auto">
          <a:xfrm>
            <a:off x="1016001" y="1342789"/>
            <a:ext cx="6238855" cy="4098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9100378" y="6488668"/>
            <a:ext cx="3011337" cy="338554"/>
          </a:xfrm>
          <a:prstGeom prst="rect">
            <a:avLst/>
          </a:prstGeom>
        </p:spPr>
        <p:txBody>
          <a:bodyPr wrap="none">
            <a:spAutoFit/>
          </a:bodyPr>
          <a:lstStyle/>
          <a:p>
            <a:r>
              <a:rPr lang="en-AU" sz="1600" dirty="0">
                <a:solidFill>
                  <a:srgbClr val="2F5597"/>
                </a:solidFill>
              </a:rPr>
              <a:t>Bally M et al. BMJ 2017;357:j1909</a:t>
            </a:r>
          </a:p>
        </p:txBody>
      </p:sp>
    </p:spTree>
    <p:extLst>
      <p:ext uri="{BB962C8B-B14F-4D97-AF65-F5344CB8AC3E}">
        <p14:creationId xmlns:p14="http://schemas.microsoft.com/office/powerpoint/2010/main" val="11593593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creen Shot 2017-07-12 at 11.17.06 pm.png"/>
          <p:cNvPicPr>
            <a:picLocks noGrp="1" noChangeAspect="1"/>
          </p:cNvPicPr>
          <p:nvPr>
            <p:ph idx="1"/>
          </p:nvPr>
        </p:nvPicPr>
        <p:blipFill>
          <a:blip r:embed="rId2"/>
          <a:srcRect l="-1482" t="-3101" r="-3570"/>
          <a:stretch>
            <a:fillRect/>
          </a:stretch>
        </p:blipFill>
        <p:spPr>
          <a:xfrm>
            <a:off x="2349500" y="521767"/>
            <a:ext cx="8554920" cy="6492875"/>
          </a:xfrm>
        </p:spPr>
      </p:pic>
      <p:sp>
        <p:nvSpPr>
          <p:cNvPr id="2" name="Title 1"/>
          <p:cNvSpPr>
            <a:spLocks noGrp="1"/>
          </p:cNvSpPr>
          <p:nvPr>
            <p:ph type="title"/>
          </p:nvPr>
        </p:nvSpPr>
        <p:spPr>
          <a:xfrm>
            <a:off x="838200" y="182881"/>
            <a:ext cx="10515600" cy="1016000"/>
          </a:xfrm>
          <a:solidFill>
            <a:srgbClr val="FFFFFF"/>
          </a:solidFill>
        </p:spPr>
        <p:txBody>
          <a:bodyPr>
            <a:normAutofit/>
          </a:bodyPr>
          <a:lstStyle/>
          <a:p>
            <a:pPr algn="ctr"/>
            <a:r>
              <a:rPr lang="en-AU" sz="3200" dirty="0" smtClean="0">
                <a:solidFill>
                  <a:srgbClr val="4472C4"/>
                </a:solidFill>
              </a:rPr>
              <a:t>Total </a:t>
            </a:r>
            <a:r>
              <a:rPr lang="en-AU" sz="3200" dirty="0" err="1" smtClean="0">
                <a:solidFill>
                  <a:srgbClr val="4472C4"/>
                </a:solidFill>
              </a:rPr>
              <a:t>opioid</a:t>
            </a:r>
            <a:r>
              <a:rPr lang="en-AU" sz="3200" dirty="0" smtClean="0">
                <a:solidFill>
                  <a:srgbClr val="4472C4"/>
                </a:solidFill>
              </a:rPr>
              <a:t> consumption (morphine equivalence) </a:t>
            </a:r>
            <a:r>
              <a:rPr lang="en-AU" sz="2800" dirty="0" smtClean="0">
                <a:solidFill>
                  <a:srgbClr val="4472C4"/>
                </a:solidFill>
              </a:rPr>
              <a:t/>
            </a:r>
            <a:br>
              <a:rPr lang="en-AU" sz="2800" dirty="0" smtClean="0">
                <a:solidFill>
                  <a:srgbClr val="4472C4"/>
                </a:solidFill>
              </a:rPr>
            </a:br>
            <a:r>
              <a:rPr lang="en-AU" sz="2800" dirty="0" smtClean="0">
                <a:solidFill>
                  <a:srgbClr val="4472C4"/>
                </a:solidFill>
              </a:rPr>
              <a:t>1990 - 2015</a:t>
            </a:r>
            <a:endParaRPr lang="en-AU" sz="2800" dirty="0">
              <a:solidFill>
                <a:srgbClr val="4472C4"/>
              </a:solidFill>
            </a:endParaRPr>
          </a:p>
        </p:txBody>
      </p:sp>
      <p:pic>
        <p:nvPicPr>
          <p:cNvPr id="7" name="Content Placeholder 5" descr="Screen Shot 2017-07-12 at 11.17.06 pm.png"/>
          <p:cNvPicPr>
            <a:picLocks noChangeAspect="1"/>
          </p:cNvPicPr>
          <p:nvPr/>
        </p:nvPicPr>
        <p:blipFill>
          <a:blip r:embed="rId2"/>
          <a:srcRect l="89283" t="34862" r="-1573" b="41261"/>
          <a:stretch>
            <a:fillRect/>
          </a:stretch>
        </p:blipFill>
        <p:spPr>
          <a:xfrm>
            <a:off x="9791700" y="1690688"/>
            <a:ext cx="1803400" cy="2783916"/>
          </a:xfrm>
          <a:prstGeom prst="rect">
            <a:avLst/>
          </a:prstGeom>
        </p:spPr>
      </p:pic>
      <p:sp>
        <p:nvSpPr>
          <p:cNvPr id="8" name="Rectangle 7"/>
          <p:cNvSpPr/>
          <p:nvPr/>
        </p:nvSpPr>
        <p:spPr>
          <a:xfrm>
            <a:off x="8326807" y="6445805"/>
            <a:ext cx="3691786" cy="369332"/>
          </a:xfrm>
          <a:prstGeom prst="rect">
            <a:avLst/>
          </a:prstGeom>
        </p:spPr>
        <p:txBody>
          <a:bodyPr wrap="none">
            <a:spAutoFit/>
          </a:bodyPr>
          <a:lstStyle/>
          <a:p>
            <a:r>
              <a:rPr lang="en-US" dirty="0" err="1" smtClean="0">
                <a:solidFill>
                  <a:srgbClr val="2F5597"/>
                </a:solidFill>
              </a:rPr>
              <a:t>https://ppsg-chart.medicine.wisc.edu</a:t>
            </a:r>
            <a:endParaRPr lang="en-AU" dirty="0">
              <a:solidFill>
                <a:srgbClr val="2F5597"/>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633" y="0"/>
            <a:ext cx="109727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53333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descr="Screen Shot 2017-05-01 at 11.47.50 pm.png"/>
          <p:cNvPicPr>
            <a:picLocks noChangeAspect="1"/>
          </p:cNvPicPr>
          <p:nvPr/>
        </p:nvPicPr>
        <p:blipFill rotWithShape="1">
          <a:blip r:embed="rId3"/>
          <a:srcRect l="-578" t="3367" r="-2141"/>
          <a:stretch/>
        </p:blipFill>
        <p:spPr>
          <a:xfrm>
            <a:off x="6991234" y="1943610"/>
            <a:ext cx="4591166" cy="4212303"/>
          </a:xfrm>
          <a:prstGeom prst="rect">
            <a:avLst/>
          </a:prstGeom>
        </p:spPr>
      </p:pic>
      <p:sp>
        <p:nvSpPr>
          <p:cNvPr id="2" name="Title 1"/>
          <p:cNvSpPr>
            <a:spLocks noGrp="1"/>
          </p:cNvSpPr>
          <p:nvPr>
            <p:ph type="title"/>
          </p:nvPr>
        </p:nvSpPr>
        <p:spPr>
          <a:xfrm>
            <a:off x="838200" y="0"/>
            <a:ext cx="10515600" cy="1325563"/>
          </a:xfrm>
        </p:spPr>
        <p:txBody>
          <a:bodyPr>
            <a:normAutofit/>
          </a:bodyPr>
          <a:lstStyle/>
          <a:p>
            <a:pPr algn="ctr"/>
            <a:r>
              <a:rPr lang="en-US" sz="3600" dirty="0" smtClean="0">
                <a:solidFill>
                  <a:schemeClr val="accent1"/>
                </a:solidFill>
              </a:rPr>
              <a:t>Regional variations in opioid prescribing</a:t>
            </a:r>
            <a:endParaRPr lang="en-AU" sz="3600" dirty="0">
              <a:solidFill>
                <a:schemeClr val="accent1"/>
              </a:solidFill>
            </a:endParaRPr>
          </a:p>
        </p:txBody>
      </p:sp>
      <p:sp>
        <p:nvSpPr>
          <p:cNvPr id="3" name="Content Placeholder 2"/>
          <p:cNvSpPr>
            <a:spLocks noGrp="1"/>
          </p:cNvSpPr>
          <p:nvPr>
            <p:ph idx="1"/>
          </p:nvPr>
        </p:nvSpPr>
        <p:spPr/>
        <p:txBody>
          <a:bodyPr/>
          <a:lstStyle/>
          <a:p>
            <a:endParaRPr lang="en-AU" dirty="0">
              <a:solidFill>
                <a:schemeClr val="accent1">
                  <a:lumMod val="75000"/>
                </a:schemeClr>
              </a:solidFill>
            </a:endParaRP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813" t="21645" r="25831" b="6892"/>
          <a:stretch/>
        </p:blipFill>
        <p:spPr bwMode="auto">
          <a:xfrm>
            <a:off x="335902" y="1642614"/>
            <a:ext cx="5932907" cy="3993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44700" y="6147540"/>
            <a:ext cx="4683013" cy="584775"/>
          </a:xfrm>
          <a:prstGeom prst="rect">
            <a:avLst/>
          </a:prstGeom>
        </p:spPr>
        <p:txBody>
          <a:bodyPr wrap="none">
            <a:spAutoFit/>
          </a:bodyPr>
          <a:lstStyle/>
          <a:p>
            <a:r>
              <a:rPr lang="en-AU" sz="1600" dirty="0" smtClean="0">
                <a:solidFill>
                  <a:srgbClr val="2F5597"/>
                </a:solidFill>
              </a:rPr>
              <a:t>Guy GP et al. </a:t>
            </a:r>
          </a:p>
          <a:p>
            <a:r>
              <a:rPr lang="en-AU" sz="1600" dirty="0" smtClean="0">
                <a:solidFill>
                  <a:srgbClr val="2F5597"/>
                </a:solidFill>
              </a:rPr>
              <a:t>MMWR </a:t>
            </a:r>
            <a:r>
              <a:rPr lang="en-AU" sz="1600" dirty="0" err="1">
                <a:solidFill>
                  <a:srgbClr val="2F5597"/>
                </a:solidFill>
              </a:rPr>
              <a:t>Morb</a:t>
            </a:r>
            <a:r>
              <a:rPr lang="en-AU" sz="1600" dirty="0">
                <a:solidFill>
                  <a:srgbClr val="2F5597"/>
                </a:solidFill>
              </a:rPr>
              <a:t> Mortal </a:t>
            </a:r>
            <a:r>
              <a:rPr lang="en-AU" sz="1600" dirty="0" err="1">
                <a:solidFill>
                  <a:srgbClr val="2F5597"/>
                </a:solidFill>
              </a:rPr>
              <a:t>Wkly</a:t>
            </a:r>
            <a:r>
              <a:rPr lang="en-AU" sz="1600" dirty="0">
                <a:solidFill>
                  <a:srgbClr val="2F5597"/>
                </a:solidFill>
              </a:rPr>
              <a:t> Rep. </a:t>
            </a:r>
            <a:r>
              <a:rPr lang="en-AU" sz="1600" dirty="0" smtClean="0">
                <a:solidFill>
                  <a:srgbClr val="2F5597"/>
                </a:solidFill>
              </a:rPr>
              <a:t>2017;66(26</a:t>
            </a:r>
            <a:r>
              <a:rPr lang="en-AU" sz="1600" dirty="0">
                <a:solidFill>
                  <a:srgbClr val="2F5597"/>
                </a:solidFill>
              </a:rPr>
              <a:t>):697-704.</a:t>
            </a:r>
          </a:p>
        </p:txBody>
      </p:sp>
      <p:sp>
        <p:nvSpPr>
          <p:cNvPr id="5" name="Rectangle 4"/>
          <p:cNvSpPr/>
          <p:nvPr/>
        </p:nvSpPr>
        <p:spPr>
          <a:xfrm>
            <a:off x="8027582" y="6030471"/>
            <a:ext cx="4164418" cy="984885"/>
          </a:xfrm>
          <a:prstGeom prst="rect">
            <a:avLst/>
          </a:prstGeom>
        </p:spPr>
        <p:txBody>
          <a:bodyPr wrap="square">
            <a:spAutoFit/>
          </a:bodyPr>
          <a:lstStyle/>
          <a:p>
            <a:r>
              <a:rPr lang="en-US" sz="1400" dirty="0">
                <a:solidFill>
                  <a:srgbClr val="2F5597"/>
                </a:solidFill>
              </a:rPr>
              <a:t>Australian Commission on Safety and Quality in </a:t>
            </a:r>
            <a:r>
              <a:rPr lang="en-US" sz="1400" dirty="0" smtClean="0">
                <a:solidFill>
                  <a:srgbClr val="2F5597"/>
                </a:solidFill>
              </a:rPr>
              <a:t>Healthcare. Atlas </a:t>
            </a:r>
            <a:r>
              <a:rPr lang="en-US" sz="1400" dirty="0">
                <a:solidFill>
                  <a:srgbClr val="2F5597"/>
                </a:solidFill>
              </a:rPr>
              <a:t>of Healthcare </a:t>
            </a:r>
            <a:r>
              <a:rPr lang="en-US" sz="1400" dirty="0" smtClean="0">
                <a:solidFill>
                  <a:srgbClr val="2F5597"/>
                </a:solidFill>
              </a:rPr>
              <a:t>Variation</a:t>
            </a:r>
          </a:p>
          <a:p>
            <a:r>
              <a:rPr lang="en-US" sz="1400" dirty="0">
                <a:solidFill>
                  <a:srgbClr val="2F5597"/>
                </a:solidFill>
              </a:rPr>
              <a:t>https://www.safetyandquality.gov.au</a:t>
            </a:r>
          </a:p>
          <a:p>
            <a:endParaRPr lang="en-US" sz="1600" dirty="0">
              <a:solidFill>
                <a:srgbClr val="2F5597"/>
              </a:solidFill>
            </a:endParaRPr>
          </a:p>
        </p:txBody>
      </p:sp>
      <p:sp>
        <p:nvSpPr>
          <p:cNvPr id="8" name="TextBox 7"/>
          <p:cNvSpPr txBox="1"/>
          <p:nvPr/>
        </p:nvSpPr>
        <p:spPr>
          <a:xfrm>
            <a:off x="609599" y="1502459"/>
            <a:ext cx="5659209" cy="646331"/>
          </a:xfrm>
          <a:prstGeom prst="rect">
            <a:avLst/>
          </a:prstGeom>
          <a:solidFill>
            <a:schemeClr val="bg1"/>
          </a:solidFill>
        </p:spPr>
        <p:txBody>
          <a:bodyPr wrap="square" rtlCol="0">
            <a:spAutoFit/>
          </a:bodyPr>
          <a:lstStyle/>
          <a:p>
            <a:r>
              <a:rPr lang="en-AU" dirty="0" smtClean="0">
                <a:solidFill>
                  <a:schemeClr val="accent1">
                    <a:lumMod val="75000"/>
                  </a:schemeClr>
                </a:solidFill>
              </a:rPr>
              <a:t>Morphine equivalents of </a:t>
            </a:r>
            <a:r>
              <a:rPr lang="en-AU" dirty="0" err="1" smtClean="0">
                <a:solidFill>
                  <a:schemeClr val="accent1">
                    <a:lumMod val="75000"/>
                  </a:schemeClr>
                </a:solidFill>
              </a:rPr>
              <a:t>opioids</a:t>
            </a:r>
            <a:endParaRPr lang="en-AU" dirty="0" smtClean="0">
              <a:solidFill>
                <a:schemeClr val="accent1">
                  <a:lumMod val="75000"/>
                </a:schemeClr>
              </a:solidFill>
            </a:endParaRPr>
          </a:p>
          <a:p>
            <a:r>
              <a:rPr lang="en-AU" dirty="0" smtClean="0">
                <a:solidFill>
                  <a:schemeClr val="accent1">
                    <a:lumMod val="75000"/>
                  </a:schemeClr>
                </a:solidFill>
              </a:rPr>
              <a:t>prescribed in USA in 2015 by county</a:t>
            </a:r>
            <a:endParaRPr lang="en-AU" dirty="0">
              <a:solidFill>
                <a:schemeClr val="accent1">
                  <a:lumMod val="75000"/>
                </a:schemeClr>
              </a:solidFill>
            </a:endParaRPr>
          </a:p>
        </p:txBody>
      </p:sp>
      <p:sp>
        <p:nvSpPr>
          <p:cNvPr id="9" name="TextBox 8"/>
          <p:cNvSpPr txBox="1"/>
          <p:nvPr/>
        </p:nvSpPr>
        <p:spPr>
          <a:xfrm>
            <a:off x="6956577" y="1502459"/>
            <a:ext cx="3179288" cy="646331"/>
          </a:xfrm>
          <a:prstGeom prst="rect">
            <a:avLst/>
          </a:prstGeom>
          <a:noFill/>
        </p:spPr>
        <p:txBody>
          <a:bodyPr wrap="none" rtlCol="0">
            <a:spAutoFit/>
          </a:bodyPr>
          <a:lstStyle/>
          <a:p>
            <a:r>
              <a:rPr lang="en-AU" dirty="0" err="1" smtClean="0">
                <a:solidFill>
                  <a:schemeClr val="accent1">
                    <a:lumMod val="75000"/>
                  </a:schemeClr>
                </a:solidFill>
              </a:rPr>
              <a:t>Opioid</a:t>
            </a:r>
            <a:r>
              <a:rPr lang="en-AU" dirty="0" smtClean="0">
                <a:solidFill>
                  <a:schemeClr val="accent1">
                    <a:lumMod val="75000"/>
                  </a:schemeClr>
                </a:solidFill>
              </a:rPr>
              <a:t> prescriptions in Australia</a:t>
            </a:r>
          </a:p>
          <a:p>
            <a:r>
              <a:rPr lang="en-AU" dirty="0" smtClean="0">
                <a:solidFill>
                  <a:schemeClr val="accent1">
                    <a:lumMod val="75000"/>
                  </a:schemeClr>
                </a:solidFill>
              </a:rPr>
              <a:t>by LGA in 2013-14</a:t>
            </a:r>
            <a:endParaRPr lang="en-AU" dirty="0">
              <a:solidFill>
                <a:schemeClr val="accent1">
                  <a:lumMod val="75000"/>
                </a:schemeClr>
              </a:solidFill>
            </a:endParaRPr>
          </a:p>
        </p:txBody>
      </p:sp>
    </p:spTree>
    <p:extLst>
      <p:ext uri="{BB962C8B-B14F-4D97-AF65-F5344CB8AC3E}">
        <p14:creationId xmlns:p14="http://schemas.microsoft.com/office/powerpoint/2010/main" val="28367188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2332038"/>
            <a:ext cx="8229600" cy="4525963"/>
          </a:xfrm>
        </p:spPr>
        <p:txBody>
          <a:bodyPr/>
          <a:lstStyle/>
          <a:p>
            <a:endParaRPr lang="en-AU" dirty="0"/>
          </a:p>
        </p:txBody>
      </p:sp>
      <p:pic>
        <p:nvPicPr>
          <p:cNvPr id="375810" name="Picture 2"/>
          <p:cNvPicPr>
            <a:picLocks noChangeAspect="1" noChangeArrowheads="1"/>
          </p:cNvPicPr>
          <p:nvPr/>
        </p:nvPicPr>
        <p:blipFill rotWithShape="1">
          <a:blip r:embed="rId3" cstate="print"/>
          <a:srcRect l="18696" t="36435" r="68985" b="23328"/>
          <a:stretch/>
        </p:blipFill>
        <p:spPr bwMode="auto">
          <a:xfrm>
            <a:off x="3615069" y="1896728"/>
            <a:ext cx="4614531" cy="4287288"/>
          </a:xfrm>
          <a:prstGeom prst="rect">
            <a:avLst/>
          </a:prstGeom>
          <a:noFill/>
          <a:ln w="19050">
            <a:solidFill>
              <a:schemeClr val="tx2"/>
            </a:solidFill>
            <a:miter lim="800000"/>
            <a:headEnd/>
            <a:tailEnd/>
          </a:ln>
          <a:effectLst/>
        </p:spPr>
      </p:pic>
      <p:sp>
        <p:nvSpPr>
          <p:cNvPr id="5" name="Rectangle 4"/>
          <p:cNvSpPr/>
          <p:nvPr/>
        </p:nvSpPr>
        <p:spPr>
          <a:xfrm>
            <a:off x="7310446" y="6357958"/>
            <a:ext cx="3940822" cy="338554"/>
          </a:xfrm>
          <a:prstGeom prst="rect">
            <a:avLst/>
          </a:prstGeom>
        </p:spPr>
        <p:txBody>
          <a:bodyPr wrap="none">
            <a:spAutoFit/>
          </a:bodyPr>
          <a:lstStyle/>
          <a:p>
            <a:r>
              <a:rPr lang="en-AU" sz="1600" dirty="0">
                <a:solidFill>
                  <a:srgbClr val="2F5597"/>
                </a:solidFill>
              </a:rPr>
              <a:t>A Roxburgh et al. MJA </a:t>
            </a:r>
            <a:r>
              <a:rPr lang="en-AU" sz="1600" dirty="0" smtClean="0">
                <a:solidFill>
                  <a:srgbClr val="2F5597"/>
                </a:solidFill>
              </a:rPr>
              <a:t>2011;</a:t>
            </a:r>
            <a:r>
              <a:rPr lang="nn-NO" sz="1600" dirty="0" smtClean="0">
                <a:solidFill>
                  <a:srgbClr val="2F5597"/>
                </a:solidFill>
              </a:rPr>
              <a:t> </a:t>
            </a:r>
            <a:r>
              <a:rPr lang="nn-NO" sz="1600" dirty="0">
                <a:solidFill>
                  <a:srgbClr val="2F5597"/>
                </a:solidFill>
              </a:rPr>
              <a:t>195 (5): 280-284</a:t>
            </a:r>
            <a:endParaRPr lang="en-AU" sz="1600" dirty="0">
              <a:solidFill>
                <a:srgbClr val="2F5597"/>
              </a:solidFill>
            </a:endParaRPr>
          </a:p>
        </p:txBody>
      </p:sp>
      <p:sp>
        <p:nvSpPr>
          <p:cNvPr id="2" name="Title 1"/>
          <p:cNvSpPr>
            <a:spLocks noGrp="1"/>
          </p:cNvSpPr>
          <p:nvPr>
            <p:ph type="title"/>
          </p:nvPr>
        </p:nvSpPr>
        <p:spPr>
          <a:xfrm>
            <a:off x="1524000" y="0"/>
            <a:ext cx="9296400" cy="1524000"/>
          </a:xfrm>
          <a:solidFill>
            <a:schemeClr val="bg1"/>
          </a:solidFill>
        </p:spPr>
        <p:txBody>
          <a:bodyPr>
            <a:normAutofit/>
          </a:bodyPr>
          <a:lstStyle/>
          <a:p>
            <a:pPr algn="ctr"/>
            <a:r>
              <a:rPr lang="en-AU" sz="3200" dirty="0" smtClean="0">
                <a:solidFill>
                  <a:srgbClr val="4F81BD"/>
                </a:solidFill>
              </a:rPr>
              <a:t>Oxycodone prescriptions in Australia by </a:t>
            </a:r>
            <a:r>
              <a:rPr lang="en-AU" sz="3200" dirty="0">
                <a:solidFill>
                  <a:srgbClr val="4F81BD"/>
                </a:solidFill>
              </a:rPr>
              <a:t>age </a:t>
            </a:r>
            <a:r>
              <a:rPr lang="en-AU" sz="3200" dirty="0" smtClean="0">
                <a:solidFill>
                  <a:srgbClr val="4F81BD"/>
                </a:solidFill>
              </a:rPr>
              <a:t>group </a:t>
            </a:r>
            <a:br>
              <a:rPr lang="en-AU" sz="3200" dirty="0" smtClean="0">
                <a:solidFill>
                  <a:srgbClr val="4F81BD"/>
                </a:solidFill>
              </a:rPr>
            </a:br>
            <a:r>
              <a:rPr lang="en-AU" sz="2400" dirty="0" smtClean="0">
                <a:solidFill>
                  <a:srgbClr val="4F81BD"/>
                </a:solidFill>
              </a:rPr>
              <a:t>2002 </a:t>
            </a:r>
            <a:r>
              <a:rPr lang="en-AU" sz="2400" dirty="0">
                <a:solidFill>
                  <a:srgbClr val="4F81BD"/>
                </a:solidFill>
              </a:rPr>
              <a:t>– 2008 </a:t>
            </a:r>
          </a:p>
        </p:txBody>
      </p:sp>
      <p:pic>
        <p:nvPicPr>
          <p:cNvPr id="7" name="Picture 2"/>
          <p:cNvPicPr>
            <a:picLocks noChangeAspect="1" noChangeArrowheads="1"/>
          </p:cNvPicPr>
          <p:nvPr/>
        </p:nvPicPr>
        <p:blipFill rotWithShape="1">
          <a:blip r:embed="rId3" cstate="print"/>
          <a:srcRect l="12028" t="40594" r="82830" b="44944"/>
          <a:stretch/>
        </p:blipFill>
        <p:spPr bwMode="auto">
          <a:xfrm>
            <a:off x="834654" y="2179675"/>
            <a:ext cx="2099931" cy="1679944"/>
          </a:xfrm>
          <a:prstGeom prst="rect">
            <a:avLst/>
          </a:prstGeom>
          <a:noFill/>
          <a:ln w="25400">
            <a:solidFill>
              <a:schemeClr val="tx2"/>
            </a:solidFill>
            <a:miter lim="800000"/>
            <a:headEnd/>
            <a:tailEnd/>
          </a:ln>
          <a:effectLst/>
        </p:spPr>
      </p:pic>
    </p:spTree>
    <p:extLst>
      <p:ext uri="{BB962C8B-B14F-4D97-AF65-F5344CB8AC3E}">
        <p14:creationId xmlns:p14="http://schemas.microsoft.com/office/powerpoint/2010/main" val="35153681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1524000" y="369239"/>
            <a:ext cx="9144000" cy="1162050"/>
          </a:xfrm>
          <a:solidFill>
            <a:srgbClr val="FFFFFF"/>
          </a:solidFill>
        </p:spPr>
        <p:txBody>
          <a:bodyPr anchor="ctr"/>
          <a:lstStyle/>
          <a:p>
            <a:pPr algn="ctr" eaLnBrk="1" hangingPunct="1"/>
            <a:r>
              <a:rPr lang="en-AU" sz="4000" dirty="0" err="1">
                <a:solidFill>
                  <a:srgbClr val="4F81BD"/>
                </a:solidFill>
                <a:latin typeface="Calibri" pitchFamily="34" charset="0"/>
              </a:rPr>
              <a:t>Opioids</a:t>
            </a:r>
            <a:r>
              <a:rPr lang="en-AU" sz="4000" dirty="0">
                <a:solidFill>
                  <a:srgbClr val="4F81BD"/>
                </a:solidFill>
                <a:latin typeface="Calibri" pitchFamily="34" charset="0"/>
              </a:rPr>
              <a:t> for chronic pain</a:t>
            </a:r>
            <a:r>
              <a:rPr lang="en-AU" sz="4800" dirty="0">
                <a:solidFill>
                  <a:schemeClr val="bg1">
                    <a:lumMod val="95000"/>
                  </a:schemeClr>
                </a:solidFill>
                <a:latin typeface="Calibri" pitchFamily="34" charset="0"/>
              </a:rPr>
              <a:t/>
            </a:r>
            <a:br>
              <a:rPr lang="en-AU" sz="4800" dirty="0">
                <a:solidFill>
                  <a:schemeClr val="bg1">
                    <a:lumMod val="95000"/>
                  </a:schemeClr>
                </a:solidFill>
                <a:latin typeface="Calibri" pitchFamily="34" charset="0"/>
              </a:rPr>
            </a:br>
            <a:endParaRPr lang="en-AU" sz="2000" dirty="0">
              <a:solidFill>
                <a:schemeClr val="bg1">
                  <a:lumMod val="95000"/>
                </a:schemeClr>
              </a:solidFill>
              <a:latin typeface="Calibri" pitchFamily="34" charset="0"/>
            </a:endParaRPr>
          </a:p>
        </p:txBody>
      </p:sp>
      <p:sp>
        <p:nvSpPr>
          <p:cNvPr id="62467" name="Rectangle 3"/>
          <p:cNvSpPr>
            <a:spLocks noGrp="1" noChangeArrowheads="1"/>
          </p:cNvSpPr>
          <p:nvPr>
            <p:ph type="body" idx="1"/>
          </p:nvPr>
        </p:nvSpPr>
        <p:spPr>
          <a:xfrm>
            <a:off x="716280" y="1531289"/>
            <a:ext cx="10759440" cy="4114800"/>
          </a:xfrm>
        </p:spPr>
        <p:txBody>
          <a:bodyPr>
            <a:noAutofit/>
          </a:bodyPr>
          <a:lstStyle/>
          <a:p>
            <a:pPr eaLnBrk="1" hangingPunct="1">
              <a:lnSpc>
                <a:spcPct val="90000"/>
              </a:lnSpc>
            </a:pPr>
            <a:r>
              <a:rPr lang="en-AU" dirty="0">
                <a:latin typeface="Calibri" pitchFamily="34" charset="0"/>
              </a:rPr>
              <a:t>Good short term efficacy in both neuropathic and musculoskeletal pain.</a:t>
            </a:r>
          </a:p>
          <a:p>
            <a:pPr eaLnBrk="1" hangingPunct="1">
              <a:lnSpc>
                <a:spcPct val="90000"/>
              </a:lnSpc>
            </a:pPr>
            <a:r>
              <a:rPr lang="en-AU" dirty="0">
                <a:latin typeface="Calibri" pitchFamily="34" charset="0"/>
              </a:rPr>
              <a:t>Average pain reduction with long-term opioid therapy ~32%.    </a:t>
            </a:r>
          </a:p>
          <a:p>
            <a:pPr>
              <a:lnSpc>
                <a:spcPct val="90000"/>
              </a:lnSpc>
            </a:pPr>
            <a:r>
              <a:rPr lang="en-AU" dirty="0"/>
              <a:t>No controlled study on </a:t>
            </a:r>
            <a:r>
              <a:rPr lang="en-AU" dirty="0" err="1"/>
              <a:t>opioid</a:t>
            </a:r>
            <a:r>
              <a:rPr lang="en-AU" dirty="0"/>
              <a:t> efficacy longer than 16 weeks</a:t>
            </a:r>
            <a:endParaRPr lang="en-US" dirty="0"/>
          </a:p>
          <a:p>
            <a:pPr eaLnBrk="1" hangingPunct="1">
              <a:lnSpc>
                <a:spcPct val="90000"/>
              </a:lnSpc>
            </a:pPr>
            <a:r>
              <a:rPr lang="en-AU" dirty="0">
                <a:latin typeface="Calibri" pitchFamily="34" charset="0"/>
              </a:rPr>
              <a:t>No evidence beyond 6 months.</a:t>
            </a:r>
          </a:p>
          <a:p>
            <a:pPr eaLnBrk="1" hangingPunct="1">
              <a:lnSpc>
                <a:spcPct val="90000"/>
              </a:lnSpc>
            </a:pPr>
            <a:endParaRPr lang="en-AU" dirty="0">
              <a:latin typeface="Calibri" pitchFamily="34" charset="0"/>
            </a:endParaRPr>
          </a:p>
          <a:p>
            <a:pPr lvl="1" eaLnBrk="1" hangingPunct="1">
              <a:lnSpc>
                <a:spcPct val="90000"/>
              </a:lnSpc>
            </a:pPr>
            <a:r>
              <a:rPr lang="en-AU" sz="2800" dirty="0">
                <a:latin typeface="Calibri" pitchFamily="34" charset="0"/>
              </a:rPr>
              <a:t>Only 44% remained on treatment for 7 to 24 months</a:t>
            </a:r>
          </a:p>
          <a:p>
            <a:pPr lvl="1" eaLnBrk="1" hangingPunct="1">
              <a:lnSpc>
                <a:spcPct val="90000"/>
              </a:lnSpc>
            </a:pPr>
            <a:r>
              <a:rPr lang="en-AU" sz="2800" dirty="0">
                <a:latin typeface="Calibri" pitchFamily="34" charset="0"/>
              </a:rPr>
              <a:t>Daily doses of Morphine &gt;180mg, or equivalent, have not been validated </a:t>
            </a:r>
          </a:p>
          <a:p>
            <a:pPr lvl="1" eaLnBrk="1" hangingPunct="1">
              <a:lnSpc>
                <a:spcPct val="90000"/>
              </a:lnSpc>
            </a:pPr>
            <a:r>
              <a:rPr lang="en-AU" sz="2800" dirty="0">
                <a:latin typeface="Calibri" pitchFamily="34" charset="0"/>
              </a:rPr>
              <a:t>80% of patients experienced at least one adverse event</a:t>
            </a:r>
          </a:p>
          <a:p>
            <a:pPr eaLnBrk="1" hangingPunct="1">
              <a:lnSpc>
                <a:spcPct val="90000"/>
              </a:lnSpc>
              <a:buFontTx/>
              <a:buNone/>
            </a:pPr>
            <a:endParaRPr lang="en-AU" sz="3200" dirty="0">
              <a:solidFill>
                <a:srgbClr val="003366"/>
              </a:solidFill>
              <a:latin typeface="Calibri" pitchFamily="34" charset="0"/>
            </a:endParaRPr>
          </a:p>
          <a:p>
            <a:pPr eaLnBrk="1" hangingPunct="1">
              <a:lnSpc>
                <a:spcPct val="90000"/>
              </a:lnSpc>
            </a:pPr>
            <a:endParaRPr lang="en-AU" sz="3200" dirty="0" smtClean="0">
              <a:solidFill>
                <a:srgbClr val="000099"/>
              </a:solidFill>
              <a:latin typeface="Comic Sans MS" pitchFamily="66" charset="0"/>
            </a:endParaRPr>
          </a:p>
          <a:p>
            <a:pPr eaLnBrk="1" hangingPunct="1">
              <a:lnSpc>
                <a:spcPct val="90000"/>
              </a:lnSpc>
              <a:buFontTx/>
              <a:buNone/>
            </a:pPr>
            <a:endParaRPr lang="en-AU" dirty="0" smtClean="0">
              <a:solidFill>
                <a:srgbClr val="003366"/>
              </a:solidFill>
              <a:latin typeface="Comic Sans MS" pitchFamily="66" charset="0"/>
            </a:endParaRPr>
          </a:p>
          <a:p>
            <a:pPr eaLnBrk="1" hangingPunct="1">
              <a:lnSpc>
                <a:spcPct val="90000"/>
              </a:lnSpc>
            </a:pPr>
            <a:endParaRPr lang="en-AU" dirty="0" smtClean="0">
              <a:solidFill>
                <a:srgbClr val="003366"/>
              </a:solidFill>
            </a:endParaRPr>
          </a:p>
        </p:txBody>
      </p:sp>
      <p:sp>
        <p:nvSpPr>
          <p:cNvPr id="62468" name="Rectangle 4"/>
          <p:cNvSpPr>
            <a:spLocks noChangeArrowheads="1"/>
          </p:cNvSpPr>
          <p:nvPr/>
        </p:nvSpPr>
        <p:spPr bwMode="auto">
          <a:xfrm>
            <a:off x="6701956" y="6119336"/>
            <a:ext cx="5058244" cy="738664"/>
          </a:xfrm>
          <a:prstGeom prst="rect">
            <a:avLst/>
          </a:prstGeom>
          <a:noFill/>
          <a:ln w="9525">
            <a:noFill/>
            <a:miter lim="800000"/>
            <a:headEnd/>
            <a:tailEnd/>
          </a:ln>
        </p:spPr>
        <p:txBody>
          <a:bodyPr wrap="none">
            <a:spAutoFit/>
          </a:bodyPr>
          <a:lstStyle/>
          <a:p>
            <a:pPr fontAlgn="base">
              <a:spcBef>
                <a:spcPct val="0"/>
              </a:spcBef>
              <a:spcAft>
                <a:spcPct val="0"/>
              </a:spcAft>
            </a:pPr>
            <a:r>
              <a:rPr lang="en-AU" sz="1400" dirty="0" err="1">
                <a:solidFill>
                  <a:srgbClr val="2F5597"/>
                </a:solidFill>
              </a:rPr>
              <a:t>Balantyne</a:t>
            </a:r>
            <a:r>
              <a:rPr lang="en-AU" sz="1400" dirty="0">
                <a:solidFill>
                  <a:srgbClr val="2F5597"/>
                </a:solidFill>
              </a:rPr>
              <a:t> JC, Mao J. N </a:t>
            </a:r>
            <a:r>
              <a:rPr lang="en-AU" sz="1400" dirty="0" err="1">
                <a:solidFill>
                  <a:srgbClr val="2F5597"/>
                </a:solidFill>
              </a:rPr>
              <a:t>Engl</a:t>
            </a:r>
            <a:r>
              <a:rPr lang="en-AU" sz="1400" dirty="0">
                <a:solidFill>
                  <a:srgbClr val="2F5597"/>
                </a:solidFill>
              </a:rPr>
              <a:t> J Med. 2003:349;1943-1953</a:t>
            </a:r>
            <a:br>
              <a:rPr lang="en-AU" sz="1400" dirty="0">
                <a:solidFill>
                  <a:srgbClr val="2F5597"/>
                </a:solidFill>
              </a:rPr>
            </a:br>
            <a:r>
              <a:rPr lang="en-AU" sz="1400" dirty="0">
                <a:solidFill>
                  <a:srgbClr val="2F5597"/>
                </a:solidFill>
              </a:rPr>
              <a:t>Turk DC. </a:t>
            </a:r>
            <a:r>
              <a:rPr lang="en-AU" sz="1400" dirty="0" err="1">
                <a:solidFill>
                  <a:srgbClr val="2F5597"/>
                </a:solidFill>
              </a:rPr>
              <a:t>Clin</a:t>
            </a:r>
            <a:r>
              <a:rPr lang="en-AU" sz="1400" dirty="0">
                <a:solidFill>
                  <a:srgbClr val="2F5597"/>
                </a:solidFill>
              </a:rPr>
              <a:t> J Pain</a:t>
            </a:r>
            <a:r>
              <a:rPr lang="en-AU" sz="1400" i="1" dirty="0">
                <a:solidFill>
                  <a:srgbClr val="2F5597"/>
                </a:solidFill>
              </a:rPr>
              <a:t>.</a:t>
            </a:r>
            <a:r>
              <a:rPr lang="en-AU" sz="1400" dirty="0">
                <a:solidFill>
                  <a:srgbClr val="2F5597"/>
                </a:solidFill>
              </a:rPr>
              <a:t> 2002;18:355-365</a:t>
            </a:r>
            <a:br>
              <a:rPr lang="en-AU" sz="1400" dirty="0">
                <a:solidFill>
                  <a:srgbClr val="2F5597"/>
                </a:solidFill>
              </a:rPr>
            </a:br>
            <a:r>
              <a:rPr lang="en-AU" sz="1400" dirty="0" err="1">
                <a:solidFill>
                  <a:srgbClr val="2F5597"/>
                </a:solidFill>
              </a:rPr>
              <a:t>Lalso</a:t>
            </a:r>
            <a:r>
              <a:rPr lang="en-AU" sz="1400" dirty="0">
                <a:solidFill>
                  <a:srgbClr val="2F5597"/>
                </a:solidFill>
              </a:rPr>
              <a:t> E. Edwards JE. Moore RA. </a:t>
            </a:r>
            <a:r>
              <a:rPr lang="en-AU" sz="1400" dirty="0" err="1">
                <a:solidFill>
                  <a:srgbClr val="2F5597"/>
                </a:solidFill>
              </a:rPr>
              <a:t>McQuay</a:t>
            </a:r>
            <a:r>
              <a:rPr lang="en-AU" sz="1400" dirty="0">
                <a:solidFill>
                  <a:srgbClr val="2F5597"/>
                </a:solidFill>
              </a:rPr>
              <a:t> HJ. Pain 2004; 112: 372-80</a:t>
            </a:r>
          </a:p>
        </p:txBody>
      </p:sp>
    </p:spTree>
    <p:custDataLst>
      <p:tags r:id="rId1"/>
    </p:custDataLst>
    <p:extLst>
      <p:ext uri="{BB962C8B-B14F-4D97-AF65-F5344CB8AC3E}">
        <p14:creationId xmlns:p14="http://schemas.microsoft.com/office/powerpoint/2010/main" val="17406223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8587"/>
            <a:ext cx="10515600" cy="1325563"/>
          </a:xfrm>
        </p:spPr>
        <p:txBody>
          <a:bodyPr>
            <a:normAutofit/>
          </a:bodyPr>
          <a:lstStyle/>
          <a:p>
            <a:pPr algn="ctr"/>
            <a:r>
              <a:rPr lang="en-AU" sz="3200" dirty="0" smtClean="0">
                <a:solidFill>
                  <a:schemeClr val="accent1"/>
                </a:solidFill>
              </a:rPr>
              <a:t>Opioid induced </a:t>
            </a:r>
            <a:r>
              <a:rPr lang="en-AU" sz="3200" dirty="0" err="1" smtClean="0">
                <a:solidFill>
                  <a:schemeClr val="accent1"/>
                </a:solidFill>
              </a:rPr>
              <a:t>hyperalgesia</a:t>
            </a:r>
            <a:endParaRPr lang="en-AU" sz="3200" dirty="0">
              <a:solidFill>
                <a:schemeClr val="accent1"/>
              </a:solidFill>
            </a:endParaRPr>
          </a:p>
        </p:txBody>
      </p:sp>
      <p:sp>
        <p:nvSpPr>
          <p:cNvPr id="3" name="Content Placeholder 2"/>
          <p:cNvSpPr>
            <a:spLocks noGrp="1"/>
          </p:cNvSpPr>
          <p:nvPr>
            <p:ph idx="1"/>
          </p:nvPr>
        </p:nvSpPr>
        <p:spPr>
          <a:xfrm>
            <a:off x="838200" y="1454150"/>
            <a:ext cx="10182225" cy="4351338"/>
          </a:xfrm>
        </p:spPr>
        <p:txBody>
          <a:bodyPr>
            <a:normAutofit/>
          </a:bodyPr>
          <a:lstStyle/>
          <a:p>
            <a:r>
              <a:rPr lang="en-AU" dirty="0" smtClean="0"/>
              <a:t>A state of nociceptive sensitisation caused by exposure to opioids, leading to a paradoxical sensitisation to non-noxious stimuli</a:t>
            </a:r>
          </a:p>
          <a:p>
            <a:r>
              <a:rPr lang="en-AU" dirty="0"/>
              <a:t>Implications include increased acute pain during surgical procedures, and escalating opioid doses for chronic pain</a:t>
            </a:r>
          </a:p>
          <a:p>
            <a:endParaRPr lang="en-AU" dirty="0" smtClean="0"/>
          </a:p>
          <a:p>
            <a:r>
              <a:rPr lang="en-AU" dirty="0" smtClean="0"/>
              <a:t>Tolerance </a:t>
            </a:r>
            <a:r>
              <a:rPr lang="en-AU" dirty="0"/>
              <a:t>is characterised by </a:t>
            </a:r>
            <a:r>
              <a:rPr lang="en-AU" dirty="0" smtClean="0"/>
              <a:t>reduced response </a:t>
            </a:r>
            <a:r>
              <a:rPr lang="en-AU" dirty="0"/>
              <a:t>that can be overcome by dose increase, whereas OIH may not respond to opioid dose increase </a:t>
            </a:r>
            <a:r>
              <a:rPr lang="en-AU" dirty="0" smtClean="0"/>
              <a:t>that may </a:t>
            </a:r>
            <a:r>
              <a:rPr lang="en-AU" dirty="0"/>
              <a:t>worsen the pain</a:t>
            </a:r>
          </a:p>
          <a:p>
            <a:endParaRPr lang="en-AU" dirty="0"/>
          </a:p>
        </p:txBody>
      </p:sp>
      <p:sp>
        <p:nvSpPr>
          <p:cNvPr id="4" name="TextBox 3"/>
          <p:cNvSpPr txBox="1"/>
          <p:nvPr/>
        </p:nvSpPr>
        <p:spPr>
          <a:xfrm>
            <a:off x="6657975" y="6010275"/>
            <a:ext cx="4238917" cy="369332"/>
          </a:xfrm>
          <a:prstGeom prst="rect">
            <a:avLst/>
          </a:prstGeom>
          <a:noFill/>
        </p:spPr>
        <p:txBody>
          <a:bodyPr wrap="none" rtlCol="0">
            <a:spAutoFit/>
          </a:bodyPr>
          <a:lstStyle/>
          <a:p>
            <a:r>
              <a:rPr lang="en-AU" dirty="0" smtClean="0">
                <a:solidFill>
                  <a:schemeClr val="tx2"/>
                </a:solidFill>
              </a:rPr>
              <a:t>Lee M et al, Pain Physician 2011;14: 145-61</a:t>
            </a:r>
            <a:endParaRPr lang="en-AU" dirty="0">
              <a:solidFill>
                <a:schemeClr val="tx2"/>
              </a:solidFill>
            </a:endParaRPr>
          </a:p>
        </p:txBody>
      </p:sp>
    </p:spTree>
    <p:extLst>
      <p:ext uri="{BB962C8B-B14F-4D97-AF65-F5344CB8AC3E}">
        <p14:creationId xmlns:p14="http://schemas.microsoft.com/office/powerpoint/2010/main" val="9380354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2110"/>
            <a:ext cx="8229600" cy="1143000"/>
          </a:xfrm>
        </p:spPr>
        <p:txBody>
          <a:bodyPr>
            <a:normAutofit/>
          </a:bodyPr>
          <a:lstStyle/>
          <a:p>
            <a:pPr algn="ctr"/>
            <a:r>
              <a:rPr lang="en-AU" sz="3200" dirty="0">
                <a:solidFill>
                  <a:schemeClr val="accent1"/>
                </a:solidFill>
                <a:latin typeface="+mn-lt"/>
              </a:rPr>
              <a:t>Falls and fractures by analgesic group</a:t>
            </a:r>
            <a:br>
              <a:rPr lang="en-AU" sz="3200" dirty="0">
                <a:solidFill>
                  <a:schemeClr val="accent1"/>
                </a:solidFill>
                <a:latin typeface="+mn-lt"/>
              </a:rPr>
            </a:br>
            <a:r>
              <a:rPr lang="en-AU" sz="2800" dirty="0">
                <a:solidFill>
                  <a:schemeClr val="accent1"/>
                </a:solidFill>
                <a:latin typeface="+mn-lt"/>
              </a:rPr>
              <a:t>for treatment of osteoarthritis</a:t>
            </a:r>
          </a:p>
        </p:txBody>
      </p:sp>
      <p:sp>
        <p:nvSpPr>
          <p:cNvPr id="3" name="Content Placeholder 2"/>
          <p:cNvSpPr>
            <a:spLocks noGrp="1"/>
          </p:cNvSpPr>
          <p:nvPr>
            <p:ph idx="1"/>
          </p:nvPr>
        </p:nvSpPr>
        <p:spPr>
          <a:xfrm>
            <a:off x="6887571" y="1538785"/>
            <a:ext cx="3469879" cy="4367048"/>
          </a:xfrm>
        </p:spPr>
        <p:txBody>
          <a:bodyPr>
            <a:normAutofit/>
          </a:bodyPr>
          <a:lstStyle/>
          <a:p>
            <a:pPr marL="0" indent="0">
              <a:buNone/>
            </a:pPr>
            <a:r>
              <a:rPr lang="en-AU" sz="2400" dirty="0"/>
              <a:t>Risk of falls and fractures higher with </a:t>
            </a:r>
            <a:r>
              <a:rPr lang="en-AU" sz="2400" dirty="0">
                <a:solidFill>
                  <a:srgbClr val="FF0000"/>
                </a:solidFill>
              </a:rPr>
              <a:t>opioid</a:t>
            </a:r>
            <a:r>
              <a:rPr lang="en-AU" sz="2400" dirty="0"/>
              <a:t> analgesia than with  </a:t>
            </a:r>
          </a:p>
          <a:p>
            <a:r>
              <a:rPr lang="en-US" sz="2400" dirty="0"/>
              <a:t>COX-2 inhibitors</a:t>
            </a:r>
          </a:p>
          <a:p>
            <a:pPr marL="0" indent="0">
              <a:buNone/>
            </a:pPr>
            <a:r>
              <a:rPr lang="en-US" sz="2000" dirty="0"/>
              <a:t>          OR = 3.3, 95% CI = 2.5–4.3</a:t>
            </a:r>
          </a:p>
          <a:p>
            <a:pPr marL="0" indent="0">
              <a:buNone/>
            </a:pPr>
            <a:r>
              <a:rPr lang="en-US" sz="2400" dirty="0"/>
              <a:t> or </a:t>
            </a:r>
          </a:p>
          <a:p>
            <a:r>
              <a:rPr lang="en-US" sz="2400" dirty="0">
                <a:solidFill>
                  <a:schemeClr val="accent6">
                    <a:lumMod val="75000"/>
                  </a:schemeClr>
                </a:solidFill>
              </a:rPr>
              <a:t>NSAID</a:t>
            </a:r>
            <a:r>
              <a:rPr lang="en-US" sz="2400" dirty="0"/>
              <a:t> </a:t>
            </a:r>
          </a:p>
          <a:p>
            <a:pPr marL="0" indent="0">
              <a:buNone/>
            </a:pPr>
            <a:r>
              <a:rPr lang="en-US" sz="2000" dirty="0"/>
              <a:t>          OR = 4.1, 95% CI = 3.7–4.5</a:t>
            </a:r>
          </a:p>
          <a:p>
            <a:pPr marL="0" indent="0">
              <a:buNone/>
            </a:pPr>
            <a:endParaRPr lang="en-AU"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9458" t="24907" r="19409" b="31429"/>
          <a:stretch/>
        </p:blipFill>
        <p:spPr bwMode="auto">
          <a:xfrm>
            <a:off x="1823546" y="1341420"/>
            <a:ext cx="4981903" cy="4367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reeform 3"/>
          <p:cNvSpPr/>
          <p:nvPr/>
        </p:nvSpPr>
        <p:spPr>
          <a:xfrm>
            <a:off x="2438400" y="1726970"/>
            <a:ext cx="3967350" cy="2040341"/>
          </a:xfrm>
          <a:custGeom>
            <a:avLst/>
            <a:gdLst>
              <a:gd name="connsiteX0" fmla="*/ 0 w 3967350"/>
              <a:gd name="connsiteY0" fmla="*/ 0 h 2040341"/>
              <a:gd name="connsiteX1" fmla="*/ 6824 w 3967350"/>
              <a:gd name="connsiteY1" fmla="*/ 61415 h 2040341"/>
              <a:gd name="connsiteX2" fmla="*/ 13648 w 3967350"/>
              <a:gd name="connsiteY2" fmla="*/ 136478 h 2040341"/>
              <a:gd name="connsiteX3" fmla="*/ 20472 w 3967350"/>
              <a:gd name="connsiteY3" fmla="*/ 191069 h 2040341"/>
              <a:gd name="connsiteX4" fmla="*/ 27296 w 3967350"/>
              <a:gd name="connsiteY4" fmla="*/ 368490 h 2040341"/>
              <a:gd name="connsiteX5" fmla="*/ 34119 w 3967350"/>
              <a:gd name="connsiteY5" fmla="*/ 423081 h 2040341"/>
              <a:gd name="connsiteX6" fmla="*/ 47767 w 3967350"/>
              <a:gd name="connsiteY6" fmla="*/ 443552 h 2040341"/>
              <a:gd name="connsiteX7" fmla="*/ 54591 w 3967350"/>
              <a:gd name="connsiteY7" fmla="*/ 491320 h 2040341"/>
              <a:gd name="connsiteX8" fmla="*/ 68239 w 3967350"/>
              <a:gd name="connsiteY8" fmla="*/ 539087 h 2040341"/>
              <a:gd name="connsiteX9" fmla="*/ 75063 w 3967350"/>
              <a:gd name="connsiteY9" fmla="*/ 573206 h 2040341"/>
              <a:gd name="connsiteX10" fmla="*/ 88710 w 3967350"/>
              <a:gd name="connsiteY10" fmla="*/ 614150 h 2040341"/>
              <a:gd name="connsiteX11" fmla="*/ 95534 w 3967350"/>
              <a:gd name="connsiteY11" fmla="*/ 682388 h 2040341"/>
              <a:gd name="connsiteX12" fmla="*/ 109182 w 3967350"/>
              <a:gd name="connsiteY12" fmla="*/ 716508 h 2040341"/>
              <a:gd name="connsiteX13" fmla="*/ 116006 w 3967350"/>
              <a:gd name="connsiteY13" fmla="*/ 750627 h 2040341"/>
              <a:gd name="connsiteX14" fmla="*/ 122830 w 3967350"/>
              <a:gd name="connsiteY14" fmla="*/ 771099 h 2040341"/>
              <a:gd name="connsiteX15" fmla="*/ 136478 w 3967350"/>
              <a:gd name="connsiteY15" fmla="*/ 934872 h 2040341"/>
              <a:gd name="connsiteX16" fmla="*/ 150125 w 3967350"/>
              <a:gd name="connsiteY16" fmla="*/ 975815 h 2040341"/>
              <a:gd name="connsiteX17" fmla="*/ 156949 w 3967350"/>
              <a:gd name="connsiteY17" fmla="*/ 996287 h 2040341"/>
              <a:gd name="connsiteX18" fmla="*/ 163773 w 3967350"/>
              <a:gd name="connsiteY18" fmla="*/ 1166884 h 2040341"/>
              <a:gd name="connsiteX19" fmla="*/ 170597 w 3967350"/>
              <a:gd name="connsiteY19" fmla="*/ 1187355 h 2040341"/>
              <a:gd name="connsiteX20" fmla="*/ 177421 w 3967350"/>
              <a:gd name="connsiteY20" fmla="*/ 1248770 h 2040341"/>
              <a:gd name="connsiteX21" fmla="*/ 184245 w 3967350"/>
              <a:gd name="connsiteY21" fmla="*/ 1269242 h 2040341"/>
              <a:gd name="connsiteX22" fmla="*/ 197893 w 3967350"/>
              <a:gd name="connsiteY22" fmla="*/ 1323833 h 2040341"/>
              <a:gd name="connsiteX23" fmla="*/ 204716 w 3967350"/>
              <a:gd name="connsiteY23" fmla="*/ 1426191 h 2040341"/>
              <a:gd name="connsiteX24" fmla="*/ 225188 w 3967350"/>
              <a:gd name="connsiteY24" fmla="*/ 1508078 h 2040341"/>
              <a:gd name="connsiteX25" fmla="*/ 245660 w 3967350"/>
              <a:gd name="connsiteY25" fmla="*/ 1569493 h 2040341"/>
              <a:gd name="connsiteX26" fmla="*/ 252484 w 3967350"/>
              <a:gd name="connsiteY26" fmla="*/ 1651379 h 2040341"/>
              <a:gd name="connsiteX27" fmla="*/ 279779 w 3967350"/>
              <a:gd name="connsiteY27" fmla="*/ 1678675 h 2040341"/>
              <a:gd name="connsiteX28" fmla="*/ 286603 w 3967350"/>
              <a:gd name="connsiteY28" fmla="*/ 1699147 h 2040341"/>
              <a:gd name="connsiteX29" fmla="*/ 300251 w 3967350"/>
              <a:gd name="connsiteY29" fmla="*/ 1719618 h 2040341"/>
              <a:gd name="connsiteX30" fmla="*/ 334370 w 3967350"/>
              <a:gd name="connsiteY30" fmla="*/ 1781033 h 2040341"/>
              <a:gd name="connsiteX31" fmla="*/ 354842 w 3967350"/>
              <a:gd name="connsiteY31" fmla="*/ 1828800 h 2040341"/>
              <a:gd name="connsiteX32" fmla="*/ 368490 w 3967350"/>
              <a:gd name="connsiteY32" fmla="*/ 1862920 h 2040341"/>
              <a:gd name="connsiteX33" fmla="*/ 402609 w 3967350"/>
              <a:gd name="connsiteY33" fmla="*/ 1910687 h 2040341"/>
              <a:gd name="connsiteX34" fmla="*/ 429904 w 3967350"/>
              <a:gd name="connsiteY34" fmla="*/ 1951630 h 2040341"/>
              <a:gd name="connsiteX35" fmla="*/ 443552 w 3967350"/>
              <a:gd name="connsiteY35" fmla="*/ 1978926 h 2040341"/>
              <a:gd name="connsiteX36" fmla="*/ 491319 w 3967350"/>
              <a:gd name="connsiteY36" fmla="*/ 2040341 h 2040341"/>
              <a:gd name="connsiteX37" fmla="*/ 518615 w 3967350"/>
              <a:gd name="connsiteY37" fmla="*/ 1958454 h 2040341"/>
              <a:gd name="connsiteX38" fmla="*/ 525439 w 3967350"/>
              <a:gd name="connsiteY38" fmla="*/ 1924335 h 2040341"/>
              <a:gd name="connsiteX39" fmla="*/ 532263 w 3967350"/>
              <a:gd name="connsiteY39" fmla="*/ 1869744 h 2040341"/>
              <a:gd name="connsiteX40" fmla="*/ 539087 w 3967350"/>
              <a:gd name="connsiteY40" fmla="*/ 1821976 h 2040341"/>
              <a:gd name="connsiteX41" fmla="*/ 559558 w 3967350"/>
              <a:gd name="connsiteY41" fmla="*/ 1685499 h 2040341"/>
              <a:gd name="connsiteX42" fmla="*/ 586854 w 3967350"/>
              <a:gd name="connsiteY42" fmla="*/ 1665027 h 2040341"/>
              <a:gd name="connsiteX43" fmla="*/ 593678 w 3967350"/>
              <a:gd name="connsiteY43" fmla="*/ 1630908 h 2040341"/>
              <a:gd name="connsiteX44" fmla="*/ 600501 w 3967350"/>
              <a:gd name="connsiteY44" fmla="*/ 1610436 h 2040341"/>
              <a:gd name="connsiteX45" fmla="*/ 607325 w 3967350"/>
              <a:gd name="connsiteY45" fmla="*/ 1555845 h 2040341"/>
              <a:gd name="connsiteX46" fmla="*/ 614149 w 3967350"/>
              <a:gd name="connsiteY46" fmla="*/ 1535373 h 2040341"/>
              <a:gd name="connsiteX47" fmla="*/ 634621 w 3967350"/>
              <a:gd name="connsiteY47" fmla="*/ 1480782 h 2040341"/>
              <a:gd name="connsiteX48" fmla="*/ 641445 w 3967350"/>
              <a:gd name="connsiteY48" fmla="*/ 1446663 h 2040341"/>
              <a:gd name="connsiteX49" fmla="*/ 648269 w 3967350"/>
              <a:gd name="connsiteY49" fmla="*/ 1426191 h 2040341"/>
              <a:gd name="connsiteX50" fmla="*/ 661916 w 3967350"/>
              <a:gd name="connsiteY50" fmla="*/ 1351129 h 2040341"/>
              <a:gd name="connsiteX51" fmla="*/ 668740 w 3967350"/>
              <a:gd name="connsiteY51" fmla="*/ 1323833 h 2040341"/>
              <a:gd name="connsiteX52" fmla="*/ 689212 w 3967350"/>
              <a:gd name="connsiteY52" fmla="*/ 1255594 h 2040341"/>
              <a:gd name="connsiteX53" fmla="*/ 696036 w 3967350"/>
              <a:gd name="connsiteY53" fmla="*/ 1221475 h 2040341"/>
              <a:gd name="connsiteX54" fmla="*/ 709684 w 3967350"/>
              <a:gd name="connsiteY54" fmla="*/ 1201003 h 2040341"/>
              <a:gd name="connsiteX55" fmla="*/ 716507 w 3967350"/>
              <a:gd name="connsiteY55" fmla="*/ 1180532 h 2040341"/>
              <a:gd name="connsiteX56" fmla="*/ 723331 w 3967350"/>
              <a:gd name="connsiteY56" fmla="*/ 1112293 h 2040341"/>
              <a:gd name="connsiteX57" fmla="*/ 730155 w 3967350"/>
              <a:gd name="connsiteY57" fmla="*/ 1084997 h 2040341"/>
              <a:gd name="connsiteX58" fmla="*/ 736979 w 3967350"/>
              <a:gd name="connsiteY58" fmla="*/ 1016758 h 2040341"/>
              <a:gd name="connsiteX59" fmla="*/ 777922 w 3967350"/>
              <a:gd name="connsiteY59" fmla="*/ 1009935 h 2040341"/>
              <a:gd name="connsiteX60" fmla="*/ 880281 w 3967350"/>
              <a:gd name="connsiteY60" fmla="*/ 989463 h 2040341"/>
              <a:gd name="connsiteX61" fmla="*/ 921224 w 3967350"/>
              <a:gd name="connsiteY61" fmla="*/ 968991 h 2040341"/>
              <a:gd name="connsiteX62" fmla="*/ 941696 w 3967350"/>
              <a:gd name="connsiteY62" fmla="*/ 962167 h 2040341"/>
              <a:gd name="connsiteX63" fmla="*/ 989463 w 3967350"/>
              <a:gd name="connsiteY63" fmla="*/ 934872 h 2040341"/>
              <a:gd name="connsiteX64" fmla="*/ 1016758 w 3967350"/>
              <a:gd name="connsiteY64" fmla="*/ 921224 h 2040341"/>
              <a:gd name="connsiteX65" fmla="*/ 1078173 w 3967350"/>
              <a:gd name="connsiteY65" fmla="*/ 914400 h 2040341"/>
              <a:gd name="connsiteX66" fmla="*/ 1214651 w 3967350"/>
              <a:gd name="connsiteY66" fmla="*/ 900752 h 2040341"/>
              <a:gd name="connsiteX67" fmla="*/ 1255594 w 3967350"/>
              <a:gd name="connsiteY67" fmla="*/ 887105 h 2040341"/>
              <a:gd name="connsiteX68" fmla="*/ 1303361 w 3967350"/>
              <a:gd name="connsiteY68" fmla="*/ 914400 h 2040341"/>
              <a:gd name="connsiteX69" fmla="*/ 1351128 w 3967350"/>
              <a:gd name="connsiteY69" fmla="*/ 934872 h 2040341"/>
              <a:gd name="connsiteX70" fmla="*/ 1364776 w 3967350"/>
              <a:gd name="connsiteY70" fmla="*/ 955344 h 2040341"/>
              <a:gd name="connsiteX71" fmla="*/ 1405719 w 3967350"/>
              <a:gd name="connsiteY71" fmla="*/ 975815 h 2040341"/>
              <a:gd name="connsiteX72" fmla="*/ 1467134 w 3967350"/>
              <a:gd name="connsiteY72" fmla="*/ 989463 h 2040341"/>
              <a:gd name="connsiteX73" fmla="*/ 1487606 w 3967350"/>
              <a:gd name="connsiteY73" fmla="*/ 996287 h 2040341"/>
              <a:gd name="connsiteX74" fmla="*/ 1562669 w 3967350"/>
              <a:gd name="connsiteY74" fmla="*/ 1003111 h 2040341"/>
              <a:gd name="connsiteX75" fmla="*/ 1603612 w 3967350"/>
              <a:gd name="connsiteY75" fmla="*/ 1016758 h 2040341"/>
              <a:gd name="connsiteX76" fmla="*/ 1624084 w 3967350"/>
              <a:gd name="connsiteY76" fmla="*/ 1023582 h 2040341"/>
              <a:gd name="connsiteX77" fmla="*/ 1733266 w 3967350"/>
              <a:gd name="connsiteY77" fmla="*/ 1016758 h 2040341"/>
              <a:gd name="connsiteX78" fmla="*/ 1787857 w 3967350"/>
              <a:gd name="connsiteY78" fmla="*/ 982639 h 2040341"/>
              <a:gd name="connsiteX79" fmla="*/ 1828800 w 3967350"/>
              <a:gd name="connsiteY79" fmla="*/ 900752 h 2040341"/>
              <a:gd name="connsiteX80" fmla="*/ 1849272 w 3967350"/>
              <a:gd name="connsiteY80" fmla="*/ 887105 h 2040341"/>
              <a:gd name="connsiteX81" fmla="*/ 1869743 w 3967350"/>
              <a:gd name="connsiteY81" fmla="*/ 866633 h 2040341"/>
              <a:gd name="connsiteX82" fmla="*/ 1883391 w 3967350"/>
              <a:gd name="connsiteY82" fmla="*/ 846161 h 2040341"/>
              <a:gd name="connsiteX83" fmla="*/ 1897039 w 3967350"/>
              <a:gd name="connsiteY83" fmla="*/ 805218 h 2040341"/>
              <a:gd name="connsiteX84" fmla="*/ 1917510 w 3967350"/>
              <a:gd name="connsiteY84" fmla="*/ 784747 h 2040341"/>
              <a:gd name="connsiteX85" fmla="*/ 1937982 w 3967350"/>
              <a:gd name="connsiteY85" fmla="*/ 716508 h 2040341"/>
              <a:gd name="connsiteX86" fmla="*/ 1958454 w 3967350"/>
              <a:gd name="connsiteY86" fmla="*/ 702860 h 2040341"/>
              <a:gd name="connsiteX87" fmla="*/ 1978925 w 3967350"/>
              <a:gd name="connsiteY87" fmla="*/ 655093 h 2040341"/>
              <a:gd name="connsiteX88" fmla="*/ 2026693 w 3967350"/>
              <a:gd name="connsiteY88" fmla="*/ 661917 h 2040341"/>
              <a:gd name="connsiteX89" fmla="*/ 2094931 w 3967350"/>
              <a:gd name="connsiteY89" fmla="*/ 702860 h 2040341"/>
              <a:gd name="connsiteX90" fmla="*/ 2108579 w 3967350"/>
              <a:gd name="connsiteY90" fmla="*/ 723332 h 2040341"/>
              <a:gd name="connsiteX91" fmla="*/ 2135875 w 3967350"/>
              <a:gd name="connsiteY91" fmla="*/ 764275 h 2040341"/>
              <a:gd name="connsiteX92" fmla="*/ 2197290 w 3967350"/>
              <a:gd name="connsiteY92" fmla="*/ 784747 h 2040341"/>
              <a:gd name="connsiteX93" fmla="*/ 2217761 w 3967350"/>
              <a:gd name="connsiteY93" fmla="*/ 791570 h 2040341"/>
              <a:gd name="connsiteX94" fmla="*/ 2238233 w 3967350"/>
              <a:gd name="connsiteY94" fmla="*/ 805218 h 2040341"/>
              <a:gd name="connsiteX95" fmla="*/ 2347415 w 3967350"/>
              <a:gd name="connsiteY95" fmla="*/ 818866 h 2040341"/>
              <a:gd name="connsiteX96" fmla="*/ 2429301 w 3967350"/>
              <a:gd name="connsiteY96" fmla="*/ 832514 h 2040341"/>
              <a:gd name="connsiteX97" fmla="*/ 2490716 w 3967350"/>
              <a:gd name="connsiteY97" fmla="*/ 825690 h 2040341"/>
              <a:gd name="connsiteX98" fmla="*/ 2511188 w 3967350"/>
              <a:gd name="connsiteY98" fmla="*/ 798394 h 2040341"/>
              <a:gd name="connsiteX99" fmla="*/ 2531660 w 3967350"/>
              <a:gd name="connsiteY99" fmla="*/ 791570 h 2040341"/>
              <a:gd name="connsiteX100" fmla="*/ 2593075 w 3967350"/>
              <a:gd name="connsiteY100" fmla="*/ 736979 h 2040341"/>
              <a:gd name="connsiteX101" fmla="*/ 2613546 w 3967350"/>
              <a:gd name="connsiteY101" fmla="*/ 730155 h 2040341"/>
              <a:gd name="connsiteX102" fmla="*/ 2647666 w 3967350"/>
              <a:gd name="connsiteY102" fmla="*/ 696036 h 2040341"/>
              <a:gd name="connsiteX103" fmla="*/ 2668137 w 3967350"/>
              <a:gd name="connsiteY103" fmla="*/ 675564 h 2040341"/>
              <a:gd name="connsiteX104" fmla="*/ 2709081 w 3967350"/>
              <a:gd name="connsiteY104" fmla="*/ 655093 h 2040341"/>
              <a:gd name="connsiteX105" fmla="*/ 2715904 w 3967350"/>
              <a:gd name="connsiteY105" fmla="*/ 634621 h 2040341"/>
              <a:gd name="connsiteX106" fmla="*/ 2811439 w 3967350"/>
              <a:gd name="connsiteY106" fmla="*/ 627797 h 2040341"/>
              <a:gd name="connsiteX107" fmla="*/ 2995684 w 3967350"/>
              <a:gd name="connsiteY107" fmla="*/ 620973 h 2040341"/>
              <a:gd name="connsiteX108" fmla="*/ 3022979 w 3967350"/>
              <a:gd name="connsiteY108" fmla="*/ 600502 h 2040341"/>
              <a:gd name="connsiteX109" fmla="*/ 3050275 w 3967350"/>
              <a:gd name="connsiteY109" fmla="*/ 593678 h 2040341"/>
              <a:gd name="connsiteX110" fmla="*/ 3091218 w 3967350"/>
              <a:gd name="connsiteY110" fmla="*/ 580030 h 2040341"/>
              <a:gd name="connsiteX111" fmla="*/ 3125337 w 3967350"/>
              <a:gd name="connsiteY111" fmla="*/ 566382 h 2040341"/>
              <a:gd name="connsiteX112" fmla="*/ 3186752 w 3967350"/>
              <a:gd name="connsiteY112" fmla="*/ 545911 h 2040341"/>
              <a:gd name="connsiteX113" fmla="*/ 3234519 w 3967350"/>
              <a:gd name="connsiteY113" fmla="*/ 539087 h 2040341"/>
              <a:gd name="connsiteX114" fmla="*/ 3254991 w 3967350"/>
              <a:gd name="connsiteY114" fmla="*/ 545911 h 2040341"/>
              <a:gd name="connsiteX115" fmla="*/ 3309582 w 3967350"/>
              <a:gd name="connsiteY115" fmla="*/ 552735 h 2040341"/>
              <a:gd name="connsiteX116" fmla="*/ 3336878 w 3967350"/>
              <a:gd name="connsiteY116" fmla="*/ 566382 h 2040341"/>
              <a:gd name="connsiteX117" fmla="*/ 3370997 w 3967350"/>
              <a:gd name="connsiteY117" fmla="*/ 580030 h 2040341"/>
              <a:gd name="connsiteX118" fmla="*/ 3432412 w 3967350"/>
              <a:gd name="connsiteY118" fmla="*/ 586854 h 2040341"/>
              <a:gd name="connsiteX119" fmla="*/ 3487003 w 3967350"/>
              <a:gd name="connsiteY119" fmla="*/ 580030 h 2040341"/>
              <a:gd name="connsiteX120" fmla="*/ 3493827 w 3967350"/>
              <a:gd name="connsiteY120" fmla="*/ 559558 h 2040341"/>
              <a:gd name="connsiteX121" fmla="*/ 3507475 w 3967350"/>
              <a:gd name="connsiteY121" fmla="*/ 539087 h 2040341"/>
              <a:gd name="connsiteX122" fmla="*/ 3521122 w 3967350"/>
              <a:gd name="connsiteY122" fmla="*/ 504967 h 2040341"/>
              <a:gd name="connsiteX123" fmla="*/ 3548418 w 3967350"/>
              <a:gd name="connsiteY123" fmla="*/ 464024 h 2040341"/>
              <a:gd name="connsiteX124" fmla="*/ 3596185 w 3967350"/>
              <a:gd name="connsiteY124" fmla="*/ 470848 h 2040341"/>
              <a:gd name="connsiteX125" fmla="*/ 3637128 w 3967350"/>
              <a:gd name="connsiteY125" fmla="*/ 457200 h 2040341"/>
              <a:gd name="connsiteX126" fmla="*/ 3650776 w 3967350"/>
              <a:gd name="connsiteY126" fmla="*/ 436729 h 2040341"/>
              <a:gd name="connsiteX127" fmla="*/ 3719015 w 3967350"/>
              <a:gd name="connsiteY127" fmla="*/ 395785 h 2040341"/>
              <a:gd name="connsiteX128" fmla="*/ 3739487 w 3967350"/>
              <a:gd name="connsiteY128" fmla="*/ 382138 h 2040341"/>
              <a:gd name="connsiteX129" fmla="*/ 3753134 w 3967350"/>
              <a:gd name="connsiteY129" fmla="*/ 361666 h 2040341"/>
              <a:gd name="connsiteX130" fmla="*/ 3780430 w 3967350"/>
              <a:gd name="connsiteY130" fmla="*/ 341194 h 2040341"/>
              <a:gd name="connsiteX131" fmla="*/ 3828197 w 3967350"/>
              <a:gd name="connsiteY131" fmla="*/ 313899 h 2040341"/>
              <a:gd name="connsiteX132" fmla="*/ 3848669 w 3967350"/>
              <a:gd name="connsiteY132" fmla="*/ 307075 h 2040341"/>
              <a:gd name="connsiteX133" fmla="*/ 3896436 w 3967350"/>
              <a:gd name="connsiteY133" fmla="*/ 272955 h 2040341"/>
              <a:gd name="connsiteX134" fmla="*/ 3875964 w 3967350"/>
              <a:gd name="connsiteY134" fmla="*/ 286603 h 2040341"/>
              <a:gd name="connsiteX135" fmla="*/ 3855493 w 3967350"/>
              <a:gd name="connsiteY135" fmla="*/ 307075 h 2040341"/>
              <a:gd name="connsiteX136" fmla="*/ 3841845 w 3967350"/>
              <a:gd name="connsiteY136" fmla="*/ 327547 h 2040341"/>
              <a:gd name="connsiteX137" fmla="*/ 3821373 w 3967350"/>
              <a:gd name="connsiteY137" fmla="*/ 334370 h 2040341"/>
              <a:gd name="connsiteX138" fmla="*/ 3841845 w 3967350"/>
              <a:gd name="connsiteY138" fmla="*/ 286603 h 2040341"/>
              <a:gd name="connsiteX139" fmla="*/ 3862316 w 3967350"/>
              <a:gd name="connsiteY139" fmla="*/ 272955 h 2040341"/>
              <a:gd name="connsiteX140" fmla="*/ 3869140 w 3967350"/>
              <a:gd name="connsiteY140" fmla="*/ 232012 h 2040341"/>
              <a:gd name="connsiteX141" fmla="*/ 3896436 w 3967350"/>
              <a:gd name="connsiteY141" fmla="*/ 218364 h 2040341"/>
              <a:gd name="connsiteX142" fmla="*/ 3937379 w 3967350"/>
              <a:gd name="connsiteY142" fmla="*/ 197893 h 2040341"/>
              <a:gd name="connsiteX143" fmla="*/ 3964675 w 3967350"/>
              <a:gd name="connsiteY143" fmla="*/ 163773 h 2040341"/>
              <a:gd name="connsiteX144" fmla="*/ 3944203 w 3967350"/>
              <a:gd name="connsiteY144" fmla="*/ 170597 h 2040341"/>
              <a:gd name="connsiteX145" fmla="*/ 3937379 w 3967350"/>
              <a:gd name="connsiteY145" fmla="*/ 211541 h 204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3967350" h="2040341">
                <a:moveTo>
                  <a:pt x="0" y="0"/>
                </a:moveTo>
                <a:cubicBezTo>
                  <a:pt x="2275" y="20472"/>
                  <a:pt x="4774" y="40920"/>
                  <a:pt x="6824" y="61415"/>
                </a:cubicBezTo>
                <a:cubicBezTo>
                  <a:pt x="9324" y="86414"/>
                  <a:pt x="11018" y="111492"/>
                  <a:pt x="13648" y="136478"/>
                </a:cubicBezTo>
                <a:cubicBezTo>
                  <a:pt x="15568" y="154716"/>
                  <a:pt x="18197" y="172872"/>
                  <a:pt x="20472" y="191069"/>
                </a:cubicBezTo>
                <a:cubicBezTo>
                  <a:pt x="22747" y="250209"/>
                  <a:pt x="23821" y="309408"/>
                  <a:pt x="27296" y="368490"/>
                </a:cubicBezTo>
                <a:cubicBezTo>
                  <a:pt x="28373" y="386797"/>
                  <a:pt x="29294" y="405389"/>
                  <a:pt x="34119" y="423081"/>
                </a:cubicBezTo>
                <a:cubicBezTo>
                  <a:pt x="36277" y="430993"/>
                  <a:pt x="43218" y="436728"/>
                  <a:pt x="47767" y="443552"/>
                </a:cubicBezTo>
                <a:cubicBezTo>
                  <a:pt x="50042" y="459475"/>
                  <a:pt x="51714" y="475495"/>
                  <a:pt x="54591" y="491320"/>
                </a:cubicBezTo>
                <a:cubicBezTo>
                  <a:pt x="63099" y="538114"/>
                  <a:pt x="58496" y="500115"/>
                  <a:pt x="68239" y="539087"/>
                </a:cubicBezTo>
                <a:cubicBezTo>
                  <a:pt x="71052" y="550339"/>
                  <a:pt x="72011" y="562016"/>
                  <a:pt x="75063" y="573206"/>
                </a:cubicBezTo>
                <a:cubicBezTo>
                  <a:pt x="78848" y="587085"/>
                  <a:pt x="88710" y="614150"/>
                  <a:pt x="88710" y="614150"/>
                </a:cubicBezTo>
                <a:cubicBezTo>
                  <a:pt x="90985" y="636896"/>
                  <a:pt x="91051" y="659972"/>
                  <a:pt x="95534" y="682388"/>
                </a:cubicBezTo>
                <a:cubicBezTo>
                  <a:pt x="97936" y="694400"/>
                  <a:pt x="105662" y="704775"/>
                  <a:pt x="109182" y="716508"/>
                </a:cubicBezTo>
                <a:cubicBezTo>
                  <a:pt x="112515" y="727617"/>
                  <a:pt x="113193" y="739375"/>
                  <a:pt x="116006" y="750627"/>
                </a:cubicBezTo>
                <a:cubicBezTo>
                  <a:pt x="117751" y="757605"/>
                  <a:pt x="120555" y="764275"/>
                  <a:pt x="122830" y="771099"/>
                </a:cubicBezTo>
                <a:cubicBezTo>
                  <a:pt x="124362" y="797134"/>
                  <a:pt x="126766" y="892784"/>
                  <a:pt x="136478" y="934872"/>
                </a:cubicBezTo>
                <a:cubicBezTo>
                  <a:pt x="139713" y="948889"/>
                  <a:pt x="145576" y="962167"/>
                  <a:pt x="150125" y="975815"/>
                </a:cubicBezTo>
                <a:lnTo>
                  <a:pt x="156949" y="996287"/>
                </a:lnTo>
                <a:cubicBezTo>
                  <a:pt x="159224" y="1053153"/>
                  <a:pt x="159718" y="1110117"/>
                  <a:pt x="163773" y="1166884"/>
                </a:cubicBezTo>
                <a:cubicBezTo>
                  <a:pt x="164285" y="1174059"/>
                  <a:pt x="169414" y="1180260"/>
                  <a:pt x="170597" y="1187355"/>
                </a:cubicBezTo>
                <a:cubicBezTo>
                  <a:pt x="173983" y="1207672"/>
                  <a:pt x="174035" y="1228453"/>
                  <a:pt x="177421" y="1248770"/>
                </a:cubicBezTo>
                <a:cubicBezTo>
                  <a:pt x="178604" y="1255865"/>
                  <a:pt x="182352" y="1262302"/>
                  <a:pt x="184245" y="1269242"/>
                </a:cubicBezTo>
                <a:cubicBezTo>
                  <a:pt x="189180" y="1287338"/>
                  <a:pt x="193344" y="1305636"/>
                  <a:pt x="197893" y="1323833"/>
                </a:cubicBezTo>
                <a:cubicBezTo>
                  <a:pt x="200167" y="1357952"/>
                  <a:pt x="199705" y="1392365"/>
                  <a:pt x="204716" y="1426191"/>
                </a:cubicBezTo>
                <a:cubicBezTo>
                  <a:pt x="208839" y="1454023"/>
                  <a:pt x="218364" y="1480782"/>
                  <a:pt x="225188" y="1508078"/>
                </a:cubicBezTo>
                <a:cubicBezTo>
                  <a:pt x="234983" y="1547255"/>
                  <a:pt x="228530" y="1526667"/>
                  <a:pt x="245660" y="1569493"/>
                </a:cubicBezTo>
                <a:cubicBezTo>
                  <a:pt x="247935" y="1596788"/>
                  <a:pt x="244314" y="1625236"/>
                  <a:pt x="252484" y="1651379"/>
                </a:cubicBezTo>
                <a:cubicBezTo>
                  <a:pt x="256322" y="1663661"/>
                  <a:pt x="272300" y="1668204"/>
                  <a:pt x="279779" y="1678675"/>
                </a:cubicBezTo>
                <a:cubicBezTo>
                  <a:pt x="283960" y="1684528"/>
                  <a:pt x="283386" y="1692713"/>
                  <a:pt x="286603" y="1699147"/>
                </a:cubicBezTo>
                <a:cubicBezTo>
                  <a:pt x="290271" y="1706482"/>
                  <a:pt x="295702" y="1712794"/>
                  <a:pt x="300251" y="1719618"/>
                </a:cubicBezTo>
                <a:cubicBezTo>
                  <a:pt x="316951" y="1769716"/>
                  <a:pt x="303727" y="1750388"/>
                  <a:pt x="334370" y="1781033"/>
                </a:cubicBezTo>
                <a:cubicBezTo>
                  <a:pt x="348386" y="1823082"/>
                  <a:pt x="332355" y="1778205"/>
                  <a:pt x="354842" y="1828800"/>
                </a:cubicBezTo>
                <a:cubicBezTo>
                  <a:pt x="359817" y="1839994"/>
                  <a:pt x="363012" y="1851964"/>
                  <a:pt x="368490" y="1862920"/>
                </a:cubicBezTo>
                <a:cubicBezTo>
                  <a:pt x="374037" y="1874014"/>
                  <a:pt x="397199" y="1902958"/>
                  <a:pt x="402609" y="1910687"/>
                </a:cubicBezTo>
                <a:cubicBezTo>
                  <a:pt x="412015" y="1924124"/>
                  <a:pt x="420806" y="1937982"/>
                  <a:pt x="429904" y="1951630"/>
                </a:cubicBezTo>
                <a:cubicBezTo>
                  <a:pt x="435547" y="1960094"/>
                  <a:pt x="438318" y="1970203"/>
                  <a:pt x="443552" y="1978926"/>
                </a:cubicBezTo>
                <a:cubicBezTo>
                  <a:pt x="468037" y="2019734"/>
                  <a:pt x="464053" y="2013074"/>
                  <a:pt x="491319" y="2040341"/>
                </a:cubicBezTo>
                <a:cubicBezTo>
                  <a:pt x="531814" y="2013344"/>
                  <a:pt x="508180" y="2036717"/>
                  <a:pt x="518615" y="1958454"/>
                </a:cubicBezTo>
                <a:cubicBezTo>
                  <a:pt x="520148" y="1946958"/>
                  <a:pt x="523675" y="1935798"/>
                  <a:pt x="525439" y="1924335"/>
                </a:cubicBezTo>
                <a:cubicBezTo>
                  <a:pt x="528228" y="1906210"/>
                  <a:pt x="529839" y="1887922"/>
                  <a:pt x="532263" y="1869744"/>
                </a:cubicBezTo>
                <a:cubicBezTo>
                  <a:pt x="534389" y="1853801"/>
                  <a:pt x="536812" y="1837899"/>
                  <a:pt x="539087" y="1821976"/>
                </a:cubicBezTo>
                <a:cubicBezTo>
                  <a:pt x="541207" y="1785935"/>
                  <a:pt x="525520" y="1719536"/>
                  <a:pt x="559558" y="1685499"/>
                </a:cubicBezTo>
                <a:cubicBezTo>
                  <a:pt x="567600" y="1677457"/>
                  <a:pt x="577755" y="1671851"/>
                  <a:pt x="586854" y="1665027"/>
                </a:cubicBezTo>
                <a:cubicBezTo>
                  <a:pt x="589129" y="1653654"/>
                  <a:pt x="590865" y="1642160"/>
                  <a:pt x="593678" y="1630908"/>
                </a:cubicBezTo>
                <a:cubicBezTo>
                  <a:pt x="595422" y="1623930"/>
                  <a:pt x="599214" y="1617513"/>
                  <a:pt x="600501" y="1610436"/>
                </a:cubicBezTo>
                <a:cubicBezTo>
                  <a:pt x="603781" y="1592393"/>
                  <a:pt x="604044" y="1573888"/>
                  <a:pt x="607325" y="1555845"/>
                </a:cubicBezTo>
                <a:cubicBezTo>
                  <a:pt x="608612" y="1548768"/>
                  <a:pt x="612173" y="1542289"/>
                  <a:pt x="614149" y="1535373"/>
                </a:cubicBezTo>
                <a:cubicBezTo>
                  <a:pt x="626537" y="1492016"/>
                  <a:pt x="613420" y="1523184"/>
                  <a:pt x="634621" y="1480782"/>
                </a:cubicBezTo>
                <a:cubicBezTo>
                  <a:pt x="636896" y="1469409"/>
                  <a:pt x="638632" y="1457915"/>
                  <a:pt x="641445" y="1446663"/>
                </a:cubicBezTo>
                <a:cubicBezTo>
                  <a:pt x="643190" y="1439685"/>
                  <a:pt x="646762" y="1433224"/>
                  <a:pt x="648269" y="1426191"/>
                </a:cubicBezTo>
                <a:cubicBezTo>
                  <a:pt x="653597" y="1401325"/>
                  <a:pt x="656929" y="1376066"/>
                  <a:pt x="661916" y="1351129"/>
                </a:cubicBezTo>
                <a:cubicBezTo>
                  <a:pt x="663755" y="1341932"/>
                  <a:pt x="666901" y="1333030"/>
                  <a:pt x="668740" y="1323833"/>
                </a:cubicBezTo>
                <a:cubicBezTo>
                  <a:pt x="680068" y="1267192"/>
                  <a:pt x="667294" y="1299430"/>
                  <a:pt x="689212" y="1255594"/>
                </a:cubicBezTo>
                <a:cubicBezTo>
                  <a:pt x="691487" y="1244221"/>
                  <a:pt x="691964" y="1232335"/>
                  <a:pt x="696036" y="1221475"/>
                </a:cubicBezTo>
                <a:cubicBezTo>
                  <a:pt x="698916" y="1213796"/>
                  <a:pt x="706016" y="1208339"/>
                  <a:pt x="709684" y="1201003"/>
                </a:cubicBezTo>
                <a:cubicBezTo>
                  <a:pt x="712901" y="1194570"/>
                  <a:pt x="714233" y="1187356"/>
                  <a:pt x="716507" y="1180532"/>
                </a:cubicBezTo>
                <a:cubicBezTo>
                  <a:pt x="718782" y="1157786"/>
                  <a:pt x="720098" y="1134923"/>
                  <a:pt x="723331" y="1112293"/>
                </a:cubicBezTo>
                <a:cubicBezTo>
                  <a:pt x="724657" y="1103009"/>
                  <a:pt x="728829" y="1094281"/>
                  <a:pt x="730155" y="1084997"/>
                </a:cubicBezTo>
                <a:cubicBezTo>
                  <a:pt x="733388" y="1062367"/>
                  <a:pt x="724706" y="1036044"/>
                  <a:pt x="736979" y="1016758"/>
                </a:cubicBezTo>
                <a:cubicBezTo>
                  <a:pt x="744407" y="1005085"/>
                  <a:pt x="764274" y="1012209"/>
                  <a:pt x="777922" y="1009935"/>
                </a:cubicBezTo>
                <a:cubicBezTo>
                  <a:pt x="823712" y="979408"/>
                  <a:pt x="781777" y="1002597"/>
                  <a:pt x="880281" y="989463"/>
                </a:cubicBezTo>
                <a:cubicBezTo>
                  <a:pt x="903668" y="986345"/>
                  <a:pt x="900313" y="979446"/>
                  <a:pt x="921224" y="968991"/>
                </a:cubicBezTo>
                <a:cubicBezTo>
                  <a:pt x="927658" y="965774"/>
                  <a:pt x="934872" y="964442"/>
                  <a:pt x="941696" y="962167"/>
                </a:cubicBezTo>
                <a:cubicBezTo>
                  <a:pt x="989393" y="926395"/>
                  <a:pt x="948938" y="952240"/>
                  <a:pt x="989463" y="934872"/>
                </a:cubicBezTo>
                <a:cubicBezTo>
                  <a:pt x="998813" y="930865"/>
                  <a:pt x="1006846" y="923511"/>
                  <a:pt x="1016758" y="921224"/>
                </a:cubicBezTo>
                <a:cubicBezTo>
                  <a:pt x="1036828" y="916592"/>
                  <a:pt x="1057701" y="916675"/>
                  <a:pt x="1078173" y="914400"/>
                </a:cubicBezTo>
                <a:cubicBezTo>
                  <a:pt x="1143466" y="892636"/>
                  <a:pt x="1047990" y="922490"/>
                  <a:pt x="1214651" y="900752"/>
                </a:cubicBezTo>
                <a:cubicBezTo>
                  <a:pt x="1228916" y="898891"/>
                  <a:pt x="1255594" y="887105"/>
                  <a:pt x="1255594" y="887105"/>
                </a:cubicBezTo>
                <a:cubicBezTo>
                  <a:pt x="1295814" y="900512"/>
                  <a:pt x="1256147" y="884892"/>
                  <a:pt x="1303361" y="914400"/>
                </a:cubicBezTo>
                <a:cubicBezTo>
                  <a:pt x="1322635" y="926446"/>
                  <a:pt x="1331228" y="928238"/>
                  <a:pt x="1351128" y="934872"/>
                </a:cubicBezTo>
                <a:cubicBezTo>
                  <a:pt x="1355677" y="941696"/>
                  <a:pt x="1358977" y="949545"/>
                  <a:pt x="1364776" y="955344"/>
                </a:cubicBezTo>
                <a:cubicBezTo>
                  <a:pt x="1376737" y="967305"/>
                  <a:pt x="1390181" y="971376"/>
                  <a:pt x="1405719" y="975815"/>
                </a:cubicBezTo>
                <a:cubicBezTo>
                  <a:pt x="1454748" y="989823"/>
                  <a:pt x="1410857" y="975394"/>
                  <a:pt x="1467134" y="989463"/>
                </a:cubicBezTo>
                <a:cubicBezTo>
                  <a:pt x="1474112" y="991208"/>
                  <a:pt x="1480485" y="995270"/>
                  <a:pt x="1487606" y="996287"/>
                </a:cubicBezTo>
                <a:cubicBezTo>
                  <a:pt x="1512478" y="999840"/>
                  <a:pt x="1537648" y="1000836"/>
                  <a:pt x="1562669" y="1003111"/>
                </a:cubicBezTo>
                <a:lnTo>
                  <a:pt x="1603612" y="1016758"/>
                </a:lnTo>
                <a:lnTo>
                  <a:pt x="1624084" y="1023582"/>
                </a:lnTo>
                <a:cubicBezTo>
                  <a:pt x="1660478" y="1021307"/>
                  <a:pt x="1697445" y="1023581"/>
                  <a:pt x="1733266" y="1016758"/>
                </a:cubicBezTo>
                <a:cubicBezTo>
                  <a:pt x="1739028" y="1015660"/>
                  <a:pt x="1778233" y="989055"/>
                  <a:pt x="1787857" y="982639"/>
                </a:cubicBezTo>
                <a:cubicBezTo>
                  <a:pt x="1806691" y="926135"/>
                  <a:pt x="1793524" y="953666"/>
                  <a:pt x="1828800" y="900752"/>
                </a:cubicBezTo>
                <a:cubicBezTo>
                  <a:pt x="1833349" y="893928"/>
                  <a:pt x="1842972" y="892355"/>
                  <a:pt x="1849272" y="887105"/>
                </a:cubicBezTo>
                <a:cubicBezTo>
                  <a:pt x="1856686" y="880927"/>
                  <a:pt x="1863565" y="874047"/>
                  <a:pt x="1869743" y="866633"/>
                </a:cubicBezTo>
                <a:cubicBezTo>
                  <a:pt x="1874993" y="860332"/>
                  <a:pt x="1880060" y="853656"/>
                  <a:pt x="1883391" y="846161"/>
                </a:cubicBezTo>
                <a:cubicBezTo>
                  <a:pt x="1889234" y="833015"/>
                  <a:pt x="1886867" y="815390"/>
                  <a:pt x="1897039" y="805218"/>
                </a:cubicBezTo>
                <a:lnTo>
                  <a:pt x="1917510" y="784747"/>
                </a:lnTo>
                <a:cubicBezTo>
                  <a:pt x="1920242" y="773821"/>
                  <a:pt x="1932997" y="719831"/>
                  <a:pt x="1937982" y="716508"/>
                </a:cubicBezTo>
                <a:lnTo>
                  <a:pt x="1958454" y="702860"/>
                </a:lnTo>
                <a:cubicBezTo>
                  <a:pt x="1959976" y="696773"/>
                  <a:pt x="1966451" y="657865"/>
                  <a:pt x="1978925" y="655093"/>
                </a:cubicBezTo>
                <a:cubicBezTo>
                  <a:pt x="1994626" y="651604"/>
                  <a:pt x="2010770" y="659642"/>
                  <a:pt x="2026693" y="661917"/>
                </a:cubicBezTo>
                <a:cubicBezTo>
                  <a:pt x="2076100" y="694855"/>
                  <a:pt x="2052965" y="681876"/>
                  <a:pt x="2094931" y="702860"/>
                </a:cubicBezTo>
                <a:cubicBezTo>
                  <a:pt x="2099480" y="709684"/>
                  <a:pt x="2104911" y="715996"/>
                  <a:pt x="2108579" y="723332"/>
                </a:cubicBezTo>
                <a:cubicBezTo>
                  <a:pt x="2119430" y="745034"/>
                  <a:pt x="2109008" y="749349"/>
                  <a:pt x="2135875" y="764275"/>
                </a:cubicBezTo>
                <a:lnTo>
                  <a:pt x="2197290" y="784747"/>
                </a:lnTo>
                <a:lnTo>
                  <a:pt x="2217761" y="791570"/>
                </a:lnTo>
                <a:cubicBezTo>
                  <a:pt x="2224585" y="796119"/>
                  <a:pt x="2230695" y="801987"/>
                  <a:pt x="2238233" y="805218"/>
                </a:cubicBezTo>
                <a:cubicBezTo>
                  <a:pt x="2264239" y="816364"/>
                  <a:pt x="2337555" y="818044"/>
                  <a:pt x="2347415" y="818866"/>
                </a:cubicBezTo>
                <a:cubicBezTo>
                  <a:pt x="2379446" y="829543"/>
                  <a:pt x="2383593" y="832514"/>
                  <a:pt x="2429301" y="832514"/>
                </a:cubicBezTo>
                <a:cubicBezTo>
                  <a:pt x="2449899" y="832514"/>
                  <a:pt x="2470244" y="827965"/>
                  <a:pt x="2490716" y="825690"/>
                </a:cubicBezTo>
                <a:cubicBezTo>
                  <a:pt x="2497540" y="816591"/>
                  <a:pt x="2502451" y="805675"/>
                  <a:pt x="2511188" y="798394"/>
                </a:cubicBezTo>
                <a:cubicBezTo>
                  <a:pt x="2516714" y="793789"/>
                  <a:pt x="2525982" y="795986"/>
                  <a:pt x="2531660" y="791570"/>
                </a:cubicBezTo>
                <a:cubicBezTo>
                  <a:pt x="2564218" y="766248"/>
                  <a:pt x="2562571" y="752231"/>
                  <a:pt x="2593075" y="736979"/>
                </a:cubicBezTo>
                <a:cubicBezTo>
                  <a:pt x="2599508" y="733762"/>
                  <a:pt x="2606722" y="732430"/>
                  <a:pt x="2613546" y="730155"/>
                </a:cubicBezTo>
                <a:cubicBezTo>
                  <a:pt x="2638569" y="692622"/>
                  <a:pt x="2613544" y="724471"/>
                  <a:pt x="2647666" y="696036"/>
                </a:cubicBezTo>
                <a:cubicBezTo>
                  <a:pt x="2655080" y="689858"/>
                  <a:pt x="2660723" y="681742"/>
                  <a:pt x="2668137" y="675564"/>
                </a:cubicBezTo>
                <a:cubicBezTo>
                  <a:pt x="2685773" y="660868"/>
                  <a:pt x="2688566" y="661931"/>
                  <a:pt x="2709081" y="655093"/>
                </a:cubicBezTo>
                <a:cubicBezTo>
                  <a:pt x="2711355" y="648269"/>
                  <a:pt x="2708954" y="636474"/>
                  <a:pt x="2715904" y="634621"/>
                </a:cubicBezTo>
                <a:cubicBezTo>
                  <a:pt x="2746752" y="626395"/>
                  <a:pt x="2779551" y="629353"/>
                  <a:pt x="2811439" y="627797"/>
                </a:cubicBezTo>
                <a:cubicBezTo>
                  <a:pt x="2872823" y="624803"/>
                  <a:pt x="2934269" y="623248"/>
                  <a:pt x="2995684" y="620973"/>
                </a:cubicBezTo>
                <a:cubicBezTo>
                  <a:pt x="3004782" y="614149"/>
                  <a:pt x="3012807" y="605588"/>
                  <a:pt x="3022979" y="600502"/>
                </a:cubicBezTo>
                <a:cubicBezTo>
                  <a:pt x="3031368" y="596308"/>
                  <a:pt x="3041292" y="596373"/>
                  <a:pt x="3050275" y="593678"/>
                </a:cubicBezTo>
                <a:cubicBezTo>
                  <a:pt x="3064054" y="589544"/>
                  <a:pt x="3077861" y="585373"/>
                  <a:pt x="3091218" y="580030"/>
                </a:cubicBezTo>
                <a:cubicBezTo>
                  <a:pt x="3102591" y="575481"/>
                  <a:pt x="3113825" y="570568"/>
                  <a:pt x="3125337" y="566382"/>
                </a:cubicBezTo>
                <a:cubicBezTo>
                  <a:pt x="3145617" y="559008"/>
                  <a:pt x="3166281" y="552735"/>
                  <a:pt x="3186752" y="545911"/>
                </a:cubicBezTo>
                <a:cubicBezTo>
                  <a:pt x="3202011" y="540825"/>
                  <a:pt x="3218597" y="541362"/>
                  <a:pt x="3234519" y="539087"/>
                </a:cubicBezTo>
                <a:cubicBezTo>
                  <a:pt x="3241343" y="541362"/>
                  <a:pt x="3247914" y="544624"/>
                  <a:pt x="3254991" y="545911"/>
                </a:cubicBezTo>
                <a:cubicBezTo>
                  <a:pt x="3273034" y="549192"/>
                  <a:pt x="3291791" y="548287"/>
                  <a:pt x="3309582" y="552735"/>
                </a:cubicBezTo>
                <a:cubicBezTo>
                  <a:pt x="3319451" y="555202"/>
                  <a:pt x="3327582" y="562251"/>
                  <a:pt x="3336878" y="566382"/>
                </a:cubicBezTo>
                <a:cubicBezTo>
                  <a:pt x="3348071" y="571357"/>
                  <a:pt x="3359020" y="577463"/>
                  <a:pt x="3370997" y="580030"/>
                </a:cubicBezTo>
                <a:cubicBezTo>
                  <a:pt x="3391137" y="584346"/>
                  <a:pt x="3411940" y="584579"/>
                  <a:pt x="3432412" y="586854"/>
                </a:cubicBezTo>
                <a:cubicBezTo>
                  <a:pt x="3450609" y="584579"/>
                  <a:pt x="3470245" y="587478"/>
                  <a:pt x="3487003" y="580030"/>
                </a:cubicBezTo>
                <a:cubicBezTo>
                  <a:pt x="3493576" y="577109"/>
                  <a:pt x="3490610" y="565992"/>
                  <a:pt x="3493827" y="559558"/>
                </a:cubicBezTo>
                <a:cubicBezTo>
                  <a:pt x="3497495" y="552223"/>
                  <a:pt x="3502926" y="545911"/>
                  <a:pt x="3507475" y="539087"/>
                </a:cubicBezTo>
                <a:cubicBezTo>
                  <a:pt x="3495391" y="502834"/>
                  <a:pt x="3497707" y="531727"/>
                  <a:pt x="3521122" y="504967"/>
                </a:cubicBezTo>
                <a:cubicBezTo>
                  <a:pt x="3531923" y="492623"/>
                  <a:pt x="3548418" y="464024"/>
                  <a:pt x="3548418" y="464024"/>
                </a:cubicBezTo>
                <a:cubicBezTo>
                  <a:pt x="3575099" y="481811"/>
                  <a:pt x="3562757" y="480877"/>
                  <a:pt x="3596185" y="470848"/>
                </a:cubicBezTo>
                <a:cubicBezTo>
                  <a:pt x="3609964" y="466714"/>
                  <a:pt x="3637128" y="457200"/>
                  <a:pt x="3637128" y="457200"/>
                </a:cubicBezTo>
                <a:cubicBezTo>
                  <a:pt x="3641677" y="450376"/>
                  <a:pt x="3644604" y="442129"/>
                  <a:pt x="3650776" y="436729"/>
                </a:cubicBezTo>
                <a:cubicBezTo>
                  <a:pt x="3682198" y="409235"/>
                  <a:pt x="3688202" y="413392"/>
                  <a:pt x="3719015" y="395785"/>
                </a:cubicBezTo>
                <a:cubicBezTo>
                  <a:pt x="3726136" y="391716"/>
                  <a:pt x="3732663" y="386687"/>
                  <a:pt x="3739487" y="382138"/>
                </a:cubicBezTo>
                <a:cubicBezTo>
                  <a:pt x="3744036" y="375314"/>
                  <a:pt x="3747335" y="367465"/>
                  <a:pt x="3753134" y="361666"/>
                </a:cubicBezTo>
                <a:cubicBezTo>
                  <a:pt x="3761176" y="353624"/>
                  <a:pt x="3771175" y="347805"/>
                  <a:pt x="3780430" y="341194"/>
                </a:cubicBezTo>
                <a:cubicBezTo>
                  <a:pt x="3797562" y="328957"/>
                  <a:pt x="3808207" y="322466"/>
                  <a:pt x="3828197" y="313899"/>
                </a:cubicBezTo>
                <a:cubicBezTo>
                  <a:pt x="3834809" y="311065"/>
                  <a:pt x="3842057" y="309909"/>
                  <a:pt x="3848669" y="307075"/>
                </a:cubicBezTo>
                <a:cubicBezTo>
                  <a:pt x="3855435" y="304175"/>
                  <a:pt x="3896436" y="286328"/>
                  <a:pt x="3896436" y="272955"/>
                </a:cubicBezTo>
                <a:cubicBezTo>
                  <a:pt x="3896436" y="264754"/>
                  <a:pt x="3882264" y="281352"/>
                  <a:pt x="3875964" y="286603"/>
                </a:cubicBezTo>
                <a:cubicBezTo>
                  <a:pt x="3868550" y="292781"/>
                  <a:pt x="3861671" y="299661"/>
                  <a:pt x="3855493" y="307075"/>
                </a:cubicBezTo>
                <a:cubicBezTo>
                  <a:pt x="3850243" y="313376"/>
                  <a:pt x="3848249" y="322424"/>
                  <a:pt x="3841845" y="327547"/>
                </a:cubicBezTo>
                <a:cubicBezTo>
                  <a:pt x="3836228" y="332040"/>
                  <a:pt x="3828197" y="332096"/>
                  <a:pt x="3821373" y="334370"/>
                </a:cubicBezTo>
                <a:cubicBezTo>
                  <a:pt x="3826594" y="313488"/>
                  <a:pt x="3826137" y="302312"/>
                  <a:pt x="3841845" y="286603"/>
                </a:cubicBezTo>
                <a:cubicBezTo>
                  <a:pt x="3847644" y="280804"/>
                  <a:pt x="3855492" y="277504"/>
                  <a:pt x="3862316" y="272955"/>
                </a:cubicBezTo>
                <a:cubicBezTo>
                  <a:pt x="3864591" y="259307"/>
                  <a:pt x="3861807" y="243745"/>
                  <a:pt x="3869140" y="232012"/>
                </a:cubicBezTo>
                <a:cubicBezTo>
                  <a:pt x="3874532" y="223386"/>
                  <a:pt x="3887604" y="223411"/>
                  <a:pt x="3896436" y="218364"/>
                </a:cubicBezTo>
                <a:cubicBezTo>
                  <a:pt x="3933474" y="197200"/>
                  <a:pt x="3899845" y="210404"/>
                  <a:pt x="3937379" y="197893"/>
                </a:cubicBezTo>
                <a:cubicBezTo>
                  <a:pt x="3938066" y="197435"/>
                  <a:pt x="3977860" y="176958"/>
                  <a:pt x="3964675" y="163773"/>
                </a:cubicBezTo>
                <a:cubicBezTo>
                  <a:pt x="3959589" y="158687"/>
                  <a:pt x="3951027" y="168322"/>
                  <a:pt x="3944203" y="170597"/>
                </a:cubicBezTo>
                <a:cubicBezTo>
                  <a:pt x="3935221" y="197543"/>
                  <a:pt x="3937379" y="183876"/>
                  <a:pt x="3937379" y="211541"/>
                </a:cubicBezTo>
              </a:path>
            </a:pathLst>
          </a:cu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6" name="Rectangle 5"/>
          <p:cNvSpPr/>
          <p:nvPr/>
        </p:nvSpPr>
        <p:spPr>
          <a:xfrm>
            <a:off x="1823545" y="5967249"/>
            <a:ext cx="3703643" cy="830997"/>
          </a:xfrm>
          <a:prstGeom prst="rect">
            <a:avLst/>
          </a:prstGeom>
        </p:spPr>
        <p:txBody>
          <a:bodyPr wrap="none">
            <a:spAutoFit/>
          </a:bodyPr>
          <a:lstStyle/>
          <a:p>
            <a:r>
              <a:rPr lang="en-US" sz="1600" dirty="0">
                <a:solidFill>
                  <a:schemeClr val="tx2">
                    <a:lumMod val="75000"/>
                  </a:schemeClr>
                </a:solidFill>
              </a:rPr>
              <a:t>Pennsylvania  2001–09 </a:t>
            </a:r>
          </a:p>
          <a:p>
            <a:r>
              <a:rPr lang="en-AU" sz="1600" dirty="0">
                <a:solidFill>
                  <a:schemeClr val="tx2">
                    <a:lumMod val="75000"/>
                  </a:schemeClr>
                </a:solidFill>
              </a:rPr>
              <a:t>electronic medical records</a:t>
            </a:r>
          </a:p>
          <a:p>
            <a:r>
              <a:rPr lang="en-US" sz="1600" dirty="0">
                <a:solidFill>
                  <a:schemeClr val="tx2">
                    <a:lumMod val="75000"/>
                  </a:schemeClr>
                </a:solidFill>
              </a:rPr>
              <a:t>N = 13,354, aged 65 to 89, diagnosis of OA</a:t>
            </a:r>
            <a:endParaRPr lang="en-AU" sz="1600" dirty="0">
              <a:solidFill>
                <a:schemeClr val="tx2">
                  <a:lumMod val="75000"/>
                </a:schemeClr>
              </a:solidFill>
            </a:endParaRPr>
          </a:p>
        </p:txBody>
      </p:sp>
      <p:sp>
        <p:nvSpPr>
          <p:cNvPr id="7" name="Rectangle 6"/>
          <p:cNvSpPr/>
          <p:nvPr/>
        </p:nvSpPr>
        <p:spPr>
          <a:xfrm>
            <a:off x="7465660" y="6308946"/>
            <a:ext cx="3688743" cy="369332"/>
          </a:xfrm>
          <a:prstGeom prst="rect">
            <a:avLst/>
          </a:prstGeom>
        </p:spPr>
        <p:txBody>
          <a:bodyPr wrap="none">
            <a:spAutoFit/>
          </a:bodyPr>
          <a:lstStyle/>
          <a:p>
            <a:r>
              <a:rPr lang="en-AU" dirty="0" err="1">
                <a:solidFill>
                  <a:srgbClr val="2F5597"/>
                </a:solidFill>
              </a:rPr>
              <a:t>Rolita</a:t>
            </a:r>
            <a:r>
              <a:rPr lang="en-AU" dirty="0">
                <a:solidFill>
                  <a:srgbClr val="2F5597"/>
                </a:solidFill>
              </a:rPr>
              <a:t> L et al. JAGS  </a:t>
            </a:r>
            <a:r>
              <a:rPr lang="en-AU" dirty="0" smtClean="0">
                <a:solidFill>
                  <a:srgbClr val="2F5597"/>
                </a:solidFill>
              </a:rPr>
              <a:t>2013; </a:t>
            </a:r>
            <a:r>
              <a:rPr lang="en-US" dirty="0" smtClean="0">
                <a:solidFill>
                  <a:srgbClr val="2F5597"/>
                </a:solidFill>
              </a:rPr>
              <a:t>61:335–340 </a:t>
            </a:r>
            <a:endParaRPr lang="en-AU" dirty="0">
              <a:solidFill>
                <a:srgbClr val="2F5597"/>
              </a:solidFill>
            </a:endParaRPr>
          </a:p>
        </p:txBody>
      </p:sp>
      <p:sp>
        <p:nvSpPr>
          <p:cNvPr id="9" name="Freeform 8"/>
          <p:cNvSpPr/>
          <p:nvPr/>
        </p:nvSpPr>
        <p:spPr>
          <a:xfrm>
            <a:off x="2443687" y="3491403"/>
            <a:ext cx="3964161" cy="393477"/>
          </a:xfrm>
          <a:custGeom>
            <a:avLst/>
            <a:gdLst>
              <a:gd name="connsiteX0" fmla="*/ 0 w 3964161"/>
              <a:gd name="connsiteY0" fmla="*/ 345907 h 393477"/>
              <a:gd name="connsiteX1" fmla="*/ 26427 w 3964161"/>
              <a:gd name="connsiteY1" fmla="*/ 351192 h 393477"/>
              <a:gd name="connsiteX2" fmla="*/ 95139 w 3964161"/>
              <a:gd name="connsiteY2" fmla="*/ 356478 h 393477"/>
              <a:gd name="connsiteX3" fmla="*/ 126853 w 3964161"/>
              <a:gd name="connsiteY3" fmla="*/ 367049 h 393477"/>
              <a:gd name="connsiteX4" fmla="*/ 158566 w 3964161"/>
              <a:gd name="connsiteY4" fmla="*/ 372334 h 393477"/>
              <a:gd name="connsiteX5" fmla="*/ 184994 w 3964161"/>
              <a:gd name="connsiteY5" fmla="*/ 382906 h 393477"/>
              <a:gd name="connsiteX6" fmla="*/ 211422 w 3964161"/>
              <a:gd name="connsiteY6" fmla="*/ 388191 h 393477"/>
              <a:gd name="connsiteX7" fmla="*/ 227278 w 3964161"/>
              <a:gd name="connsiteY7" fmla="*/ 393477 h 393477"/>
              <a:gd name="connsiteX8" fmla="*/ 285419 w 3964161"/>
              <a:gd name="connsiteY8" fmla="*/ 388191 h 393477"/>
              <a:gd name="connsiteX9" fmla="*/ 290705 w 3964161"/>
              <a:gd name="connsiteY9" fmla="*/ 372334 h 393477"/>
              <a:gd name="connsiteX10" fmla="*/ 311847 w 3964161"/>
              <a:gd name="connsiteY10" fmla="*/ 351192 h 393477"/>
              <a:gd name="connsiteX11" fmla="*/ 322418 w 3964161"/>
              <a:gd name="connsiteY11" fmla="*/ 335336 h 393477"/>
              <a:gd name="connsiteX12" fmla="*/ 343560 w 3964161"/>
              <a:gd name="connsiteY12" fmla="*/ 330050 h 393477"/>
              <a:gd name="connsiteX13" fmla="*/ 380559 w 3964161"/>
              <a:gd name="connsiteY13" fmla="*/ 314193 h 393477"/>
              <a:gd name="connsiteX14" fmla="*/ 422843 w 3964161"/>
              <a:gd name="connsiteY14" fmla="*/ 298337 h 393477"/>
              <a:gd name="connsiteX15" fmla="*/ 438700 w 3964161"/>
              <a:gd name="connsiteY15" fmla="*/ 287766 h 393477"/>
              <a:gd name="connsiteX16" fmla="*/ 486270 w 3964161"/>
              <a:gd name="connsiteY16" fmla="*/ 277195 h 393477"/>
              <a:gd name="connsiteX17" fmla="*/ 576124 w 3964161"/>
              <a:gd name="connsiteY17" fmla="*/ 266623 h 393477"/>
              <a:gd name="connsiteX18" fmla="*/ 623694 w 3964161"/>
              <a:gd name="connsiteY18" fmla="*/ 256052 h 393477"/>
              <a:gd name="connsiteX19" fmla="*/ 665979 w 3964161"/>
              <a:gd name="connsiteY19" fmla="*/ 245481 h 393477"/>
              <a:gd name="connsiteX20" fmla="*/ 713549 w 3964161"/>
              <a:gd name="connsiteY20" fmla="*/ 224339 h 393477"/>
              <a:gd name="connsiteX21" fmla="*/ 729405 w 3964161"/>
              <a:gd name="connsiteY21" fmla="*/ 219053 h 393477"/>
              <a:gd name="connsiteX22" fmla="*/ 787546 w 3964161"/>
              <a:gd name="connsiteY22" fmla="*/ 213768 h 393477"/>
              <a:gd name="connsiteX23" fmla="*/ 819260 w 3964161"/>
              <a:gd name="connsiteY23" fmla="*/ 192626 h 393477"/>
              <a:gd name="connsiteX24" fmla="*/ 835116 w 3964161"/>
              <a:gd name="connsiteY24" fmla="*/ 182055 h 393477"/>
              <a:gd name="connsiteX25" fmla="*/ 877401 w 3964161"/>
              <a:gd name="connsiteY25" fmla="*/ 171484 h 393477"/>
              <a:gd name="connsiteX26" fmla="*/ 893257 w 3964161"/>
              <a:gd name="connsiteY26" fmla="*/ 166198 h 393477"/>
              <a:gd name="connsiteX27" fmla="*/ 909114 w 3964161"/>
              <a:gd name="connsiteY27" fmla="*/ 155627 h 393477"/>
              <a:gd name="connsiteX28" fmla="*/ 951398 w 3964161"/>
              <a:gd name="connsiteY28" fmla="*/ 150341 h 393477"/>
              <a:gd name="connsiteX29" fmla="*/ 967255 w 3964161"/>
              <a:gd name="connsiteY29" fmla="*/ 145056 h 393477"/>
              <a:gd name="connsiteX30" fmla="*/ 983112 w 3964161"/>
              <a:gd name="connsiteY30" fmla="*/ 134485 h 393477"/>
              <a:gd name="connsiteX31" fmla="*/ 1014825 w 3964161"/>
              <a:gd name="connsiteY31" fmla="*/ 123914 h 393477"/>
              <a:gd name="connsiteX32" fmla="*/ 1146964 w 3964161"/>
              <a:gd name="connsiteY32" fmla="*/ 134485 h 393477"/>
              <a:gd name="connsiteX33" fmla="*/ 1162820 w 3964161"/>
              <a:gd name="connsiteY33" fmla="*/ 139770 h 393477"/>
              <a:gd name="connsiteX34" fmla="*/ 1183963 w 3964161"/>
              <a:gd name="connsiteY34" fmla="*/ 145056 h 393477"/>
              <a:gd name="connsiteX35" fmla="*/ 1199819 w 3964161"/>
              <a:gd name="connsiteY35" fmla="*/ 150341 h 393477"/>
              <a:gd name="connsiteX36" fmla="*/ 1231532 w 3964161"/>
              <a:gd name="connsiteY36" fmla="*/ 155627 h 393477"/>
              <a:gd name="connsiteX37" fmla="*/ 1263246 w 3964161"/>
              <a:gd name="connsiteY37" fmla="*/ 166198 h 393477"/>
              <a:gd name="connsiteX38" fmla="*/ 1300245 w 3964161"/>
              <a:gd name="connsiteY38" fmla="*/ 192626 h 393477"/>
              <a:gd name="connsiteX39" fmla="*/ 1316101 w 3964161"/>
              <a:gd name="connsiteY39" fmla="*/ 203197 h 393477"/>
              <a:gd name="connsiteX40" fmla="*/ 1337243 w 3964161"/>
              <a:gd name="connsiteY40" fmla="*/ 208482 h 393477"/>
              <a:gd name="connsiteX41" fmla="*/ 1353100 w 3964161"/>
              <a:gd name="connsiteY41" fmla="*/ 219053 h 393477"/>
              <a:gd name="connsiteX42" fmla="*/ 1416527 w 3964161"/>
              <a:gd name="connsiteY42" fmla="*/ 234910 h 393477"/>
              <a:gd name="connsiteX43" fmla="*/ 1458811 w 3964161"/>
              <a:gd name="connsiteY43" fmla="*/ 256052 h 393477"/>
              <a:gd name="connsiteX44" fmla="*/ 1474668 w 3964161"/>
              <a:gd name="connsiteY44" fmla="*/ 266623 h 393477"/>
              <a:gd name="connsiteX45" fmla="*/ 1495810 w 3964161"/>
              <a:gd name="connsiteY45" fmla="*/ 277195 h 393477"/>
              <a:gd name="connsiteX46" fmla="*/ 1532809 w 3964161"/>
              <a:gd name="connsiteY46" fmla="*/ 271909 h 393477"/>
              <a:gd name="connsiteX47" fmla="*/ 1564522 w 3964161"/>
              <a:gd name="connsiteY47" fmla="*/ 256052 h 393477"/>
              <a:gd name="connsiteX48" fmla="*/ 1633234 w 3964161"/>
              <a:gd name="connsiteY48" fmla="*/ 250767 h 393477"/>
              <a:gd name="connsiteX49" fmla="*/ 1649091 w 3964161"/>
              <a:gd name="connsiteY49" fmla="*/ 240196 h 393477"/>
              <a:gd name="connsiteX50" fmla="*/ 1659662 w 3964161"/>
              <a:gd name="connsiteY50" fmla="*/ 224339 h 393477"/>
              <a:gd name="connsiteX51" fmla="*/ 1712517 w 3964161"/>
              <a:gd name="connsiteY51" fmla="*/ 208482 h 393477"/>
              <a:gd name="connsiteX52" fmla="*/ 1749516 w 3964161"/>
              <a:gd name="connsiteY52" fmla="*/ 213768 h 393477"/>
              <a:gd name="connsiteX53" fmla="*/ 1834085 w 3964161"/>
              <a:gd name="connsiteY53" fmla="*/ 219053 h 393477"/>
              <a:gd name="connsiteX54" fmla="*/ 1849942 w 3964161"/>
              <a:gd name="connsiteY54" fmla="*/ 229625 h 393477"/>
              <a:gd name="connsiteX55" fmla="*/ 1897512 w 3964161"/>
              <a:gd name="connsiteY55" fmla="*/ 234910 h 393477"/>
              <a:gd name="connsiteX56" fmla="*/ 1987366 w 3964161"/>
              <a:gd name="connsiteY56" fmla="*/ 229625 h 393477"/>
              <a:gd name="connsiteX57" fmla="*/ 2019079 w 3964161"/>
              <a:gd name="connsiteY57" fmla="*/ 208482 h 393477"/>
              <a:gd name="connsiteX58" fmla="*/ 2034936 w 3964161"/>
              <a:gd name="connsiteY58" fmla="*/ 203197 h 393477"/>
              <a:gd name="connsiteX59" fmla="*/ 2071935 w 3964161"/>
              <a:gd name="connsiteY59" fmla="*/ 192626 h 393477"/>
              <a:gd name="connsiteX60" fmla="*/ 2098363 w 3964161"/>
              <a:gd name="connsiteY60" fmla="*/ 160912 h 393477"/>
              <a:gd name="connsiteX61" fmla="*/ 2114219 w 3964161"/>
              <a:gd name="connsiteY61" fmla="*/ 150341 h 393477"/>
              <a:gd name="connsiteX62" fmla="*/ 2140647 w 3964161"/>
              <a:gd name="connsiteY62" fmla="*/ 145056 h 393477"/>
              <a:gd name="connsiteX63" fmla="*/ 2161789 w 3964161"/>
              <a:gd name="connsiteY63" fmla="*/ 139770 h 393477"/>
              <a:gd name="connsiteX64" fmla="*/ 2193502 w 3964161"/>
              <a:gd name="connsiteY64" fmla="*/ 129199 h 393477"/>
              <a:gd name="connsiteX65" fmla="*/ 2293928 w 3964161"/>
              <a:gd name="connsiteY65" fmla="*/ 134485 h 393477"/>
              <a:gd name="connsiteX66" fmla="*/ 2315070 w 3964161"/>
              <a:gd name="connsiteY66" fmla="*/ 139770 h 393477"/>
              <a:gd name="connsiteX67" fmla="*/ 2473637 w 3964161"/>
              <a:gd name="connsiteY67" fmla="*/ 145056 h 393477"/>
              <a:gd name="connsiteX68" fmla="*/ 2505350 w 3964161"/>
              <a:gd name="connsiteY68" fmla="*/ 155627 h 393477"/>
              <a:gd name="connsiteX69" fmla="*/ 2521206 w 3964161"/>
              <a:gd name="connsiteY69" fmla="*/ 160912 h 393477"/>
              <a:gd name="connsiteX70" fmla="*/ 2568776 w 3964161"/>
              <a:gd name="connsiteY70" fmla="*/ 166198 h 393477"/>
              <a:gd name="connsiteX71" fmla="*/ 2722057 w 3964161"/>
              <a:gd name="connsiteY71" fmla="*/ 166198 h 393477"/>
              <a:gd name="connsiteX72" fmla="*/ 2737914 w 3964161"/>
              <a:gd name="connsiteY72" fmla="*/ 150341 h 393477"/>
              <a:gd name="connsiteX73" fmla="*/ 2790769 w 3964161"/>
              <a:gd name="connsiteY73" fmla="*/ 139770 h 393477"/>
              <a:gd name="connsiteX74" fmla="*/ 2854196 w 3964161"/>
              <a:gd name="connsiteY74" fmla="*/ 129199 h 393477"/>
              <a:gd name="connsiteX75" fmla="*/ 2885909 w 3964161"/>
              <a:gd name="connsiteY75" fmla="*/ 118628 h 393477"/>
              <a:gd name="connsiteX76" fmla="*/ 2901766 w 3964161"/>
              <a:gd name="connsiteY76" fmla="*/ 113343 h 393477"/>
              <a:gd name="connsiteX77" fmla="*/ 3044476 w 3964161"/>
              <a:gd name="connsiteY77" fmla="*/ 118628 h 393477"/>
              <a:gd name="connsiteX78" fmla="*/ 3060332 w 3964161"/>
              <a:gd name="connsiteY78" fmla="*/ 123914 h 393477"/>
              <a:gd name="connsiteX79" fmla="*/ 3107902 w 3964161"/>
              <a:gd name="connsiteY79" fmla="*/ 134485 h 393477"/>
              <a:gd name="connsiteX80" fmla="*/ 3208328 w 3964161"/>
              <a:gd name="connsiteY80" fmla="*/ 139770 h 393477"/>
              <a:gd name="connsiteX81" fmla="*/ 3356323 w 3964161"/>
              <a:gd name="connsiteY81" fmla="*/ 150341 h 393477"/>
              <a:gd name="connsiteX82" fmla="*/ 3398608 w 3964161"/>
              <a:gd name="connsiteY82" fmla="*/ 145056 h 393477"/>
              <a:gd name="connsiteX83" fmla="*/ 3430321 w 3964161"/>
              <a:gd name="connsiteY83" fmla="*/ 123914 h 393477"/>
              <a:gd name="connsiteX84" fmla="*/ 3462034 w 3964161"/>
              <a:gd name="connsiteY84" fmla="*/ 113343 h 393477"/>
              <a:gd name="connsiteX85" fmla="*/ 3536032 w 3964161"/>
              <a:gd name="connsiteY85" fmla="*/ 102771 h 393477"/>
              <a:gd name="connsiteX86" fmla="*/ 3620601 w 3964161"/>
              <a:gd name="connsiteY86" fmla="*/ 92200 h 393477"/>
              <a:gd name="connsiteX87" fmla="*/ 3668171 w 3964161"/>
              <a:gd name="connsiteY87" fmla="*/ 65773 h 393477"/>
              <a:gd name="connsiteX88" fmla="*/ 3689313 w 3964161"/>
              <a:gd name="connsiteY88" fmla="*/ 60487 h 393477"/>
              <a:gd name="connsiteX89" fmla="*/ 3736883 w 3964161"/>
              <a:gd name="connsiteY89" fmla="*/ 28774 h 393477"/>
              <a:gd name="connsiteX90" fmla="*/ 3758025 w 3964161"/>
              <a:gd name="connsiteY90" fmla="*/ 23488 h 393477"/>
              <a:gd name="connsiteX91" fmla="*/ 3832023 w 3964161"/>
              <a:gd name="connsiteY91" fmla="*/ 18203 h 393477"/>
              <a:gd name="connsiteX92" fmla="*/ 3895449 w 3964161"/>
              <a:gd name="connsiteY92" fmla="*/ 12917 h 393477"/>
              <a:gd name="connsiteX93" fmla="*/ 3964161 w 3964161"/>
              <a:gd name="connsiteY93" fmla="*/ 2346 h 39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3964161" h="393477">
                <a:moveTo>
                  <a:pt x="0" y="345907"/>
                </a:moveTo>
                <a:cubicBezTo>
                  <a:pt x="8809" y="347669"/>
                  <a:pt x="17499" y="350200"/>
                  <a:pt x="26427" y="351192"/>
                </a:cubicBezTo>
                <a:cubicBezTo>
                  <a:pt x="49258" y="353729"/>
                  <a:pt x="72448" y="352895"/>
                  <a:pt x="95139" y="356478"/>
                </a:cubicBezTo>
                <a:cubicBezTo>
                  <a:pt x="106146" y="358216"/>
                  <a:pt x="116282" y="363525"/>
                  <a:pt x="126853" y="367049"/>
                </a:cubicBezTo>
                <a:cubicBezTo>
                  <a:pt x="137020" y="370438"/>
                  <a:pt x="147995" y="370572"/>
                  <a:pt x="158566" y="372334"/>
                </a:cubicBezTo>
                <a:cubicBezTo>
                  <a:pt x="167375" y="375858"/>
                  <a:pt x="175906" y="380180"/>
                  <a:pt x="184994" y="382906"/>
                </a:cubicBezTo>
                <a:cubicBezTo>
                  <a:pt x="193599" y="385487"/>
                  <a:pt x="202706" y="386012"/>
                  <a:pt x="211422" y="388191"/>
                </a:cubicBezTo>
                <a:cubicBezTo>
                  <a:pt x="216827" y="389542"/>
                  <a:pt x="221993" y="391715"/>
                  <a:pt x="227278" y="393477"/>
                </a:cubicBezTo>
                <a:cubicBezTo>
                  <a:pt x="246658" y="391715"/>
                  <a:pt x="266957" y="394345"/>
                  <a:pt x="285419" y="388191"/>
                </a:cubicBezTo>
                <a:cubicBezTo>
                  <a:pt x="290705" y="386429"/>
                  <a:pt x="287467" y="376868"/>
                  <a:pt x="290705" y="372334"/>
                </a:cubicBezTo>
                <a:cubicBezTo>
                  <a:pt x="296498" y="364224"/>
                  <a:pt x="305361" y="358759"/>
                  <a:pt x="311847" y="351192"/>
                </a:cubicBezTo>
                <a:cubicBezTo>
                  <a:pt x="315981" y="346369"/>
                  <a:pt x="317133" y="338860"/>
                  <a:pt x="322418" y="335336"/>
                </a:cubicBezTo>
                <a:cubicBezTo>
                  <a:pt x="328462" y="331307"/>
                  <a:pt x="336513" y="331812"/>
                  <a:pt x="343560" y="330050"/>
                </a:cubicBezTo>
                <a:cubicBezTo>
                  <a:pt x="375695" y="308627"/>
                  <a:pt x="341552" y="328821"/>
                  <a:pt x="380559" y="314193"/>
                </a:cubicBezTo>
                <a:cubicBezTo>
                  <a:pt x="435827" y="293467"/>
                  <a:pt x="368585" y="311900"/>
                  <a:pt x="422843" y="298337"/>
                </a:cubicBezTo>
                <a:cubicBezTo>
                  <a:pt x="428129" y="294813"/>
                  <a:pt x="432861" y="290268"/>
                  <a:pt x="438700" y="287766"/>
                </a:cubicBezTo>
                <a:cubicBezTo>
                  <a:pt x="445647" y="284789"/>
                  <a:pt x="481052" y="278354"/>
                  <a:pt x="486270" y="277195"/>
                </a:cubicBezTo>
                <a:cubicBezTo>
                  <a:pt x="538008" y="265698"/>
                  <a:pt x="473889" y="274488"/>
                  <a:pt x="576124" y="266623"/>
                </a:cubicBezTo>
                <a:cubicBezTo>
                  <a:pt x="655832" y="250683"/>
                  <a:pt x="556514" y="270981"/>
                  <a:pt x="623694" y="256052"/>
                </a:cubicBezTo>
                <a:cubicBezTo>
                  <a:pt x="634555" y="253638"/>
                  <a:pt x="654642" y="251150"/>
                  <a:pt x="665979" y="245481"/>
                </a:cubicBezTo>
                <a:cubicBezTo>
                  <a:pt x="716236" y="220352"/>
                  <a:pt x="631727" y="251614"/>
                  <a:pt x="713549" y="224339"/>
                </a:cubicBezTo>
                <a:cubicBezTo>
                  <a:pt x="718834" y="222577"/>
                  <a:pt x="723857" y="219557"/>
                  <a:pt x="729405" y="219053"/>
                </a:cubicBezTo>
                <a:lnTo>
                  <a:pt x="787546" y="213768"/>
                </a:lnTo>
                <a:lnTo>
                  <a:pt x="819260" y="192626"/>
                </a:lnTo>
                <a:cubicBezTo>
                  <a:pt x="824545" y="189102"/>
                  <a:pt x="829090" y="184064"/>
                  <a:pt x="835116" y="182055"/>
                </a:cubicBezTo>
                <a:cubicBezTo>
                  <a:pt x="871365" y="169971"/>
                  <a:pt x="826371" y="184242"/>
                  <a:pt x="877401" y="171484"/>
                </a:cubicBezTo>
                <a:cubicBezTo>
                  <a:pt x="882806" y="170133"/>
                  <a:pt x="888274" y="168690"/>
                  <a:pt x="893257" y="166198"/>
                </a:cubicBezTo>
                <a:cubicBezTo>
                  <a:pt x="898939" y="163357"/>
                  <a:pt x="902985" y="157298"/>
                  <a:pt x="909114" y="155627"/>
                </a:cubicBezTo>
                <a:cubicBezTo>
                  <a:pt x="922818" y="151890"/>
                  <a:pt x="937303" y="152103"/>
                  <a:pt x="951398" y="150341"/>
                </a:cubicBezTo>
                <a:cubicBezTo>
                  <a:pt x="956684" y="148579"/>
                  <a:pt x="962272" y="147548"/>
                  <a:pt x="967255" y="145056"/>
                </a:cubicBezTo>
                <a:cubicBezTo>
                  <a:pt x="972937" y="142215"/>
                  <a:pt x="977307" y="137065"/>
                  <a:pt x="983112" y="134485"/>
                </a:cubicBezTo>
                <a:cubicBezTo>
                  <a:pt x="993294" y="129960"/>
                  <a:pt x="1014825" y="123914"/>
                  <a:pt x="1014825" y="123914"/>
                </a:cubicBezTo>
                <a:cubicBezTo>
                  <a:pt x="1048566" y="125899"/>
                  <a:pt x="1108187" y="127435"/>
                  <a:pt x="1146964" y="134485"/>
                </a:cubicBezTo>
                <a:cubicBezTo>
                  <a:pt x="1152445" y="135482"/>
                  <a:pt x="1157463" y="138239"/>
                  <a:pt x="1162820" y="139770"/>
                </a:cubicBezTo>
                <a:cubicBezTo>
                  <a:pt x="1169805" y="141766"/>
                  <a:pt x="1176978" y="143060"/>
                  <a:pt x="1183963" y="145056"/>
                </a:cubicBezTo>
                <a:cubicBezTo>
                  <a:pt x="1189320" y="146587"/>
                  <a:pt x="1194380" y="149132"/>
                  <a:pt x="1199819" y="150341"/>
                </a:cubicBezTo>
                <a:cubicBezTo>
                  <a:pt x="1210281" y="152666"/>
                  <a:pt x="1221135" y="153028"/>
                  <a:pt x="1231532" y="155627"/>
                </a:cubicBezTo>
                <a:cubicBezTo>
                  <a:pt x="1242342" y="158330"/>
                  <a:pt x="1263246" y="166198"/>
                  <a:pt x="1263246" y="166198"/>
                </a:cubicBezTo>
                <a:cubicBezTo>
                  <a:pt x="1289074" y="192027"/>
                  <a:pt x="1267778" y="174074"/>
                  <a:pt x="1300245" y="192626"/>
                </a:cubicBezTo>
                <a:cubicBezTo>
                  <a:pt x="1305760" y="195778"/>
                  <a:pt x="1310262" y="200695"/>
                  <a:pt x="1316101" y="203197"/>
                </a:cubicBezTo>
                <a:cubicBezTo>
                  <a:pt x="1322778" y="206058"/>
                  <a:pt x="1330196" y="206720"/>
                  <a:pt x="1337243" y="208482"/>
                </a:cubicBezTo>
                <a:cubicBezTo>
                  <a:pt x="1342529" y="212006"/>
                  <a:pt x="1347073" y="217044"/>
                  <a:pt x="1353100" y="219053"/>
                </a:cubicBezTo>
                <a:cubicBezTo>
                  <a:pt x="1398226" y="234095"/>
                  <a:pt x="1372129" y="212711"/>
                  <a:pt x="1416527" y="234910"/>
                </a:cubicBezTo>
                <a:lnTo>
                  <a:pt x="1458811" y="256052"/>
                </a:lnTo>
                <a:cubicBezTo>
                  <a:pt x="1464493" y="258893"/>
                  <a:pt x="1469153" y="263471"/>
                  <a:pt x="1474668" y="266623"/>
                </a:cubicBezTo>
                <a:cubicBezTo>
                  <a:pt x="1481509" y="270532"/>
                  <a:pt x="1488763" y="273671"/>
                  <a:pt x="1495810" y="277195"/>
                </a:cubicBezTo>
                <a:cubicBezTo>
                  <a:pt x="1508143" y="275433"/>
                  <a:pt x="1520876" y="275489"/>
                  <a:pt x="1532809" y="271909"/>
                </a:cubicBezTo>
                <a:cubicBezTo>
                  <a:pt x="1566532" y="261792"/>
                  <a:pt x="1531034" y="260238"/>
                  <a:pt x="1564522" y="256052"/>
                </a:cubicBezTo>
                <a:cubicBezTo>
                  <a:pt x="1587316" y="253203"/>
                  <a:pt x="1610330" y="252529"/>
                  <a:pt x="1633234" y="250767"/>
                </a:cubicBezTo>
                <a:cubicBezTo>
                  <a:pt x="1638520" y="247243"/>
                  <a:pt x="1644599" y="244688"/>
                  <a:pt x="1649091" y="240196"/>
                </a:cubicBezTo>
                <a:cubicBezTo>
                  <a:pt x="1653583" y="235704"/>
                  <a:pt x="1654275" y="227706"/>
                  <a:pt x="1659662" y="224339"/>
                </a:cubicBezTo>
                <a:cubicBezTo>
                  <a:pt x="1668239" y="218979"/>
                  <a:pt x="1700141" y="211576"/>
                  <a:pt x="1712517" y="208482"/>
                </a:cubicBezTo>
                <a:cubicBezTo>
                  <a:pt x="1724850" y="210244"/>
                  <a:pt x="1737105" y="212689"/>
                  <a:pt x="1749516" y="213768"/>
                </a:cubicBezTo>
                <a:cubicBezTo>
                  <a:pt x="1777654" y="216215"/>
                  <a:pt x="1806186" y="214648"/>
                  <a:pt x="1834085" y="219053"/>
                </a:cubicBezTo>
                <a:cubicBezTo>
                  <a:pt x="1840360" y="220044"/>
                  <a:pt x="1843779" y="228084"/>
                  <a:pt x="1849942" y="229625"/>
                </a:cubicBezTo>
                <a:cubicBezTo>
                  <a:pt x="1865420" y="233495"/>
                  <a:pt x="1881655" y="233148"/>
                  <a:pt x="1897512" y="234910"/>
                </a:cubicBezTo>
                <a:cubicBezTo>
                  <a:pt x="1927463" y="233148"/>
                  <a:pt x="1958048" y="235999"/>
                  <a:pt x="1987366" y="229625"/>
                </a:cubicBezTo>
                <a:cubicBezTo>
                  <a:pt x="1999781" y="226926"/>
                  <a:pt x="2007026" y="212499"/>
                  <a:pt x="2019079" y="208482"/>
                </a:cubicBezTo>
                <a:cubicBezTo>
                  <a:pt x="2024365" y="206720"/>
                  <a:pt x="2029579" y="204728"/>
                  <a:pt x="2034936" y="203197"/>
                </a:cubicBezTo>
                <a:cubicBezTo>
                  <a:pt x="2081394" y="189923"/>
                  <a:pt x="2033915" y="205298"/>
                  <a:pt x="2071935" y="192626"/>
                </a:cubicBezTo>
                <a:cubicBezTo>
                  <a:pt x="2082330" y="177034"/>
                  <a:pt x="2083101" y="173631"/>
                  <a:pt x="2098363" y="160912"/>
                </a:cubicBezTo>
                <a:cubicBezTo>
                  <a:pt x="2103243" y="156845"/>
                  <a:pt x="2108271" y="152571"/>
                  <a:pt x="2114219" y="150341"/>
                </a:cubicBezTo>
                <a:cubicBezTo>
                  <a:pt x="2122631" y="147187"/>
                  <a:pt x="2131877" y="147005"/>
                  <a:pt x="2140647" y="145056"/>
                </a:cubicBezTo>
                <a:cubicBezTo>
                  <a:pt x="2147738" y="143480"/>
                  <a:pt x="2154831" y="141857"/>
                  <a:pt x="2161789" y="139770"/>
                </a:cubicBezTo>
                <a:cubicBezTo>
                  <a:pt x="2172462" y="136568"/>
                  <a:pt x="2193502" y="129199"/>
                  <a:pt x="2193502" y="129199"/>
                </a:cubicBezTo>
                <a:cubicBezTo>
                  <a:pt x="2226977" y="130961"/>
                  <a:pt x="2260532" y="131581"/>
                  <a:pt x="2293928" y="134485"/>
                </a:cubicBezTo>
                <a:cubicBezTo>
                  <a:pt x="2301165" y="135114"/>
                  <a:pt x="2307818" y="139343"/>
                  <a:pt x="2315070" y="139770"/>
                </a:cubicBezTo>
                <a:cubicBezTo>
                  <a:pt x="2367864" y="142875"/>
                  <a:pt x="2420781" y="143294"/>
                  <a:pt x="2473637" y="145056"/>
                </a:cubicBezTo>
                <a:lnTo>
                  <a:pt x="2505350" y="155627"/>
                </a:lnTo>
                <a:cubicBezTo>
                  <a:pt x="2510635" y="157389"/>
                  <a:pt x="2515669" y="160297"/>
                  <a:pt x="2521206" y="160912"/>
                </a:cubicBezTo>
                <a:lnTo>
                  <a:pt x="2568776" y="166198"/>
                </a:lnTo>
                <a:cubicBezTo>
                  <a:pt x="2624454" y="184759"/>
                  <a:pt x="2609246" y="181759"/>
                  <a:pt x="2722057" y="166198"/>
                </a:cubicBezTo>
                <a:cubicBezTo>
                  <a:pt x="2729462" y="165177"/>
                  <a:pt x="2730937" y="153024"/>
                  <a:pt x="2737914" y="150341"/>
                </a:cubicBezTo>
                <a:cubicBezTo>
                  <a:pt x="2754684" y="143891"/>
                  <a:pt x="2773338" y="144127"/>
                  <a:pt x="2790769" y="139770"/>
                </a:cubicBezTo>
                <a:cubicBezTo>
                  <a:pt x="2825692" y="131040"/>
                  <a:pt x="2804704" y="135386"/>
                  <a:pt x="2854196" y="129199"/>
                </a:cubicBezTo>
                <a:lnTo>
                  <a:pt x="2885909" y="118628"/>
                </a:lnTo>
                <a:lnTo>
                  <a:pt x="2901766" y="113343"/>
                </a:lnTo>
                <a:cubicBezTo>
                  <a:pt x="2949336" y="115105"/>
                  <a:pt x="2996979" y="115462"/>
                  <a:pt x="3044476" y="118628"/>
                </a:cubicBezTo>
                <a:cubicBezTo>
                  <a:pt x="3050035" y="118999"/>
                  <a:pt x="3054975" y="122383"/>
                  <a:pt x="3060332" y="123914"/>
                </a:cubicBezTo>
                <a:cubicBezTo>
                  <a:pt x="3069273" y="126469"/>
                  <a:pt x="3100218" y="133845"/>
                  <a:pt x="3107902" y="134485"/>
                </a:cubicBezTo>
                <a:cubicBezTo>
                  <a:pt x="3141308" y="137269"/>
                  <a:pt x="3174853" y="138008"/>
                  <a:pt x="3208328" y="139770"/>
                </a:cubicBezTo>
                <a:cubicBezTo>
                  <a:pt x="3287699" y="166228"/>
                  <a:pt x="3239207" y="156506"/>
                  <a:pt x="3356323" y="150341"/>
                </a:cubicBezTo>
                <a:cubicBezTo>
                  <a:pt x="3370418" y="148579"/>
                  <a:pt x="3385231" y="149833"/>
                  <a:pt x="3398608" y="145056"/>
                </a:cubicBezTo>
                <a:cubicBezTo>
                  <a:pt x="3410573" y="140783"/>
                  <a:pt x="3418268" y="127932"/>
                  <a:pt x="3430321" y="123914"/>
                </a:cubicBezTo>
                <a:lnTo>
                  <a:pt x="3462034" y="113343"/>
                </a:lnTo>
                <a:cubicBezTo>
                  <a:pt x="3471065" y="110333"/>
                  <a:pt x="3531747" y="103275"/>
                  <a:pt x="3536032" y="102771"/>
                </a:cubicBezTo>
                <a:cubicBezTo>
                  <a:pt x="3611546" y="93887"/>
                  <a:pt x="3555656" y="101479"/>
                  <a:pt x="3620601" y="92200"/>
                </a:cubicBezTo>
                <a:cubicBezTo>
                  <a:pt x="3649001" y="73267"/>
                  <a:pt x="3643747" y="72751"/>
                  <a:pt x="3668171" y="65773"/>
                </a:cubicBezTo>
                <a:cubicBezTo>
                  <a:pt x="3675156" y="63777"/>
                  <a:pt x="3682266" y="62249"/>
                  <a:pt x="3689313" y="60487"/>
                </a:cubicBezTo>
                <a:lnTo>
                  <a:pt x="3736883" y="28774"/>
                </a:lnTo>
                <a:cubicBezTo>
                  <a:pt x="3742927" y="24745"/>
                  <a:pt x="3750805" y="24290"/>
                  <a:pt x="3758025" y="23488"/>
                </a:cubicBezTo>
                <a:cubicBezTo>
                  <a:pt x="3782603" y="20757"/>
                  <a:pt x="3807367" y="20100"/>
                  <a:pt x="3832023" y="18203"/>
                </a:cubicBezTo>
                <a:lnTo>
                  <a:pt x="3895449" y="12917"/>
                </a:lnTo>
                <a:cubicBezTo>
                  <a:pt x="3925965" y="-7427"/>
                  <a:pt x="3904953" y="2346"/>
                  <a:pt x="3964161" y="2346"/>
                </a:cubicBezTo>
              </a:path>
            </a:pathLst>
          </a:custGeom>
          <a:noFill/>
          <a:ln w="381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cxnSp>
        <p:nvCxnSpPr>
          <p:cNvPr id="11" name="Straight Connector 10"/>
          <p:cNvCxnSpPr/>
          <p:nvPr/>
        </p:nvCxnSpPr>
        <p:spPr>
          <a:xfrm>
            <a:off x="2692107" y="4865954"/>
            <a:ext cx="221993" cy="0"/>
          </a:xfrm>
          <a:prstGeom prst="line">
            <a:avLst/>
          </a:prstGeom>
          <a:ln w="57150">
            <a:solidFill>
              <a:srgbClr val="548235"/>
            </a:solidFill>
            <a:prstDash val="solid"/>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3523397" y="4865955"/>
            <a:ext cx="320470" cy="1084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68975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8012" y="230049"/>
            <a:ext cx="8229600" cy="1143000"/>
          </a:xfrm>
        </p:spPr>
        <p:txBody>
          <a:bodyPr>
            <a:noAutofit/>
          </a:bodyPr>
          <a:lstStyle/>
          <a:p>
            <a:r>
              <a:rPr lang="en-AU" sz="3200" dirty="0">
                <a:solidFill>
                  <a:schemeClr val="accent1"/>
                </a:solidFill>
              </a:rPr>
              <a:t>Risk of fracture </a:t>
            </a:r>
            <a:r>
              <a:rPr lang="en-US" sz="3200" dirty="0">
                <a:solidFill>
                  <a:schemeClr val="accent1"/>
                </a:solidFill>
              </a:rPr>
              <a:t>among current opioid users</a:t>
            </a:r>
            <a:br>
              <a:rPr lang="en-US" sz="3200" dirty="0">
                <a:solidFill>
                  <a:schemeClr val="accent1"/>
                </a:solidFill>
              </a:rPr>
            </a:br>
            <a:endParaRPr lang="en-AU" sz="3200" dirty="0">
              <a:solidFill>
                <a:schemeClr val="accent1"/>
              </a:solidFill>
            </a:endParaRP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232" t="35206" r="72146" b="37187"/>
          <a:stretch/>
        </p:blipFill>
        <p:spPr bwMode="auto">
          <a:xfrm>
            <a:off x="1110008" y="1019419"/>
            <a:ext cx="4400220" cy="4308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004494" y="1373049"/>
            <a:ext cx="1673150" cy="461665"/>
          </a:xfrm>
          <a:prstGeom prst="rect">
            <a:avLst/>
          </a:prstGeom>
          <a:noFill/>
        </p:spPr>
        <p:txBody>
          <a:bodyPr wrap="none" rtlCol="0">
            <a:spAutoFit/>
          </a:bodyPr>
          <a:lstStyle/>
          <a:p>
            <a:pPr defTabSz="457200"/>
            <a:r>
              <a:rPr lang="en-AU" sz="2400" dirty="0">
                <a:solidFill>
                  <a:srgbClr val="1F497D">
                    <a:lumMod val="75000"/>
                  </a:srgbClr>
                </a:solidFill>
              </a:rPr>
              <a:t>Hip fracture</a:t>
            </a:r>
          </a:p>
        </p:txBody>
      </p:sp>
      <p:sp>
        <p:nvSpPr>
          <p:cNvPr id="7" name="Rectangle 6"/>
          <p:cNvSpPr/>
          <p:nvPr/>
        </p:nvSpPr>
        <p:spPr>
          <a:xfrm>
            <a:off x="6342812" y="1834714"/>
            <a:ext cx="4978692" cy="2677656"/>
          </a:xfrm>
          <a:prstGeom prst="rect">
            <a:avLst/>
          </a:prstGeom>
        </p:spPr>
        <p:txBody>
          <a:bodyPr wrap="square">
            <a:spAutoFit/>
          </a:bodyPr>
          <a:lstStyle/>
          <a:p>
            <a:pPr marL="342900" indent="-342900" defTabSz="457200">
              <a:buFont typeface="Courier New" panose="02070309020205020404" pitchFamily="49" charset="0"/>
              <a:buChar char="o"/>
            </a:pPr>
            <a:r>
              <a:rPr lang="en-US" sz="2800" dirty="0">
                <a:solidFill>
                  <a:prstClr val="black"/>
                </a:solidFill>
              </a:rPr>
              <a:t>similar results for hip, </a:t>
            </a:r>
            <a:r>
              <a:rPr lang="en-US" sz="2800" dirty="0" err="1">
                <a:solidFill>
                  <a:prstClr val="black"/>
                </a:solidFill>
              </a:rPr>
              <a:t>humerus</a:t>
            </a:r>
            <a:r>
              <a:rPr lang="en-US" sz="2800" dirty="0">
                <a:solidFill>
                  <a:prstClr val="black"/>
                </a:solidFill>
              </a:rPr>
              <a:t>, or wrist fractures  </a:t>
            </a:r>
          </a:p>
          <a:p>
            <a:pPr marL="342900" indent="-342900" defTabSz="457200">
              <a:buFont typeface="Courier New" panose="02070309020205020404" pitchFamily="49" charset="0"/>
              <a:buChar char="o"/>
            </a:pPr>
            <a:r>
              <a:rPr lang="en-US" sz="2800" dirty="0">
                <a:solidFill>
                  <a:prstClr val="black"/>
                </a:solidFill>
              </a:rPr>
              <a:t>strongest fracture risk with first prescription  </a:t>
            </a:r>
          </a:p>
          <a:p>
            <a:pPr marL="342900" indent="-342900" defTabSz="457200">
              <a:buFont typeface="Courier New" panose="02070309020205020404" pitchFamily="49" charset="0"/>
              <a:buChar char="o"/>
            </a:pPr>
            <a:r>
              <a:rPr lang="en-US" sz="2800" dirty="0">
                <a:solidFill>
                  <a:prstClr val="black"/>
                </a:solidFill>
              </a:rPr>
              <a:t>fracture risk decreased with increasing use</a:t>
            </a:r>
            <a:endParaRPr lang="en-AU" sz="2800" dirty="0">
              <a:solidFill>
                <a:prstClr val="black"/>
              </a:solidFill>
            </a:endParaRPr>
          </a:p>
        </p:txBody>
      </p:sp>
      <p:sp>
        <p:nvSpPr>
          <p:cNvPr id="8" name="TextBox 7"/>
          <p:cNvSpPr txBox="1"/>
          <p:nvPr/>
        </p:nvSpPr>
        <p:spPr>
          <a:xfrm>
            <a:off x="1981200" y="5566982"/>
            <a:ext cx="2413931" cy="1077218"/>
          </a:xfrm>
          <a:prstGeom prst="rect">
            <a:avLst/>
          </a:prstGeom>
          <a:noFill/>
        </p:spPr>
        <p:txBody>
          <a:bodyPr wrap="none" rtlCol="0">
            <a:spAutoFit/>
          </a:bodyPr>
          <a:lstStyle/>
          <a:p>
            <a:pPr defTabSz="457200"/>
            <a:r>
              <a:rPr lang="en-AU" sz="1600" dirty="0">
                <a:solidFill>
                  <a:prstClr val="black"/>
                </a:solidFill>
              </a:rPr>
              <a:t>UK GP research database.  </a:t>
            </a:r>
          </a:p>
          <a:p>
            <a:pPr defTabSz="457200"/>
            <a:r>
              <a:rPr lang="en-US" sz="1600" dirty="0">
                <a:solidFill>
                  <a:prstClr val="black"/>
                </a:solidFill>
              </a:rPr>
              <a:t>1990–2008</a:t>
            </a:r>
            <a:endParaRPr lang="en-AU" sz="1600" dirty="0">
              <a:solidFill>
                <a:prstClr val="black"/>
              </a:solidFill>
            </a:endParaRPr>
          </a:p>
          <a:p>
            <a:pPr defTabSz="457200"/>
            <a:r>
              <a:rPr lang="en-AU" sz="1600" dirty="0">
                <a:solidFill>
                  <a:prstClr val="black"/>
                </a:solidFill>
              </a:rPr>
              <a:t>N = </a:t>
            </a:r>
            <a:r>
              <a:rPr lang="en-US" sz="1600" dirty="0">
                <a:solidFill>
                  <a:prstClr val="black"/>
                </a:solidFill>
              </a:rPr>
              <a:t>21,739 fracture cases,</a:t>
            </a:r>
          </a:p>
          <a:p>
            <a:pPr defTabSz="457200"/>
            <a:r>
              <a:rPr lang="en-US" sz="1600" dirty="0">
                <a:solidFill>
                  <a:prstClr val="black"/>
                </a:solidFill>
              </a:rPr>
              <a:t>85,326 matched controls</a:t>
            </a:r>
            <a:endParaRPr lang="en-AU" sz="1600" dirty="0">
              <a:solidFill>
                <a:prstClr val="black"/>
              </a:solidFill>
            </a:endParaRPr>
          </a:p>
        </p:txBody>
      </p:sp>
      <p:sp>
        <p:nvSpPr>
          <p:cNvPr id="9" name="TextBox 8"/>
          <p:cNvSpPr txBox="1"/>
          <p:nvPr/>
        </p:nvSpPr>
        <p:spPr>
          <a:xfrm>
            <a:off x="7026546" y="6167146"/>
            <a:ext cx="4294958" cy="584775"/>
          </a:xfrm>
          <a:prstGeom prst="rect">
            <a:avLst/>
          </a:prstGeom>
          <a:noFill/>
        </p:spPr>
        <p:txBody>
          <a:bodyPr wrap="none" rtlCol="0">
            <a:spAutoFit/>
          </a:bodyPr>
          <a:lstStyle/>
          <a:p>
            <a:pPr defTabSz="457200"/>
            <a:r>
              <a:rPr lang="en-AU" sz="1600" dirty="0">
                <a:solidFill>
                  <a:srgbClr val="2F5597"/>
                </a:solidFill>
              </a:rPr>
              <a:t>Li L et al, American Journal of Epidemiology, 2013</a:t>
            </a:r>
          </a:p>
          <a:p>
            <a:pPr defTabSz="457200"/>
            <a:r>
              <a:rPr lang="en-AU" sz="1600" dirty="0">
                <a:solidFill>
                  <a:srgbClr val="2F5597"/>
                </a:solidFill>
              </a:rPr>
              <a:t>DOI: 10.1093/</a:t>
            </a:r>
            <a:r>
              <a:rPr lang="en-AU" sz="1600" dirty="0" err="1">
                <a:solidFill>
                  <a:srgbClr val="2F5597"/>
                </a:solidFill>
              </a:rPr>
              <a:t>aje</a:t>
            </a:r>
            <a:r>
              <a:rPr lang="en-AU" sz="1600" dirty="0">
                <a:solidFill>
                  <a:srgbClr val="2F5597"/>
                </a:solidFill>
              </a:rPr>
              <a:t>/kwt013</a:t>
            </a:r>
          </a:p>
        </p:txBody>
      </p:sp>
    </p:spTree>
    <p:extLst>
      <p:ext uri="{BB962C8B-B14F-4D97-AF65-F5344CB8AC3E}">
        <p14:creationId xmlns:p14="http://schemas.microsoft.com/office/powerpoint/2010/main" val="3433074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621" y="168791"/>
            <a:ext cx="11495639" cy="1143000"/>
          </a:xfrm>
        </p:spPr>
        <p:txBody>
          <a:bodyPr>
            <a:noAutofit/>
          </a:bodyPr>
          <a:lstStyle/>
          <a:p>
            <a:pPr algn="ctr"/>
            <a:r>
              <a:rPr lang="en-US" sz="3200" dirty="0">
                <a:solidFill>
                  <a:schemeClr val="accent1"/>
                </a:solidFill>
              </a:rPr>
              <a:t>risk of fracture among current opioid users stratified by age</a:t>
            </a:r>
            <a:endParaRPr lang="en-AU" sz="3200" dirty="0">
              <a:solidFill>
                <a:schemeClr val="accent1"/>
              </a:solidFill>
            </a:endParaRP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762" t="46476" r="37857" b="26762"/>
          <a:stretch/>
        </p:blipFill>
        <p:spPr bwMode="auto">
          <a:xfrm>
            <a:off x="476621" y="1611807"/>
            <a:ext cx="11371632" cy="3631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795243" y="1435676"/>
            <a:ext cx="2117887" cy="400110"/>
          </a:xfrm>
          <a:prstGeom prst="rect">
            <a:avLst/>
          </a:prstGeom>
        </p:spPr>
        <p:txBody>
          <a:bodyPr wrap="none">
            <a:spAutoFit/>
          </a:bodyPr>
          <a:lstStyle/>
          <a:p>
            <a:r>
              <a:rPr lang="en-AU" sz="2000" dirty="0"/>
              <a:t>  aged 18–60 years</a:t>
            </a:r>
          </a:p>
        </p:txBody>
      </p:sp>
      <p:sp>
        <p:nvSpPr>
          <p:cNvPr id="5" name="Rectangle 4"/>
          <p:cNvSpPr/>
          <p:nvPr/>
        </p:nvSpPr>
        <p:spPr>
          <a:xfrm>
            <a:off x="5687595" y="1501120"/>
            <a:ext cx="1440331" cy="400110"/>
          </a:xfrm>
          <a:prstGeom prst="rect">
            <a:avLst/>
          </a:prstGeom>
        </p:spPr>
        <p:txBody>
          <a:bodyPr wrap="none">
            <a:spAutoFit/>
          </a:bodyPr>
          <a:lstStyle/>
          <a:p>
            <a:r>
              <a:rPr lang="en-AU" sz="2000" dirty="0"/>
              <a:t>61–70 years</a:t>
            </a:r>
          </a:p>
        </p:txBody>
      </p:sp>
      <p:sp>
        <p:nvSpPr>
          <p:cNvPr id="6" name="Rectangle 5"/>
          <p:cNvSpPr/>
          <p:nvPr/>
        </p:nvSpPr>
        <p:spPr>
          <a:xfrm>
            <a:off x="9296400" y="1516509"/>
            <a:ext cx="1314399" cy="369332"/>
          </a:xfrm>
          <a:prstGeom prst="rect">
            <a:avLst/>
          </a:prstGeom>
        </p:spPr>
        <p:txBody>
          <a:bodyPr wrap="none">
            <a:spAutoFit/>
          </a:bodyPr>
          <a:lstStyle/>
          <a:p>
            <a:r>
              <a:rPr lang="en-AU" dirty="0"/>
              <a:t>71–80 years</a:t>
            </a:r>
          </a:p>
        </p:txBody>
      </p:sp>
      <p:sp>
        <p:nvSpPr>
          <p:cNvPr id="8" name="TextBox 7"/>
          <p:cNvSpPr txBox="1"/>
          <p:nvPr/>
        </p:nvSpPr>
        <p:spPr>
          <a:xfrm>
            <a:off x="1339007" y="5352306"/>
            <a:ext cx="3487558" cy="830997"/>
          </a:xfrm>
          <a:prstGeom prst="rect">
            <a:avLst/>
          </a:prstGeom>
          <a:noFill/>
        </p:spPr>
        <p:txBody>
          <a:bodyPr wrap="none" rtlCol="0">
            <a:spAutoFit/>
          </a:bodyPr>
          <a:lstStyle/>
          <a:p>
            <a:pPr marL="285750" indent="-285750">
              <a:buFont typeface="Courier New" panose="02070309020205020404" pitchFamily="49" charset="0"/>
              <a:buChar char="o"/>
            </a:pPr>
            <a:r>
              <a:rPr lang="en-AU" sz="2400" dirty="0"/>
              <a:t>Female data </a:t>
            </a:r>
            <a:r>
              <a:rPr lang="en-AU" sz="2400" dirty="0" smtClean="0"/>
              <a:t>displayed </a:t>
            </a:r>
            <a:endParaRPr lang="en-AU" sz="2400" dirty="0"/>
          </a:p>
          <a:p>
            <a:pPr marL="285750" indent="-285750">
              <a:buFont typeface="Courier New" panose="02070309020205020404" pitchFamily="49" charset="0"/>
              <a:buChar char="o"/>
            </a:pPr>
            <a:r>
              <a:rPr lang="en-AU" sz="2400" dirty="0"/>
              <a:t>No age or gender effect </a:t>
            </a:r>
          </a:p>
        </p:txBody>
      </p:sp>
      <p:sp>
        <p:nvSpPr>
          <p:cNvPr id="10" name="TextBox 9"/>
          <p:cNvSpPr txBox="1"/>
          <p:nvPr/>
        </p:nvSpPr>
        <p:spPr>
          <a:xfrm>
            <a:off x="7301321" y="5890916"/>
            <a:ext cx="4294958" cy="584775"/>
          </a:xfrm>
          <a:prstGeom prst="rect">
            <a:avLst/>
          </a:prstGeom>
          <a:noFill/>
        </p:spPr>
        <p:txBody>
          <a:bodyPr wrap="none" rtlCol="0">
            <a:spAutoFit/>
          </a:bodyPr>
          <a:lstStyle/>
          <a:p>
            <a:r>
              <a:rPr lang="en-AU" sz="1600" dirty="0">
                <a:solidFill>
                  <a:srgbClr val="2F5597"/>
                </a:solidFill>
              </a:rPr>
              <a:t>Li L et al, American Journal of Epidemiology, 2013</a:t>
            </a:r>
          </a:p>
          <a:p>
            <a:r>
              <a:rPr lang="en-AU" sz="1600" dirty="0">
                <a:solidFill>
                  <a:srgbClr val="2F5597"/>
                </a:solidFill>
              </a:rPr>
              <a:t>DOI: 10.1093/</a:t>
            </a:r>
            <a:r>
              <a:rPr lang="en-AU" sz="1600" dirty="0" err="1">
                <a:solidFill>
                  <a:srgbClr val="2F5597"/>
                </a:solidFill>
              </a:rPr>
              <a:t>aje</a:t>
            </a:r>
            <a:r>
              <a:rPr lang="en-AU" sz="1600" dirty="0">
                <a:solidFill>
                  <a:srgbClr val="2F5597"/>
                </a:solidFill>
              </a:rPr>
              <a:t>/kwt013</a:t>
            </a:r>
          </a:p>
        </p:txBody>
      </p:sp>
    </p:spTree>
    <p:extLst>
      <p:ext uri="{BB962C8B-B14F-4D97-AF65-F5344CB8AC3E}">
        <p14:creationId xmlns:p14="http://schemas.microsoft.com/office/powerpoint/2010/main" val="38435376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5242"/>
            <a:ext cx="12192000" cy="1143000"/>
          </a:xfrm>
        </p:spPr>
        <p:txBody>
          <a:bodyPr>
            <a:noAutofit/>
          </a:bodyPr>
          <a:lstStyle/>
          <a:p>
            <a:pPr algn="ctr"/>
            <a:r>
              <a:rPr lang="en-US" sz="3600" dirty="0">
                <a:solidFill>
                  <a:schemeClr val="accent1"/>
                </a:solidFill>
              </a:rPr>
              <a:t>fracture risk by opioid type  </a:t>
            </a:r>
            <a:endParaRPr lang="en-AU" sz="3600" dirty="0">
              <a:solidFill>
                <a:schemeClr val="accent1"/>
              </a:solidFill>
            </a:endParaRP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238" t="8951" r="43691" b="58314"/>
          <a:stretch/>
        </p:blipFill>
        <p:spPr bwMode="auto">
          <a:xfrm>
            <a:off x="1981200" y="1196629"/>
            <a:ext cx="4595498" cy="4461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817825" y="1219582"/>
            <a:ext cx="1719638" cy="461665"/>
          </a:xfrm>
          <a:prstGeom prst="rect">
            <a:avLst/>
          </a:prstGeom>
          <a:noFill/>
        </p:spPr>
        <p:txBody>
          <a:bodyPr wrap="none" rtlCol="0">
            <a:spAutoFit/>
          </a:bodyPr>
          <a:lstStyle/>
          <a:p>
            <a:r>
              <a:rPr lang="en-AU" sz="2400" dirty="0">
                <a:solidFill>
                  <a:schemeClr val="tx2"/>
                </a:solidFill>
              </a:rPr>
              <a:t>Hip Fracture</a:t>
            </a:r>
          </a:p>
        </p:txBody>
      </p:sp>
      <p:sp>
        <p:nvSpPr>
          <p:cNvPr id="6" name="TextBox 5"/>
          <p:cNvSpPr txBox="1"/>
          <p:nvPr/>
        </p:nvSpPr>
        <p:spPr>
          <a:xfrm>
            <a:off x="1981200" y="5566982"/>
            <a:ext cx="2696444" cy="1200329"/>
          </a:xfrm>
          <a:prstGeom prst="rect">
            <a:avLst/>
          </a:prstGeom>
          <a:noFill/>
        </p:spPr>
        <p:txBody>
          <a:bodyPr wrap="none" rtlCol="0">
            <a:spAutoFit/>
          </a:bodyPr>
          <a:lstStyle/>
          <a:p>
            <a:r>
              <a:rPr lang="en-AU" dirty="0"/>
              <a:t>UK GP research database.  </a:t>
            </a:r>
          </a:p>
          <a:p>
            <a:r>
              <a:rPr lang="en-US" dirty="0"/>
              <a:t>1990–2008</a:t>
            </a:r>
            <a:endParaRPr lang="en-AU" dirty="0"/>
          </a:p>
          <a:p>
            <a:r>
              <a:rPr lang="en-AU" dirty="0"/>
              <a:t>N = </a:t>
            </a:r>
            <a:r>
              <a:rPr lang="en-US" dirty="0"/>
              <a:t>21,739 fracture cases,</a:t>
            </a:r>
          </a:p>
          <a:p>
            <a:r>
              <a:rPr lang="en-US" dirty="0"/>
              <a:t>85,326 matched controls</a:t>
            </a:r>
            <a:endParaRPr lang="en-AU" dirty="0"/>
          </a:p>
        </p:txBody>
      </p:sp>
      <p:sp>
        <p:nvSpPr>
          <p:cNvPr id="5" name="TextBox 4"/>
          <p:cNvSpPr txBox="1"/>
          <p:nvPr/>
        </p:nvSpPr>
        <p:spPr>
          <a:xfrm rot="10800000" flipV="1">
            <a:off x="6906443" y="2165729"/>
            <a:ext cx="4095751" cy="1569660"/>
          </a:xfrm>
          <a:prstGeom prst="rect">
            <a:avLst/>
          </a:prstGeom>
          <a:noFill/>
        </p:spPr>
        <p:txBody>
          <a:bodyPr wrap="square" rtlCol="0">
            <a:spAutoFit/>
          </a:bodyPr>
          <a:lstStyle/>
          <a:p>
            <a:pPr marL="285750" indent="-285750">
              <a:buFont typeface="Courier New" panose="02070309020205020404" pitchFamily="49" charset="0"/>
              <a:buChar char="o"/>
            </a:pPr>
            <a:r>
              <a:rPr lang="en-US" sz="2400" dirty="0"/>
              <a:t>Similar results for each opioid type except morphine   for hip, </a:t>
            </a:r>
            <a:r>
              <a:rPr lang="en-US" sz="2400" dirty="0" err="1"/>
              <a:t>humerus</a:t>
            </a:r>
            <a:r>
              <a:rPr lang="en-US" sz="2400" dirty="0"/>
              <a:t>, or wrist fractures</a:t>
            </a:r>
            <a:endParaRPr lang="en-AU" sz="2400" dirty="0"/>
          </a:p>
        </p:txBody>
      </p:sp>
      <p:sp>
        <p:nvSpPr>
          <p:cNvPr id="8" name="TextBox 7"/>
          <p:cNvSpPr txBox="1"/>
          <p:nvPr/>
        </p:nvSpPr>
        <p:spPr>
          <a:xfrm>
            <a:off x="7236642" y="6167146"/>
            <a:ext cx="4294958" cy="584775"/>
          </a:xfrm>
          <a:prstGeom prst="rect">
            <a:avLst/>
          </a:prstGeom>
          <a:noFill/>
        </p:spPr>
        <p:txBody>
          <a:bodyPr wrap="none" rtlCol="0">
            <a:spAutoFit/>
          </a:bodyPr>
          <a:lstStyle/>
          <a:p>
            <a:r>
              <a:rPr lang="en-AU" sz="1600" dirty="0">
                <a:solidFill>
                  <a:srgbClr val="2F5597"/>
                </a:solidFill>
              </a:rPr>
              <a:t>Li L et al, American Journal of Epidemiology, 2013</a:t>
            </a:r>
          </a:p>
          <a:p>
            <a:r>
              <a:rPr lang="en-AU" sz="1600" dirty="0">
                <a:solidFill>
                  <a:srgbClr val="2F5597"/>
                </a:solidFill>
              </a:rPr>
              <a:t>DOI: 10.1093/</a:t>
            </a:r>
            <a:r>
              <a:rPr lang="en-AU" sz="1600" dirty="0" err="1">
                <a:solidFill>
                  <a:srgbClr val="2F5597"/>
                </a:solidFill>
              </a:rPr>
              <a:t>aje</a:t>
            </a:r>
            <a:r>
              <a:rPr lang="en-AU" sz="1600" dirty="0">
                <a:solidFill>
                  <a:srgbClr val="2F5597"/>
                </a:solidFill>
              </a:rPr>
              <a:t>/kwt013</a:t>
            </a:r>
          </a:p>
        </p:txBody>
      </p:sp>
    </p:spTree>
    <p:extLst>
      <p:ext uri="{BB962C8B-B14F-4D97-AF65-F5344CB8AC3E}">
        <p14:creationId xmlns:p14="http://schemas.microsoft.com/office/powerpoint/2010/main" val="35071557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891" y="55159"/>
            <a:ext cx="10911393" cy="1325563"/>
          </a:xfrm>
        </p:spPr>
        <p:txBody>
          <a:bodyPr>
            <a:normAutofit/>
          </a:bodyPr>
          <a:lstStyle/>
          <a:p>
            <a:pPr algn="ctr"/>
            <a:r>
              <a:rPr lang="en-AU" sz="3200" dirty="0" smtClean="0">
                <a:solidFill>
                  <a:schemeClr val="accent1"/>
                </a:solidFill>
              </a:rPr>
              <a:t>opioid prescriptions and prescription opioid related deaths </a:t>
            </a:r>
            <a:endParaRPr lang="en-AU" sz="3200" dirty="0">
              <a:solidFill>
                <a:schemeClr val="accent1"/>
              </a:solidFill>
            </a:endParaRP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243" t="19064" r="21305" b="54167"/>
          <a:stretch/>
        </p:blipFill>
        <p:spPr bwMode="auto">
          <a:xfrm>
            <a:off x="295198" y="1780832"/>
            <a:ext cx="5950619" cy="3938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813302" y="1380722"/>
            <a:ext cx="2759282" cy="400110"/>
          </a:xfrm>
          <a:prstGeom prst="rect">
            <a:avLst/>
          </a:prstGeom>
          <a:noFill/>
        </p:spPr>
        <p:txBody>
          <a:bodyPr wrap="none" rtlCol="0">
            <a:spAutoFit/>
          </a:bodyPr>
          <a:lstStyle/>
          <a:p>
            <a:r>
              <a:rPr lang="en-AU" sz="2000" dirty="0" smtClean="0">
                <a:solidFill>
                  <a:srgbClr val="2F5597"/>
                </a:solidFill>
              </a:rPr>
              <a:t>United States 1999-2013</a:t>
            </a:r>
            <a:endParaRPr lang="en-AU" sz="2000" dirty="0">
              <a:solidFill>
                <a:srgbClr val="2F5597"/>
              </a:solidFill>
            </a:endParaRP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29" t="9664" r="63630" b="57317"/>
          <a:stretch/>
        </p:blipFill>
        <p:spPr bwMode="auto">
          <a:xfrm>
            <a:off x="6370387" y="1780832"/>
            <a:ext cx="5552860" cy="3938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8113970" y="1257611"/>
            <a:ext cx="2065694" cy="646331"/>
          </a:xfrm>
          <a:prstGeom prst="rect">
            <a:avLst/>
          </a:prstGeom>
          <a:noFill/>
        </p:spPr>
        <p:txBody>
          <a:bodyPr wrap="none" rtlCol="0">
            <a:spAutoFit/>
          </a:bodyPr>
          <a:lstStyle/>
          <a:p>
            <a:pPr algn="ctr"/>
            <a:r>
              <a:rPr lang="en-AU" dirty="0" smtClean="0">
                <a:solidFill>
                  <a:srgbClr val="2F5597"/>
                </a:solidFill>
              </a:rPr>
              <a:t>Australia 2001-2011</a:t>
            </a:r>
          </a:p>
          <a:p>
            <a:pPr algn="ctr"/>
            <a:r>
              <a:rPr lang="en-AU" dirty="0" smtClean="0">
                <a:solidFill>
                  <a:srgbClr val="2F5597"/>
                </a:solidFill>
              </a:rPr>
              <a:t>(oxycodone)</a:t>
            </a:r>
            <a:endParaRPr lang="en-AU" dirty="0">
              <a:solidFill>
                <a:srgbClr val="2F5597"/>
              </a:solidFill>
            </a:endParaRPr>
          </a:p>
        </p:txBody>
      </p:sp>
      <p:sp>
        <p:nvSpPr>
          <p:cNvPr id="9" name="Rectangle 8"/>
          <p:cNvSpPr/>
          <p:nvPr/>
        </p:nvSpPr>
        <p:spPr>
          <a:xfrm>
            <a:off x="8140708" y="6103512"/>
            <a:ext cx="6096000" cy="646331"/>
          </a:xfrm>
          <a:prstGeom prst="rect">
            <a:avLst/>
          </a:prstGeom>
        </p:spPr>
        <p:txBody>
          <a:bodyPr>
            <a:spAutoFit/>
          </a:bodyPr>
          <a:lstStyle/>
          <a:p>
            <a:r>
              <a:rPr lang="en-AU" dirty="0">
                <a:solidFill>
                  <a:schemeClr val="accent1">
                    <a:lumMod val="50000"/>
                  </a:schemeClr>
                </a:solidFill>
              </a:rPr>
              <a:t>Pilgrim JL et al </a:t>
            </a:r>
          </a:p>
          <a:p>
            <a:r>
              <a:rPr lang="da-DK" dirty="0">
                <a:solidFill>
                  <a:schemeClr val="accent1">
                    <a:lumMod val="50000"/>
                  </a:schemeClr>
                </a:solidFill>
              </a:rPr>
              <a:t>Forensic Sci Med Pathol (2015) 11:3–12</a:t>
            </a:r>
            <a:r>
              <a:rPr lang="en-AU" dirty="0">
                <a:solidFill>
                  <a:schemeClr val="accent1">
                    <a:lumMod val="50000"/>
                  </a:schemeClr>
                </a:solidFill>
              </a:rPr>
              <a:t> </a:t>
            </a:r>
          </a:p>
        </p:txBody>
      </p:sp>
      <p:sp>
        <p:nvSpPr>
          <p:cNvPr id="10" name="TextBox 9"/>
          <p:cNvSpPr txBox="1"/>
          <p:nvPr/>
        </p:nvSpPr>
        <p:spPr>
          <a:xfrm>
            <a:off x="1813302" y="6190725"/>
            <a:ext cx="4275529" cy="369332"/>
          </a:xfrm>
          <a:prstGeom prst="rect">
            <a:avLst/>
          </a:prstGeom>
          <a:noFill/>
        </p:spPr>
        <p:txBody>
          <a:bodyPr wrap="none" rtlCol="0">
            <a:spAutoFit/>
          </a:bodyPr>
          <a:lstStyle/>
          <a:p>
            <a:r>
              <a:rPr lang="en-AU" dirty="0" err="1" smtClean="0">
                <a:solidFill>
                  <a:schemeClr val="accent1">
                    <a:lumMod val="50000"/>
                  </a:schemeClr>
                </a:solidFill>
              </a:rPr>
              <a:t>Renthal</a:t>
            </a:r>
            <a:r>
              <a:rPr lang="en-AU" dirty="0" smtClean="0">
                <a:solidFill>
                  <a:schemeClr val="accent1">
                    <a:lumMod val="50000"/>
                  </a:schemeClr>
                </a:solidFill>
              </a:rPr>
              <a:t> W. JAMA Neurology 2016; 73:513-4</a:t>
            </a:r>
            <a:endParaRPr lang="en-AU" dirty="0">
              <a:solidFill>
                <a:schemeClr val="accent1">
                  <a:lumMod val="50000"/>
                </a:schemeClr>
              </a:solidFill>
            </a:endParaRPr>
          </a:p>
        </p:txBody>
      </p:sp>
    </p:spTree>
    <p:extLst>
      <p:ext uri="{BB962C8B-B14F-4D97-AF65-F5344CB8AC3E}">
        <p14:creationId xmlns:p14="http://schemas.microsoft.com/office/powerpoint/2010/main" val="40249519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AU" sz="2800" dirty="0" smtClean="0">
                <a:solidFill>
                  <a:schemeClr val="accent1"/>
                </a:solidFill>
              </a:rPr>
              <a:t> </a:t>
            </a:r>
            <a:r>
              <a:rPr lang="en-AU" sz="2800" dirty="0" err="1" smtClean="0">
                <a:solidFill>
                  <a:schemeClr val="accent1"/>
                </a:solidFill>
              </a:rPr>
              <a:t>Opioid</a:t>
            </a:r>
            <a:r>
              <a:rPr lang="en-AU" sz="2800" dirty="0" smtClean="0">
                <a:solidFill>
                  <a:schemeClr val="accent1"/>
                </a:solidFill>
              </a:rPr>
              <a:t> pain reliever and benzodiazepine related deaths. </a:t>
            </a:r>
            <a:br>
              <a:rPr lang="en-AU" sz="2800" dirty="0" smtClean="0">
                <a:solidFill>
                  <a:schemeClr val="accent1"/>
                </a:solidFill>
              </a:rPr>
            </a:br>
            <a:r>
              <a:rPr lang="en-AU" sz="2800" dirty="0" smtClean="0">
                <a:solidFill>
                  <a:schemeClr val="accent1"/>
                </a:solidFill>
              </a:rPr>
              <a:t>USA 2010 </a:t>
            </a:r>
            <a:endParaRPr lang="en-AU" sz="2800" dirty="0">
              <a:solidFill>
                <a:schemeClr val="accent1"/>
              </a:solidFill>
            </a:endParaRPr>
          </a:p>
        </p:txBody>
      </p:sp>
      <p:pic>
        <p:nvPicPr>
          <p:cNvPr id="4" name="Content Placeholder 3" descr="Screen Shot 2017-07-12 at 11.48.47 pm.png"/>
          <p:cNvPicPr>
            <a:picLocks noGrp="1" noChangeAspect="1"/>
          </p:cNvPicPr>
          <p:nvPr>
            <p:ph idx="1"/>
          </p:nvPr>
        </p:nvPicPr>
        <p:blipFill>
          <a:blip r:embed="rId3"/>
          <a:srcRect l="1057" t="8537" r="338"/>
          <a:stretch>
            <a:fillRect/>
          </a:stretch>
        </p:blipFill>
        <p:spPr>
          <a:xfrm>
            <a:off x="3340100" y="1677988"/>
            <a:ext cx="5232400" cy="5167312"/>
          </a:xfrm>
        </p:spPr>
      </p:pic>
      <p:sp>
        <p:nvSpPr>
          <p:cNvPr id="5" name="Rectangle 4"/>
          <p:cNvSpPr/>
          <p:nvPr/>
        </p:nvSpPr>
        <p:spPr>
          <a:xfrm>
            <a:off x="8732641" y="5934670"/>
            <a:ext cx="4054452" cy="830997"/>
          </a:xfrm>
          <a:prstGeom prst="rect">
            <a:avLst/>
          </a:prstGeom>
        </p:spPr>
        <p:txBody>
          <a:bodyPr wrap="square">
            <a:spAutoFit/>
          </a:bodyPr>
          <a:lstStyle/>
          <a:p>
            <a:pPr marL="400050" indent="-400050"/>
            <a:r>
              <a:rPr lang="en-US" sz="1600" dirty="0" smtClean="0">
                <a:solidFill>
                  <a:schemeClr val="accent1">
                    <a:lumMod val="75000"/>
                  </a:schemeClr>
                </a:solidFill>
              </a:rPr>
              <a:t>CDC. Morbidity and Mortality </a:t>
            </a:r>
          </a:p>
          <a:p>
            <a:pPr marL="400050" indent="-400050"/>
            <a:r>
              <a:rPr lang="en-US" sz="1600" dirty="0" smtClean="0">
                <a:solidFill>
                  <a:schemeClr val="accent1">
                    <a:lumMod val="75000"/>
                  </a:schemeClr>
                </a:solidFill>
              </a:rPr>
              <a:t>Weekly Report October 10, 2014</a:t>
            </a:r>
          </a:p>
          <a:p>
            <a:pPr marL="400050" indent="-400050"/>
            <a:r>
              <a:rPr lang="en-US" sz="1600" dirty="0" err="1" smtClean="0">
                <a:solidFill>
                  <a:schemeClr val="accent1">
                    <a:lumMod val="75000"/>
                  </a:schemeClr>
                </a:solidFill>
              </a:rPr>
              <a:t>www.cdc.gov</a:t>
            </a:r>
            <a:endParaRPr lang="en-US" sz="1600" dirty="0">
              <a:solidFill>
                <a:schemeClr val="accent1">
                  <a:lumMod val="75000"/>
                </a:schemeClr>
              </a:solidFill>
            </a:endParaRPr>
          </a:p>
        </p:txBody>
      </p:sp>
      <p:sp>
        <p:nvSpPr>
          <p:cNvPr id="6" name="Rectangle 5"/>
          <p:cNvSpPr/>
          <p:nvPr/>
        </p:nvSpPr>
        <p:spPr>
          <a:xfrm>
            <a:off x="8732641" y="6145768"/>
            <a:ext cx="184666" cy="369332"/>
          </a:xfrm>
          <a:prstGeom prst="rect">
            <a:avLst/>
          </a:prstGeom>
        </p:spPr>
        <p:txBody>
          <a:bodyPr wrap="none">
            <a:spAutoFit/>
          </a:bodyPr>
          <a:lstStyle/>
          <a:p>
            <a:r>
              <a:rPr lang="en-US" dirty="0" smtClean="0"/>
              <a:t> </a:t>
            </a:r>
            <a:endParaRPr lang="en-AU" dirty="0"/>
          </a:p>
        </p:txBody>
      </p:sp>
      <p:pic>
        <p:nvPicPr>
          <p:cNvPr id="7" name="Picture 6" descr="Screen Shot 2017-07-13 at 10.25.17 pm.png"/>
          <p:cNvPicPr>
            <a:picLocks noChangeAspect="1"/>
          </p:cNvPicPr>
          <p:nvPr/>
        </p:nvPicPr>
        <p:blipFill>
          <a:blip r:embed="rId4"/>
          <a:stretch>
            <a:fillRect/>
          </a:stretch>
        </p:blipFill>
        <p:spPr>
          <a:xfrm>
            <a:off x="8917307" y="2324100"/>
            <a:ext cx="2640693" cy="1041400"/>
          </a:xfrm>
          <a:prstGeom prst="rect">
            <a:avLst/>
          </a:prstGeom>
        </p:spPr>
      </p:pic>
      <p:pic>
        <p:nvPicPr>
          <p:cNvPr id="9" name="Picture 8" descr="Screen Shot 2017-07-16 at 5.55.01 pm.png"/>
          <p:cNvPicPr>
            <a:picLocks noChangeAspect="1"/>
          </p:cNvPicPr>
          <p:nvPr/>
        </p:nvPicPr>
        <p:blipFill>
          <a:blip r:embed="rId5"/>
          <a:stretch>
            <a:fillRect/>
          </a:stretch>
        </p:blipFill>
        <p:spPr>
          <a:xfrm>
            <a:off x="2589513" y="1181100"/>
            <a:ext cx="902987" cy="4951968"/>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65564" y="1842799"/>
            <a:ext cx="9144000" cy="2387600"/>
          </a:xfrm>
        </p:spPr>
        <p:txBody>
          <a:bodyPr>
            <a:normAutofit/>
          </a:bodyPr>
          <a:lstStyle/>
          <a:p>
            <a:r>
              <a:rPr lang="en-US" sz="3600" b="1" dirty="0" smtClean="0">
                <a:solidFill>
                  <a:schemeClr val="accent1"/>
                </a:solidFill>
              </a:rPr>
              <a:t>Pharmacological Treatment of Pain </a:t>
            </a:r>
            <a:br>
              <a:rPr lang="en-US" sz="3600" b="1" dirty="0" smtClean="0">
                <a:solidFill>
                  <a:schemeClr val="accent1"/>
                </a:solidFill>
              </a:rPr>
            </a:br>
            <a:r>
              <a:rPr lang="en-US" sz="3600" b="1" dirty="0" smtClean="0">
                <a:solidFill>
                  <a:schemeClr val="accent1"/>
                </a:solidFill>
              </a:rPr>
              <a:t>in Older Adults</a:t>
            </a:r>
            <a:r>
              <a:rPr lang="en-GB" sz="3600" b="1" dirty="0" smtClean="0">
                <a:solidFill>
                  <a:schemeClr val="accent1"/>
                </a:solidFill>
                <a:effectLst/>
              </a:rPr>
              <a:t> </a:t>
            </a:r>
            <a:r>
              <a:rPr lang="en-US" sz="3600" b="1" dirty="0" smtClean="0">
                <a:solidFill>
                  <a:schemeClr val="accent1"/>
                </a:solidFill>
              </a:rPr>
              <a:t/>
            </a:r>
            <a:br>
              <a:rPr lang="en-US" sz="3600" b="1" dirty="0" smtClean="0">
                <a:solidFill>
                  <a:schemeClr val="accent1"/>
                </a:solidFill>
              </a:rPr>
            </a:br>
            <a:endParaRPr lang="en-US" sz="3600" b="1" dirty="0"/>
          </a:p>
        </p:txBody>
      </p:sp>
      <p:sp>
        <p:nvSpPr>
          <p:cNvPr id="3" name="Subtitle 2"/>
          <p:cNvSpPr>
            <a:spLocks noGrp="1"/>
          </p:cNvSpPr>
          <p:nvPr>
            <p:ph type="subTitle" idx="1"/>
          </p:nvPr>
        </p:nvSpPr>
        <p:spPr>
          <a:xfrm>
            <a:off x="717434" y="5302216"/>
            <a:ext cx="10335490" cy="2244581"/>
          </a:xfrm>
        </p:spPr>
        <p:txBody>
          <a:bodyPr>
            <a:normAutofit/>
          </a:bodyPr>
          <a:lstStyle/>
          <a:p>
            <a:pPr algn="l">
              <a:spcBef>
                <a:spcPts val="0"/>
              </a:spcBef>
            </a:pPr>
            <a:r>
              <a:rPr lang="en-US" sz="2000" dirty="0" err="1" smtClean="0">
                <a:solidFill>
                  <a:schemeClr val="accent1"/>
                </a:solidFill>
              </a:rPr>
              <a:t>Assoc</a:t>
            </a:r>
            <a:r>
              <a:rPr lang="en-US" sz="2000" dirty="0" smtClean="0">
                <a:solidFill>
                  <a:schemeClr val="accent1"/>
                </a:solidFill>
              </a:rPr>
              <a:t> Prof Benny Katz</a:t>
            </a:r>
          </a:p>
          <a:p>
            <a:pPr algn="l">
              <a:spcBef>
                <a:spcPts val="0"/>
              </a:spcBef>
            </a:pPr>
            <a:r>
              <a:rPr lang="en-US" sz="2000" dirty="0" smtClean="0">
                <a:solidFill>
                  <a:schemeClr val="accent1"/>
                </a:solidFill>
              </a:rPr>
              <a:t>Director of Geriatric Medicine</a:t>
            </a:r>
          </a:p>
          <a:p>
            <a:pPr algn="l">
              <a:spcBef>
                <a:spcPts val="0"/>
              </a:spcBef>
            </a:pPr>
            <a:r>
              <a:rPr lang="en-US" sz="2000" dirty="0" smtClean="0">
                <a:solidFill>
                  <a:schemeClr val="accent1"/>
                </a:solidFill>
              </a:rPr>
              <a:t>St Vincent’s Hospital Melbourne,</a:t>
            </a:r>
            <a:r>
              <a:rPr lang="en-US" sz="2000" dirty="0">
                <a:solidFill>
                  <a:schemeClr val="accent1"/>
                </a:solidFill>
              </a:rPr>
              <a:t> </a:t>
            </a:r>
            <a:r>
              <a:rPr lang="en-US" sz="2000" dirty="0" smtClean="0">
                <a:solidFill>
                  <a:schemeClr val="accent1"/>
                </a:solidFill>
              </a:rPr>
              <a:t>Australia</a:t>
            </a:r>
          </a:p>
          <a:p>
            <a:pPr algn="l">
              <a:spcBef>
                <a:spcPts val="0"/>
              </a:spcBef>
            </a:pPr>
            <a:r>
              <a:rPr lang="en-US" sz="2000" dirty="0" err="1" smtClean="0">
                <a:solidFill>
                  <a:schemeClr val="accent1"/>
                </a:solidFill>
              </a:rPr>
              <a:t>Benny.Katz@svha.org.au</a:t>
            </a:r>
            <a:endParaRPr lang="en-US" sz="2000" dirty="0">
              <a:solidFill>
                <a:schemeClr val="accent1"/>
              </a:solidFill>
            </a:endParaRPr>
          </a:p>
        </p:txBody>
      </p:sp>
      <p:pic>
        <p:nvPicPr>
          <p:cNvPr id="4" name="Picture 3"/>
          <p:cNvPicPr>
            <a:picLocks noChangeAspect="1"/>
          </p:cNvPicPr>
          <p:nvPr/>
        </p:nvPicPr>
        <p:blipFill>
          <a:blip r:embed="rId2"/>
          <a:stretch>
            <a:fillRect/>
          </a:stretch>
        </p:blipFill>
        <p:spPr>
          <a:xfrm>
            <a:off x="717434" y="468508"/>
            <a:ext cx="2280690" cy="974125"/>
          </a:xfrm>
          <a:prstGeom prst="rect">
            <a:avLst/>
          </a:prstGeom>
        </p:spPr>
      </p:pic>
    </p:spTree>
    <p:extLst>
      <p:ext uri="{BB962C8B-B14F-4D97-AF65-F5344CB8AC3E}">
        <p14:creationId xmlns:p14="http://schemas.microsoft.com/office/powerpoint/2010/main" val="15753274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36414"/>
            <a:ext cx="10972800" cy="1143000"/>
          </a:xfrm>
        </p:spPr>
        <p:txBody>
          <a:bodyPr>
            <a:normAutofit/>
          </a:bodyPr>
          <a:lstStyle/>
          <a:p>
            <a:pPr algn="ctr"/>
            <a:r>
              <a:rPr lang="en-AU" sz="3200" dirty="0" smtClean="0">
                <a:solidFill>
                  <a:schemeClr val="accent1"/>
                </a:solidFill>
              </a:rPr>
              <a:t>Deaths in Victoria, Australia</a:t>
            </a:r>
            <a:endParaRPr lang="en-AU" sz="3200" dirty="0">
              <a:solidFill>
                <a:schemeClr val="accent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37352868"/>
              </p:ext>
            </p:extLst>
          </p:nvPr>
        </p:nvGraphicFramePr>
        <p:xfrm>
          <a:off x="1534632" y="1476119"/>
          <a:ext cx="8842744"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9079247" y="6442501"/>
            <a:ext cx="2359107" cy="338554"/>
          </a:xfrm>
          <a:prstGeom prst="rect">
            <a:avLst/>
          </a:prstGeom>
          <a:noFill/>
        </p:spPr>
        <p:txBody>
          <a:bodyPr wrap="none" rtlCol="0">
            <a:spAutoFit/>
          </a:bodyPr>
          <a:lstStyle/>
          <a:p>
            <a:r>
              <a:rPr lang="en-US" sz="1600" dirty="0" smtClean="0">
                <a:solidFill>
                  <a:schemeClr val="accent1">
                    <a:lumMod val="75000"/>
                  </a:schemeClr>
                </a:solidFill>
              </a:rPr>
              <a:t>Coroners Court of Victoria</a:t>
            </a:r>
            <a:endParaRPr lang="en-US" sz="1600" dirty="0">
              <a:solidFill>
                <a:schemeClr val="accent1">
                  <a:lumMod val="75000"/>
                </a:schemeClr>
              </a:solidFill>
            </a:endParaRPr>
          </a:p>
        </p:txBody>
      </p:sp>
    </p:spTree>
    <p:extLst>
      <p:ext uri="{BB962C8B-B14F-4D97-AF65-F5344CB8AC3E}">
        <p14:creationId xmlns:p14="http://schemas.microsoft.com/office/powerpoint/2010/main" val="2980303290"/>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586" y="150651"/>
            <a:ext cx="10972800" cy="1143000"/>
          </a:xfrm>
        </p:spPr>
        <p:txBody>
          <a:bodyPr>
            <a:noAutofit/>
          </a:bodyPr>
          <a:lstStyle/>
          <a:p>
            <a:pPr algn="ctr"/>
            <a:r>
              <a:rPr lang="en-AU" sz="2800" dirty="0" smtClean="0">
                <a:solidFill>
                  <a:schemeClr val="accent1"/>
                </a:solidFill>
              </a:rPr>
              <a:t>CDC Guideline for Prescribing Opioids for Chronic Pain </a:t>
            </a:r>
            <a:br>
              <a:rPr lang="en-AU" sz="2800" dirty="0" smtClean="0">
                <a:solidFill>
                  <a:schemeClr val="accent1"/>
                </a:solidFill>
              </a:rPr>
            </a:br>
            <a:r>
              <a:rPr lang="en-AU" sz="2800" dirty="0" smtClean="0">
                <a:solidFill>
                  <a:schemeClr val="accent1"/>
                </a:solidFill>
              </a:rPr>
              <a:t>in the United States, 2016.</a:t>
            </a:r>
            <a:endParaRPr lang="en-AU" sz="2800" dirty="0">
              <a:solidFill>
                <a:schemeClr val="accent1"/>
              </a:solidFill>
            </a:endParaRPr>
          </a:p>
        </p:txBody>
      </p:sp>
      <p:sp>
        <p:nvSpPr>
          <p:cNvPr id="3" name="Content Placeholder 2"/>
          <p:cNvSpPr>
            <a:spLocks noGrp="1"/>
          </p:cNvSpPr>
          <p:nvPr>
            <p:ph idx="1"/>
          </p:nvPr>
        </p:nvSpPr>
        <p:spPr>
          <a:xfrm>
            <a:off x="609600" y="1417638"/>
            <a:ext cx="5093776" cy="5014159"/>
          </a:xfrm>
        </p:spPr>
        <p:txBody>
          <a:bodyPr>
            <a:normAutofit fontScale="92500" lnSpcReduction="20000"/>
          </a:bodyPr>
          <a:lstStyle/>
          <a:p>
            <a:pPr marL="457200" indent="-457200">
              <a:buFont typeface="+mj-lt"/>
              <a:buAutoNum type="arabicPeriod"/>
            </a:pPr>
            <a:r>
              <a:rPr lang="en-AU" sz="2400" b="1" dirty="0" smtClean="0"/>
              <a:t>Non-pharmacological and non-opioid therapy is recommended for CNMP</a:t>
            </a:r>
          </a:p>
          <a:p>
            <a:pPr marL="457200" indent="-457200">
              <a:buFont typeface="+mj-lt"/>
              <a:buAutoNum type="arabicPeriod"/>
            </a:pPr>
            <a:r>
              <a:rPr lang="en-AU" sz="2400" b="1" dirty="0" smtClean="0"/>
              <a:t>Before </a:t>
            </a:r>
            <a:r>
              <a:rPr lang="en-AU" sz="2400" b="1" dirty="0"/>
              <a:t>initiating </a:t>
            </a:r>
            <a:r>
              <a:rPr lang="en-AU" sz="2400" b="1" dirty="0" smtClean="0"/>
              <a:t>therapy, negotiate  treatment goals with the patient, and an agreement to discontinue if not achieved.  </a:t>
            </a:r>
          </a:p>
          <a:p>
            <a:pPr marL="457200" indent="-457200">
              <a:buFont typeface="+mj-lt"/>
              <a:buAutoNum type="arabicPeriod"/>
            </a:pPr>
            <a:r>
              <a:rPr lang="en-AU" sz="2400" b="1" dirty="0" smtClean="0"/>
              <a:t>Risks and benefits should be discussed with the patient</a:t>
            </a:r>
          </a:p>
          <a:p>
            <a:pPr marL="457200" indent="-457200">
              <a:buFont typeface="+mj-lt"/>
              <a:buAutoNum type="arabicPeriod"/>
            </a:pPr>
            <a:r>
              <a:rPr lang="en-AU" sz="2400" b="1" dirty="0" smtClean="0"/>
              <a:t>For chronic pain commence with immediate release opioids, not long acting opioid.</a:t>
            </a:r>
          </a:p>
          <a:p>
            <a:pPr marL="457200" indent="-457200">
              <a:buFont typeface="+mj-lt"/>
              <a:buAutoNum type="arabicPeriod"/>
            </a:pPr>
            <a:r>
              <a:rPr lang="en-AU" sz="2400" b="1" dirty="0" smtClean="0"/>
              <a:t>Use lowest effective dose. Reassess risk and benefit at 50mg morphine equivalent. Avoid &gt;90mg ME</a:t>
            </a:r>
          </a:p>
          <a:p>
            <a:pPr marL="457200" indent="-457200">
              <a:buFont typeface="+mj-lt"/>
              <a:buAutoNum type="arabicPeriod"/>
            </a:pPr>
            <a:r>
              <a:rPr lang="en-AU" sz="2400" b="1" dirty="0" smtClean="0"/>
              <a:t>For acute pain, prescribe lowest effective dose for shortest possible period. Usually 3 days is adequate, rarely 7 days. </a:t>
            </a:r>
            <a:endParaRPr lang="en-AU" sz="2400" b="1" dirty="0"/>
          </a:p>
        </p:txBody>
      </p:sp>
      <p:sp>
        <p:nvSpPr>
          <p:cNvPr id="4" name="TextBox 3"/>
          <p:cNvSpPr txBox="1"/>
          <p:nvPr/>
        </p:nvSpPr>
        <p:spPr>
          <a:xfrm>
            <a:off x="6726266" y="1433136"/>
            <a:ext cx="4587498" cy="4401205"/>
          </a:xfrm>
          <a:prstGeom prst="rect">
            <a:avLst/>
          </a:prstGeom>
          <a:noFill/>
        </p:spPr>
        <p:txBody>
          <a:bodyPr wrap="square" rtlCol="0">
            <a:spAutoFit/>
          </a:bodyPr>
          <a:lstStyle/>
          <a:p>
            <a:pPr marL="342900" indent="-342900">
              <a:buFont typeface="+mj-lt"/>
              <a:buAutoNum type="arabicPeriod" startAt="7"/>
            </a:pPr>
            <a:r>
              <a:rPr lang="en-AU" sz="2000" b="1" dirty="0" smtClean="0"/>
              <a:t>For chronic pain, reassess the risks and benefits within 1 – 4 weeks, then 3 monthly</a:t>
            </a:r>
          </a:p>
          <a:p>
            <a:pPr marL="342900" indent="-342900">
              <a:buFont typeface="+mj-lt"/>
              <a:buAutoNum type="arabicPeriod" startAt="7"/>
            </a:pPr>
            <a:r>
              <a:rPr lang="en-AU" sz="2000" b="1" dirty="0" smtClean="0"/>
              <a:t>Evaluate the risk before starting opioids, then periodically. Employ strategies to mitigate risk, </a:t>
            </a:r>
            <a:r>
              <a:rPr lang="en-AU" sz="2000" b="1" dirty="0" err="1" smtClean="0"/>
              <a:t>esp</a:t>
            </a:r>
            <a:r>
              <a:rPr lang="en-AU" sz="2000" b="1" dirty="0" smtClean="0"/>
              <a:t> in older people, history of OD, high dose or concomitant use of benzodiazepines</a:t>
            </a:r>
          </a:p>
          <a:p>
            <a:pPr marL="342900" indent="-342900">
              <a:buFont typeface="+mj-lt"/>
              <a:buAutoNum type="arabicPeriod" startAt="7"/>
            </a:pPr>
            <a:r>
              <a:rPr lang="en-AU" sz="2000" b="1" dirty="0" smtClean="0"/>
              <a:t>Comply with local regulations</a:t>
            </a:r>
          </a:p>
          <a:p>
            <a:pPr marL="342900" indent="-342900">
              <a:buFont typeface="+mj-lt"/>
              <a:buAutoNum type="arabicPeriod" startAt="7"/>
            </a:pPr>
            <a:r>
              <a:rPr lang="en-AU" sz="2000" b="1" dirty="0" smtClean="0"/>
              <a:t>Consider urine testing</a:t>
            </a:r>
          </a:p>
          <a:p>
            <a:pPr marL="342900" indent="-342900">
              <a:buFont typeface="+mj-lt"/>
              <a:buAutoNum type="arabicPeriod" startAt="7"/>
            </a:pPr>
            <a:r>
              <a:rPr lang="en-AU" sz="2000" b="1" dirty="0" smtClean="0"/>
              <a:t>Avoid concurrent prescriptions of opioids and benzodiazepines</a:t>
            </a:r>
          </a:p>
          <a:p>
            <a:pPr marL="342900" indent="-342900">
              <a:buFont typeface="+mj-lt"/>
              <a:buAutoNum type="arabicPeriod" startAt="7"/>
            </a:pPr>
            <a:r>
              <a:rPr lang="en-AU" sz="2000" b="1" dirty="0" smtClean="0"/>
              <a:t>Use evidence based treatments for opioid use disorder</a:t>
            </a:r>
            <a:endParaRPr lang="en-AU" sz="2000" b="1" dirty="0"/>
          </a:p>
        </p:txBody>
      </p:sp>
      <p:sp>
        <p:nvSpPr>
          <p:cNvPr id="5" name="TextBox 4"/>
          <p:cNvSpPr txBox="1"/>
          <p:nvPr/>
        </p:nvSpPr>
        <p:spPr>
          <a:xfrm>
            <a:off x="9159497" y="6247131"/>
            <a:ext cx="2721451" cy="369332"/>
          </a:xfrm>
          <a:prstGeom prst="rect">
            <a:avLst/>
          </a:prstGeom>
          <a:noFill/>
        </p:spPr>
        <p:txBody>
          <a:bodyPr wrap="none" rtlCol="0">
            <a:spAutoFit/>
          </a:bodyPr>
          <a:lstStyle/>
          <a:p>
            <a:r>
              <a:rPr lang="en-AU" dirty="0" smtClean="0">
                <a:solidFill>
                  <a:srgbClr val="2F5597"/>
                </a:solidFill>
              </a:rPr>
              <a:t>JAMA 2016;315:1624-1645</a:t>
            </a:r>
            <a:endParaRPr lang="en-AU" dirty="0">
              <a:solidFill>
                <a:srgbClr val="2F5597"/>
              </a:solidFill>
            </a:endParaRPr>
          </a:p>
        </p:txBody>
      </p:sp>
    </p:spTree>
    <p:extLst>
      <p:ext uri="{BB962C8B-B14F-4D97-AF65-F5344CB8AC3E}">
        <p14:creationId xmlns:p14="http://schemas.microsoft.com/office/powerpoint/2010/main" val="27131884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9944"/>
            <a:ext cx="10515600" cy="1325563"/>
          </a:xfrm>
        </p:spPr>
        <p:txBody>
          <a:bodyPr>
            <a:normAutofit/>
          </a:bodyPr>
          <a:lstStyle/>
          <a:p>
            <a:pPr algn="ctr"/>
            <a:r>
              <a:rPr lang="en-AU" sz="2400" dirty="0" err="1" smtClean="0">
                <a:solidFill>
                  <a:schemeClr val="accent1">
                    <a:lumMod val="75000"/>
                  </a:schemeClr>
                </a:solidFill>
              </a:rPr>
              <a:t>NeuPSIG</a:t>
            </a:r>
            <a:r>
              <a:rPr lang="en-AU" sz="2400" dirty="0" smtClean="0">
                <a:solidFill>
                  <a:schemeClr val="accent1">
                    <a:lumMod val="75000"/>
                  </a:schemeClr>
                </a:solidFill>
              </a:rPr>
              <a:t> guideline</a:t>
            </a:r>
            <a:r>
              <a:rPr lang="en-AU" sz="3600" dirty="0" smtClean="0">
                <a:solidFill>
                  <a:schemeClr val="accent1">
                    <a:lumMod val="75000"/>
                  </a:schemeClr>
                </a:solidFill>
              </a:rPr>
              <a:t/>
            </a:r>
            <a:br>
              <a:rPr lang="en-AU" sz="3600" dirty="0" smtClean="0">
                <a:solidFill>
                  <a:schemeClr val="accent1">
                    <a:lumMod val="75000"/>
                  </a:schemeClr>
                </a:solidFill>
              </a:rPr>
            </a:br>
            <a:r>
              <a:rPr lang="en-AU" sz="3600" dirty="0" smtClean="0">
                <a:solidFill>
                  <a:schemeClr val="accent1">
                    <a:lumMod val="75000"/>
                  </a:schemeClr>
                </a:solidFill>
              </a:rPr>
              <a:t>pharmacotherapy for neuropathic pain</a:t>
            </a:r>
            <a:endParaRPr lang="en-AU" sz="3600" dirty="0">
              <a:solidFill>
                <a:schemeClr val="accent1">
                  <a:lumMod val="75000"/>
                </a:schemeClr>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58546564"/>
              </p:ext>
            </p:extLst>
          </p:nvPr>
        </p:nvGraphicFramePr>
        <p:xfrm>
          <a:off x="414667" y="2335987"/>
          <a:ext cx="11227983" cy="2621280"/>
        </p:xfrm>
        <a:graphic>
          <a:graphicData uri="http://schemas.openxmlformats.org/drawingml/2006/table">
            <a:tbl>
              <a:tblPr firstRow="1" bandRow="1">
                <a:tableStyleId>{5C22544A-7EE6-4342-B048-85BDC9FD1C3A}</a:tableStyleId>
              </a:tblPr>
              <a:tblGrid>
                <a:gridCol w="2892030"/>
                <a:gridCol w="2826548"/>
                <a:gridCol w="2702409"/>
                <a:gridCol w="2806996"/>
              </a:tblGrid>
              <a:tr h="370840">
                <a:tc gridSpan="4">
                  <a:txBody>
                    <a:bodyPr/>
                    <a:lstStyle/>
                    <a:p>
                      <a:pPr algn="ctr"/>
                      <a:r>
                        <a:rPr lang="en-AU" sz="2800" dirty="0" smtClean="0">
                          <a:solidFill>
                            <a:schemeClr val="bg1"/>
                          </a:solidFill>
                        </a:rPr>
                        <a:t>Pharmacotherapy for neuropathic pain</a:t>
                      </a:r>
                      <a:endParaRPr lang="en-AU" sz="2800" dirty="0">
                        <a:solidFill>
                          <a:schemeClr val="bg1"/>
                        </a:solidFill>
                      </a:endParaRPr>
                    </a:p>
                  </a:txBody>
                  <a:tcPr/>
                </a:tc>
                <a:tc hMerge="1">
                  <a:txBody>
                    <a:bodyPr/>
                    <a:lstStyle/>
                    <a:p>
                      <a:endParaRPr lang="en-AU" dirty="0"/>
                    </a:p>
                  </a:txBody>
                  <a:tcPr/>
                </a:tc>
                <a:tc hMerge="1">
                  <a:txBody>
                    <a:bodyPr/>
                    <a:lstStyle/>
                    <a:p>
                      <a:endParaRPr lang="en-AU" dirty="0"/>
                    </a:p>
                  </a:txBody>
                  <a:tcPr/>
                </a:tc>
                <a:tc hMerge="1">
                  <a:txBody>
                    <a:bodyPr/>
                    <a:lstStyle/>
                    <a:p>
                      <a:endParaRPr lang="en-AU" dirty="0"/>
                    </a:p>
                  </a:txBody>
                  <a:tcPr/>
                </a:tc>
              </a:tr>
              <a:tr h="370840">
                <a:tc>
                  <a:txBody>
                    <a:bodyPr/>
                    <a:lstStyle/>
                    <a:p>
                      <a:pPr algn="ctr"/>
                      <a:r>
                        <a:rPr lang="en-AU" sz="2000" b="1" dirty="0" smtClean="0"/>
                        <a:t>1</a:t>
                      </a:r>
                      <a:r>
                        <a:rPr lang="en-AU" sz="2000" b="1" baseline="30000" dirty="0" smtClean="0"/>
                        <a:t>st</a:t>
                      </a:r>
                      <a:r>
                        <a:rPr lang="en-AU" sz="2000" b="1" dirty="0" smtClean="0"/>
                        <a:t> line treatment</a:t>
                      </a:r>
                    </a:p>
                    <a:p>
                      <a:pPr algn="ctr"/>
                      <a:r>
                        <a:rPr lang="en-AU" sz="2000" b="0" dirty="0" smtClean="0"/>
                        <a:t>(strong</a:t>
                      </a:r>
                      <a:r>
                        <a:rPr lang="en-AU" sz="2000" b="0" baseline="0" dirty="0" smtClean="0"/>
                        <a:t> evidence)</a:t>
                      </a:r>
                      <a:endParaRPr lang="en-AU" sz="2000" b="0" dirty="0"/>
                    </a:p>
                  </a:txBody>
                  <a:tcPr/>
                </a:tc>
                <a:tc>
                  <a:txBody>
                    <a:bodyPr/>
                    <a:lstStyle/>
                    <a:p>
                      <a:pPr algn="ctr"/>
                      <a:r>
                        <a:rPr lang="en-AU" sz="2000" dirty="0" smtClean="0"/>
                        <a:t>gabapentin/pregabalin</a:t>
                      </a:r>
                      <a:endParaRPr lang="en-AU" sz="2000" dirty="0"/>
                    </a:p>
                  </a:txBody>
                  <a:tcPr/>
                </a:tc>
                <a:tc>
                  <a:txBody>
                    <a:bodyPr/>
                    <a:lstStyle/>
                    <a:p>
                      <a:pPr algn="ctr"/>
                      <a:r>
                        <a:rPr lang="en-AU" sz="2000" dirty="0" smtClean="0"/>
                        <a:t>SNRIs – duloxetine or venlafaxine</a:t>
                      </a:r>
                      <a:endParaRPr lang="en-AU" sz="2000" dirty="0"/>
                    </a:p>
                  </a:txBody>
                  <a:tcPr/>
                </a:tc>
                <a:tc>
                  <a:txBody>
                    <a:bodyPr/>
                    <a:lstStyle/>
                    <a:p>
                      <a:pPr algn="ctr"/>
                      <a:r>
                        <a:rPr lang="en-AU" sz="2000" dirty="0" smtClean="0"/>
                        <a:t>Tricyclic antidepressants</a:t>
                      </a:r>
                      <a:endParaRPr lang="en-AU" sz="2000" dirty="0"/>
                    </a:p>
                  </a:txBody>
                  <a:tcPr/>
                </a:tc>
              </a:tr>
              <a:tr h="370840">
                <a:tc>
                  <a:txBody>
                    <a:bodyPr/>
                    <a:lstStyle/>
                    <a:p>
                      <a:pPr algn="ctr"/>
                      <a:r>
                        <a:rPr lang="en-AU" sz="2000" b="1" dirty="0" smtClean="0"/>
                        <a:t>2</a:t>
                      </a:r>
                      <a:r>
                        <a:rPr lang="en-AU" sz="2000" b="1" baseline="30000" dirty="0" smtClean="0"/>
                        <a:t>nd</a:t>
                      </a:r>
                      <a:r>
                        <a:rPr lang="en-AU" sz="2000" b="1" dirty="0" smtClean="0"/>
                        <a:t> line treatment</a:t>
                      </a:r>
                    </a:p>
                    <a:p>
                      <a:pPr algn="ctr"/>
                      <a:r>
                        <a:rPr lang="en-AU" sz="2000" b="0" dirty="0" smtClean="0"/>
                        <a:t>(weak recommendations)</a:t>
                      </a:r>
                    </a:p>
                  </a:txBody>
                  <a:tcPr/>
                </a:tc>
                <a:tc>
                  <a:txBody>
                    <a:bodyPr/>
                    <a:lstStyle/>
                    <a:p>
                      <a:pPr algn="ctr"/>
                      <a:r>
                        <a:rPr lang="en-AU" sz="2000" dirty="0" smtClean="0"/>
                        <a:t>Tramadol</a:t>
                      </a:r>
                      <a:endParaRPr lang="en-AU" sz="2000" dirty="0"/>
                    </a:p>
                  </a:txBody>
                  <a:tcPr/>
                </a:tc>
                <a:tc>
                  <a:txBody>
                    <a:bodyPr/>
                    <a:lstStyle/>
                    <a:p>
                      <a:pPr algn="ctr"/>
                      <a:r>
                        <a:rPr lang="en-AU" sz="2000" dirty="0" smtClean="0"/>
                        <a:t>Capsaicin 8% patches</a:t>
                      </a:r>
                      <a:endParaRPr lang="en-AU" sz="2000" dirty="0"/>
                    </a:p>
                  </a:txBody>
                  <a:tcPr/>
                </a:tc>
                <a:tc>
                  <a:txBody>
                    <a:bodyPr/>
                    <a:lstStyle/>
                    <a:p>
                      <a:pPr algn="ctr"/>
                      <a:r>
                        <a:rPr lang="en-AU" sz="2000" dirty="0" err="1" smtClean="0"/>
                        <a:t>Lidocaine</a:t>
                      </a:r>
                      <a:r>
                        <a:rPr lang="en-AU" sz="2000" dirty="0" smtClean="0"/>
                        <a:t> 5% patches</a:t>
                      </a:r>
                      <a:endParaRPr lang="en-AU" sz="2000" dirty="0"/>
                    </a:p>
                  </a:txBody>
                  <a:tcPr/>
                </a:tc>
              </a:tr>
              <a:tr h="370840">
                <a:tc>
                  <a:txBody>
                    <a:bodyPr/>
                    <a:lstStyle/>
                    <a:p>
                      <a:pPr algn="ctr"/>
                      <a:r>
                        <a:rPr lang="en-AU" sz="2000" b="1" dirty="0" smtClean="0"/>
                        <a:t>3</a:t>
                      </a:r>
                      <a:r>
                        <a:rPr lang="en-AU" sz="2000" b="1" baseline="30000" dirty="0" smtClean="0"/>
                        <a:t>rd</a:t>
                      </a:r>
                      <a:r>
                        <a:rPr lang="en-AU" sz="2000" b="1" dirty="0" smtClean="0"/>
                        <a:t> line treatment</a:t>
                      </a:r>
                    </a:p>
                    <a:p>
                      <a:pPr algn="ctr"/>
                      <a:endParaRPr lang="en-AU" sz="2000" b="1" dirty="0"/>
                    </a:p>
                  </a:txBody>
                  <a:tcPr/>
                </a:tc>
                <a:tc>
                  <a:txBody>
                    <a:bodyPr/>
                    <a:lstStyle/>
                    <a:p>
                      <a:pPr algn="ctr"/>
                      <a:r>
                        <a:rPr lang="en-AU" sz="2000" dirty="0" smtClean="0"/>
                        <a:t>Strong opioids</a:t>
                      </a:r>
                      <a:endParaRPr lang="en-AU" sz="2000" dirty="0"/>
                    </a:p>
                  </a:txBody>
                  <a:tcPr/>
                </a:tc>
                <a:tc>
                  <a:txBody>
                    <a:bodyPr/>
                    <a:lstStyle/>
                    <a:p>
                      <a:pPr algn="ctr"/>
                      <a:r>
                        <a:rPr lang="en-AU" sz="2000" dirty="0" smtClean="0"/>
                        <a:t>Botulinum toxin B </a:t>
                      </a:r>
                      <a:endParaRPr lang="en-AU" sz="2000" dirty="0"/>
                    </a:p>
                  </a:txBody>
                  <a:tcPr/>
                </a:tc>
                <a:tc>
                  <a:txBody>
                    <a:bodyPr/>
                    <a:lstStyle/>
                    <a:p>
                      <a:pPr algn="ctr"/>
                      <a:endParaRPr lang="en-AU" sz="2000" dirty="0"/>
                    </a:p>
                  </a:txBody>
                  <a:tcPr/>
                </a:tc>
              </a:tr>
            </a:tbl>
          </a:graphicData>
        </a:graphic>
      </p:graphicFrame>
      <p:sp>
        <p:nvSpPr>
          <p:cNvPr id="5" name="TextBox 4"/>
          <p:cNvSpPr txBox="1"/>
          <p:nvPr/>
        </p:nvSpPr>
        <p:spPr>
          <a:xfrm>
            <a:off x="7485321" y="6340917"/>
            <a:ext cx="4323876" cy="369332"/>
          </a:xfrm>
          <a:prstGeom prst="rect">
            <a:avLst/>
          </a:prstGeom>
          <a:noFill/>
        </p:spPr>
        <p:txBody>
          <a:bodyPr wrap="none" rtlCol="0">
            <a:spAutoFit/>
          </a:bodyPr>
          <a:lstStyle/>
          <a:p>
            <a:r>
              <a:rPr lang="en-AU" dirty="0" err="1" smtClean="0">
                <a:solidFill>
                  <a:schemeClr val="accent1">
                    <a:lumMod val="75000"/>
                  </a:schemeClr>
                </a:solidFill>
              </a:rPr>
              <a:t>Finnerup</a:t>
            </a:r>
            <a:r>
              <a:rPr lang="en-AU" dirty="0" smtClean="0">
                <a:solidFill>
                  <a:schemeClr val="accent1">
                    <a:lumMod val="75000"/>
                  </a:schemeClr>
                </a:solidFill>
              </a:rPr>
              <a:t> B et al. Lancet </a:t>
            </a:r>
            <a:r>
              <a:rPr lang="en-AU" dirty="0" err="1" smtClean="0">
                <a:solidFill>
                  <a:schemeClr val="accent1">
                    <a:lumMod val="75000"/>
                  </a:schemeClr>
                </a:solidFill>
              </a:rPr>
              <a:t>Neurol</a:t>
            </a:r>
            <a:r>
              <a:rPr lang="en-AU" dirty="0" smtClean="0">
                <a:solidFill>
                  <a:schemeClr val="accent1">
                    <a:lumMod val="75000"/>
                  </a:schemeClr>
                </a:solidFill>
              </a:rPr>
              <a:t> 2015;162-73</a:t>
            </a:r>
            <a:endParaRPr lang="en-AU" dirty="0">
              <a:solidFill>
                <a:schemeClr val="accent1">
                  <a:lumMod val="75000"/>
                </a:schemeClr>
              </a:solidFill>
            </a:endParaRPr>
          </a:p>
        </p:txBody>
      </p:sp>
      <p:sp>
        <p:nvSpPr>
          <p:cNvPr id="6" name="TextBox 5"/>
          <p:cNvSpPr txBox="1"/>
          <p:nvPr/>
        </p:nvSpPr>
        <p:spPr>
          <a:xfrm>
            <a:off x="838200" y="1318437"/>
            <a:ext cx="2849754" cy="369332"/>
          </a:xfrm>
          <a:prstGeom prst="rect">
            <a:avLst/>
          </a:prstGeom>
          <a:noFill/>
        </p:spPr>
        <p:txBody>
          <a:bodyPr wrap="none" rtlCol="0">
            <a:spAutoFit/>
          </a:bodyPr>
          <a:lstStyle/>
          <a:p>
            <a:r>
              <a:rPr lang="en-AU" dirty="0" smtClean="0"/>
              <a:t>Meta-analysis of 229 studies</a:t>
            </a:r>
            <a:endParaRPr lang="en-AU" dirty="0"/>
          </a:p>
        </p:txBody>
      </p:sp>
      <p:sp>
        <p:nvSpPr>
          <p:cNvPr id="8" name="Explosion 2 7"/>
          <p:cNvSpPr/>
          <p:nvPr/>
        </p:nvSpPr>
        <p:spPr>
          <a:xfrm>
            <a:off x="9494874" y="2711302"/>
            <a:ext cx="1392866" cy="758824"/>
          </a:xfrm>
          <a:prstGeom prst="irregularSeal2">
            <a:avLst/>
          </a:prstGeom>
          <a:solidFill>
            <a:srgbClr val="FF0000">
              <a:alpha val="73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p:cNvSpPr txBox="1"/>
          <p:nvPr/>
        </p:nvSpPr>
        <p:spPr>
          <a:xfrm>
            <a:off x="7121873" y="3370605"/>
            <a:ext cx="543739" cy="923330"/>
          </a:xfrm>
          <a:prstGeom prst="rect">
            <a:avLst/>
          </a:prstGeom>
          <a:noFill/>
        </p:spPr>
        <p:txBody>
          <a:bodyPr wrap="none" rtlCol="0">
            <a:spAutoFit/>
          </a:bodyPr>
          <a:lstStyle/>
          <a:p>
            <a:r>
              <a:rPr lang="en-AU" sz="5400" i="1" dirty="0" smtClean="0">
                <a:solidFill>
                  <a:srgbClr val="FF0000"/>
                </a:solidFill>
              </a:rPr>
              <a:t>X</a:t>
            </a:r>
            <a:endParaRPr lang="en-AU" sz="5400" i="1" dirty="0">
              <a:solidFill>
                <a:srgbClr val="FF0000"/>
              </a:solidFill>
            </a:endParaRPr>
          </a:p>
        </p:txBody>
      </p:sp>
      <p:sp>
        <p:nvSpPr>
          <p:cNvPr id="9" name="TextBox 8"/>
          <p:cNvSpPr txBox="1"/>
          <p:nvPr/>
        </p:nvSpPr>
        <p:spPr>
          <a:xfrm>
            <a:off x="9756604" y="3370605"/>
            <a:ext cx="543739" cy="923330"/>
          </a:xfrm>
          <a:prstGeom prst="rect">
            <a:avLst/>
          </a:prstGeom>
          <a:noFill/>
        </p:spPr>
        <p:txBody>
          <a:bodyPr wrap="none" rtlCol="0">
            <a:spAutoFit/>
          </a:bodyPr>
          <a:lstStyle/>
          <a:p>
            <a:r>
              <a:rPr lang="en-AU" sz="5400" i="1" dirty="0" smtClean="0">
                <a:solidFill>
                  <a:srgbClr val="FF0000"/>
                </a:solidFill>
              </a:rPr>
              <a:t>X</a:t>
            </a:r>
            <a:endParaRPr lang="en-AU" sz="5400" i="1" dirty="0">
              <a:solidFill>
                <a:srgbClr val="FF0000"/>
              </a:solidFill>
            </a:endParaRPr>
          </a:p>
        </p:txBody>
      </p:sp>
    </p:spTree>
    <p:extLst>
      <p:ext uri="{BB962C8B-B14F-4D97-AF65-F5344CB8AC3E}">
        <p14:creationId xmlns:p14="http://schemas.microsoft.com/office/powerpoint/2010/main" val="92765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6959"/>
            <a:ext cx="10515600" cy="1325563"/>
          </a:xfrm>
        </p:spPr>
        <p:txBody>
          <a:bodyPr>
            <a:normAutofit/>
          </a:bodyPr>
          <a:lstStyle/>
          <a:p>
            <a:pPr algn="ctr"/>
            <a:r>
              <a:rPr lang="en-AU" sz="3200" dirty="0" smtClean="0">
                <a:solidFill>
                  <a:schemeClr val="accent1"/>
                </a:solidFill>
              </a:rPr>
              <a:t>prescriptions </a:t>
            </a:r>
            <a:r>
              <a:rPr lang="en-AU" sz="3200" dirty="0">
                <a:solidFill>
                  <a:schemeClr val="accent1"/>
                </a:solidFill>
              </a:rPr>
              <a:t>for </a:t>
            </a:r>
            <a:r>
              <a:rPr lang="en-AU" sz="3200" dirty="0" smtClean="0">
                <a:solidFill>
                  <a:schemeClr val="accent1"/>
                </a:solidFill>
              </a:rPr>
              <a:t>neuropathic pain medications</a:t>
            </a:r>
            <a:r>
              <a:rPr lang="en-AU" sz="3200" dirty="0">
                <a:solidFill>
                  <a:schemeClr val="accent1"/>
                </a:solidFill>
              </a:rPr>
              <a:t/>
            </a:r>
            <a:br>
              <a:rPr lang="en-AU" sz="3200" dirty="0">
                <a:solidFill>
                  <a:schemeClr val="accent1"/>
                </a:solidFill>
              </a:rPr>
            </a:br>
            <a:r>
              <a:rPr lang="en-AU" sz="2400" dirty="0">
                <a:solidFill>
                  <a:schemeClr val="accent1"/>
                </a:solidFill>
              </a:rPr>
              <a:t>Pharmaceutical Benefits Scheme </a:t>
            </a:r>
            <a:r>
              <a:rPr lang="en-AU" sz="2000" dirty="0">
                <a:solidFill>
                  <a:schemeClr val="accent1"/>
                </a:solidFill>
              </a:rPr>
              <a:t>(Australia) </a:t>
            </a:r>
            <a:r>
              <a:rPr lang="en-AU" sz="2400" dirty="0">
                <a:solidFill>
                  <a:schemeClr val="accent1"/>
                </a:solidFill>
              </a:rPr>
              <a:t> 2012- 2015</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0371" t="19592" r="26086" b="41699"/>
          <a:stretch/>
        </p:blipFill>
        <p:spPr bwMode="auto">
          <a:xfrm>
            <a:off x="2517569" y="1417639"/>
            <a:ext cx="7283532" cy="5253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658597" y="1993460"/>
            <a:ext cx="2165080" cy="2805063"/>
          </a:xfrm>
          <a:prstGeom prst="rect">
            <a:avLst/>
          </a:prstGeom>
          <a:noFill/>
        </p:spPr>
        <p:txBody>
          <a:bodyPr wrap="none" rtlCol="0">
            <a:spAutoFit/>
          </a:bodyPr>
          <a:lstStyle/>
          <a:p>
            <a:pPr>
              <a:lnSpc>
                <a:spcPct val="150000"/>
              </a:lnSpc>
            </a:pPr>
            <a:r>
              <a:rPr lang="en-AU" sz="2400" b="1" dirty="0">
                <a:solidFill>
                  <a:srgbClr val="BF3317"/>
                </a:solidFill>
              </a:rPr>
              <a:t>Pregabalin</a:t>
            </a:r>
          </a:p>
          <a:p>
            <a:pPr>
              <a:lnSpc>
                <a:spcPct val="150000"/>
              </a:lnSpc>
            </a:pPr>
            <a:r>
              <a:rPr lang="en-AU" sz="2400" b="1" dirty="0">
                <a:solidFill>
                  <a:schemeClr val="accent1">
                    <a:lumMod val="75000"/>
                  </a:schemeClr>
                </a:solidFill>
              </a:rPr>
              <a:t>Amitriptyline</a:t>
            </a:r>
          </a:p>
          <a:p>
            <a:pPr>
              <a:lnSpc>
                <a:spcPct val="150000"/>
              </a:lnSpc>
            </a:pPr>
            <a:r>
              <a:rPr lang="en-AU" sz="2400" b="1" dirty="0">
                <a:solidFill>
                  <a:schemeClr val="accent6">
                    <a:lumMod val="75000"/>
                  </a:schemeClr>
                </a:solidFill>
              </a:rPr>
              <a:t>Duloxetine</a:t>
            </a:r>
          </a:p>
          <a:p>
            <a:pPr>
              <a:lnSpc>
                <a:spcPct val="150000"/>
              </a:lnSpc>
            </a:pPr>
            <a:r>
              <a:rPr lang="en-AU" sz="2400" b="1" dirty="0">
                <a:solidFill>
                  <a:srgbClr val="7030A0"/>
                </a:solidFill>
              </a:rPr>
              <a:t>Carbemazepine</a:t>
            </a:r>
          </a:p>
          <a:p>
            <a:pPr>
              <a:lnSpc>
                <a:spcPct val="150000"/>
              </a:lnSpc>
            </a:pPr>
            <a:r>
              <a:rPr lang="en-AU" sz="2400" b="1" dirty="0">
                <a:solidFill>
                  <a:srgbClr val="00B0F0"/>
                </a:solidFill>
              </a:rPr>
              <a:t>Gabapentin</a:t>
            </a:r>
          </a:p>
        </p:txBody>
      </p:sp>
      <p:sp>
        <p:nvSpPr>
          <p:cNvPr id="9" name="TextBox 8"/>
          <p:cNvSpPr txBox="1"/>
          <p:nvPr/>
        </p:nvSpPr>
        <p:spPr>
          <a:xfrm>
            <a:off x="8650400" y="6365557"/>
            <a:ext cx="2870658" cy="420564"/>
          </a:xfrm>
          <a:prstGeom prst="rect">
            <a:avLst/>
          </a:prstGeom>
          <a:noFill/>
        </p:spPr>
        <p:txBody>
          <a:bodyPr wrap="none" rtlCol="0">
            <a:spAutoFit/>
          </a:bodyPr>
          <a:lstStyle/>
          <a:p>
            <a:r>
              <a:rPr lang="en-AU" sz="2133" dirty="0">
                <a:solidFill>
                  <a:schemeClr val="tx2"/>
                </a:solidFill>
              </a:rPr>
              <a:t> </a:t>
            </a:r>
            <a:r>
              <a:rPr lang="en-AU" sz="2133" dirty="0">
                <a:solidFill>
                  <a:srgbClr val="2F5597"/>
                </a:solidFill>
              </a:rPr>
              <a:t>www.pbs.gov.au   2015 </a:t>
            </a:r>
          </a:p>
        </p:txBody>
      </p:sp>
    </p:spTree>
    <p:extLst>
      <p:ext uri="{BB962C8B-B14F-4D97-AF65-F5344CB8AC3E}">
        <p14:creationId xmlns:p14="http://schemas.microsoft.com/office/powerpoint/2010/main" val="8430138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8857"/>
            <a:ext cx="10515600" cy="1325563"/>
          </a:xfrm>
        </p:spPr>
        <p:txBody>
          <a:bodyPr>
            <a:noAutofit/>
          </a:bodyPr>
          <a:lstStyle/>
          <a:p>
            <a:pPr algn="ctr"/>
            <a:r>
              <a:rPr lang="en-AU" sz="3200" dirty="0" smtClean="0">
                <a:solidFill>
                  <a:schemeClr val="accent1"/>
                </a:solidFill>
              </a:rPr>
              <a:t>prescriptions </a:t>
            </a:r>
            <a:r>
              <a:rPr lang="en-AU" sz="3200" dirty="0">
                <a:solidFill>
                  <a:schemeClr val="accent1"/>
                </a:solidFill>
              </a:rPr>
              <a:t>for pregabalin in Australia by age</a:t>
            </a:r>
            <a:br>
              <a:rPr lang="en-AU" sz="3200" dirty="0">
                <a:solidFill>
                  <a:schemeClr val="accent1"/>
                </a:solidFill>
              </a:rPr>
            </a:br>
            <a:r>
              <a:rPr lang="en-AU" sz="2800" dirty="0">
                <a:solidFill>
                  <a:schemeClr val="accent1"/>
                </a:solidFill>
              </a:rPr>
              <a:t>Pharmaceutical Benefits Scheme  </a:t>
            </a:r>
            <a:endParaRPr lang="en-AU" sz="3200" dirty="0">
              <a:solidFill>
                <a:schemeClr val="accent1"/>
              </a:solidFill>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0520" t="40015" r="26679" b="19733"/>
          <a:stretch/>
        </p:blipFill>
        <p:spPr bwMode="auto">
          <a:xfrm>
            <a:off x="2691740" y="1417639"/>
            <a:ext cx="6808521" cy="5221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8650400" y="6365557"/>
            <a:ext cx="2870658" cy="420564"/>
          </a:xfrm>
          <a:prstGeom prst="rect">
            <a:avLst/>
          </a:prstGeom>
          <a:noFill/>
        </p:spPr>
        <p:txBody>
          <a:bodyPr wrap="none" rtlCol="0">
            <a:spAutoFit/>
          </a:bodyPr>
          <a:lstStyle/>
          <a:p>
            <a:r>
              <a:rPr lang="en-AU" sz="2133" dirty="0">
                <a:solidFill>
                  <a:schemeClr val="tx2"/>
                </a:solidFill>
              </a:rPr>
              <a:t> </a:t>
            </a:r>
            <a:r>
              <a:rPr lang="en-AU" sz="2133" dirty="0">
                <a:solidFill>
                  <a:srgbClr val="2F5597"/>
                </a:solidFill>
              </a:rPr>
              <a:t>www.pbs.gov.au   2015 </a:t>
            </a:r>
          </a:p>
        </p:txBody>
      </p:sp>
      <p:sp>
        <p:nvSpPr>
          <p:cNvPr id="6" name="TextBox 5"/>
          <p:cNvSpPr txBox="1"/>
          <p:nvPr/>
        </p:nvSpPr>
        <p:spPr>
          <a:xfrm>
            <a:off x="9633611" y="3415138"/>
            <a:ext cx="2833490" cy="1138773"/>
          </a:xfrm>
          <a:prstGeom prst="rect">
            <a:avLst/>
          </a:prstGeom>
          <a:noFill/>
        </p:spPr>
        <p:txBody>
          <a:bodyPr wrap="square" rtlCol="0">
            <a:spAutoFit/>
          </a:bodyPr>
          <a:lstStyle/>
          <a:p>
            <a:r>
              <a:rPr lang="en-AU" dirty="0" smtClean="0">
                <a:solidFill>
                  <a:schemeClr val="accent1">
                    <a:lumMod val="75000"/>
                  </a:schemeClr>
                </a:solidFill>
              </a:rPr>
              <a:t>Mean age of study participants.</a:t>
            </a:r>
          </a:p>
          <a:p>
            <a:r>
              <a:rPr lang="en-AU" sz="1600" dirty="0" smtClean="0">
                <a:solidFill>
                  <a:schemeClr val="accent1">
                    <a:lumMod val="75000"/>
                  </a:schemeClr>
                </a:solidFill>
              </a:rPr>
              <a:t>Moore RA.</a:t>
            </a:r>
          </a:p>
          <a:p>
            <a:r>
              <a:rPr lang="en-AU" sz="1600" dirty="0" smtClean="0">
                <a:solidFill>
                  <a:schemeClr val="accent1">
                    <a:lumMod val="75000"/>
                  </a:schemeClr>
                </a:solidFill>
              </a:rPr>
              <a:t>Cochrane Library 2009</a:t>
            </a:r>
            <a:endParaRPr lang="en-AU" sz="1600" dirty="0">
              <a:solidFill>
                <a:schemeClr val="accent1">
                  <a:lumMod val="75000"/>
                </a:schemeClr>
              </a:solidFill>
            </a:endParaRPr>
          </a:p>
        </p:txBody>
      </p:sp>
    </p:spTree>
    <p:extLst>
      <p:ext uri="{BB962C8B-B14F-4D97-AF65-F5344CB8AC3E}">
        <p14:creationId xmlns:p14="http://schemas.microsoft.com/office/powerpoint/2010/main" val="269082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309" t="13333" r="4881" b="16762"/>
          <a:stretch/>
        </p:blipFill>
        <p:spPr bwMode="auto">
          <a:xfrm>
            <a:off x="2324100" y="801397"/>
            <a:ext cx="7486650" cy="7466306"/>
          </a:xfrm>
          <a:prstGeom prst="rect">
            <a:avLst/>
          </a:prstGeom>
          <a:noFill/>
          <a:ln w="25400">
            <a:solidFill>
              <a:schemeClr val="tx2"/>
            </a:solidFill>
            <a:miter lim="800000"/>
            <a:headEnd/>
            <a:tailEnd/>
          </a:ln>
          <a:effectLst>
            <a:outerShdw blurRad="139700" dist="177800" dir="13020000" algn="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4" name="Rectangle 3"/>
          <p:cNvSpPr/>
          <p:nvPr/>
        </p:nvSpPr>
        <p:spPr>
          <a:xfrm>
            <a:off x="7715250" y="6398799"/>
            <a:ext cx="4788053" cy="338554"/>
          </a:xfrm>
          <a:prstGeom prst="rect">
            <a:avLst/>
          </a:prstGeom>
          <a:solidFill>
            <a:schemeClr val="bg1"/>
          </a:solidFill>
        </p:spPr>
        <p:txBody>
          <a:bodyPr wrap="square">
            <a:spAutoFit/>
          </a:bodyPr>
          <a:lstStyle/>
          <a:p>
            <a:r>
              <a:rPr lang="en-AU" sz="1600" dirty="0" err="1">
                <a:solidFill>
                  <a:schemeClr val="accent1">
                    <a:lumMod val="75000"/>
                  </a:schemeClr>
                </a:solidFill>
              </a:rPr>
              <a:t>Finnerup</a:t>
            </a:r>
            <a:r>
              <a:rPr lang="en-AU" sz="1600" dirty="0">
                <a:solidFill>
                  <a:schemeClr val="accent1">
                    <a:lumMod val="75000"/>
                  </a:schemeClr>
                </a:solidFill>
              </a:rPr>
              <a:t> B et </a:t>
            </a:r>
            <a:r>
              <a:rPr lang="en-AU" sz="1600" dirty="0" smtClean="0">
                <a:solidFill>
                  <a:schemeClr val="accent1">
                    <a:lumMod val="75000"/>
                  </a:schemeClr>
                </a:solidFill>
              </a:rPr>
              <a:t>al.</a:t>
            </a:r>
            <a:r>
              <a:rPr lang="en-AU" sz="1600" dirty="0">
                <a:solidFill>
                  <a:schemeClr val="accent1">
                    <a:lumMod val="75000"/>
                  </a:schemeClr>
                </a:solidFill>
              </a:rPr>
              <a:t> </a:t>
            </a:r>
            <a:r>
              <a:rPr lang="en-AU" sz="1600" dirty="0" smtClean="0">
                <a:solidFill>
                  <a:schemeClr val="accent1">
                    <a:lumMod val="75000"/>
                  </a:schemeClr>
                </a:solidFill>
              </a:rPr>
              <a:t>Lancet </a:t>
            </a:r>
            <a:r>
              <a:rPr lang="en-AU" sz="1600" dirty="0" err="1">
                <a:solidFill>
                  <a:schemeClr val="accent1">
                    <a:lumMod val="75000"/>
                  </a:schemeClr>
                </a:solidFill>
              </a:rPr>
              <a:t>Neurol</a:t>
            </a:r>
            <a:r>
              <a:rPr lang="en-AU" sz="1600" dirty="0">
                <a:solidFill>
                  <a:schemeClr val="accent1">
                    <a:lumMod val="75000"/>
                  </a:schemeClr>
                </a:solidFill>
              </a:rPr>
              <a:t> 2015;162-73</a:t>
            </a:r>
          </a:p>
        </p:txBody>
      </p:sp>
      <p:sp>
        <p:nvSpPr>
          <p:cNvPr id="5" name="Rounded Rectangle 4"/>
          <p:cNvSpPr/>
          <p:nvPr/>
        </p:nvSpPr>
        <p:spPr>
          <a:xfrm>
            <a:off x="7715250" y="3238503"/>
            <a:ext cx="819150" cy="10668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ounded Rectangle 5"/>
          <p:cNvSpPr/>
          <p:nvPr/>
        </p:nvSpPr>
        <p:spPr>
          <a:xfrm>
            <a:off x="7715250" y="1879603"/>
            <a:ext cx="819150" cy="10668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ounded Rectangle 6"/>
          <p:cNvSpPr/>
          <p:nvPr/>
        </p:nvSpPr>
        <p:spPr>
          <a:xfrm>
            <a:off x="7715250" y="4699003"/>
            <a:ext cx="819150" cy="5080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p:cNvSpPr txBox="1"/>
          <p:nvPr/>
        </p:nvSpPr>
        <p:spPr>
          <a:xfrm>
            <a:off x="1" y="201973"/>
            <a:ext cx="12192000" cy="584775"/>
          </a:xfrm>
          <a:prstGeom prst="rect">
            <a:avLst/>
          </a:prstGeom>
          <a:noFill/>
        </p:spPr>
        <p:txBody>
          <a:bodyPr wrap="square" rtlCol="0">
            <a:spAutoFit/>
          </a:bodyPr>
          <a:lstStyle/>
          <a:p>
            <a:pPr algn="ctr"/>
            <a:r>
              <a:rPr lang="en-AU" sz="3200" dirty="0" smtClean="0">
                <a:solidFill>
                  <a:schemeClr val="accent1"/>
                </a:solidFill>
              </a:rPr>
              <a:t>number needed to treat to achieve 50% pain reduction</a:t>
            </a:r>
            <a:endParaRPr lang="en-AU" sz="3200" dirty="0">
              <a:solidFill>
                <a:schemeClr val="accent1"/>
              </a:solidFill>
            </a:endParaRPr>
          </a:p>
        </p:txBody>
      </p:sp>
    </p:spTree>
    <p:extLst>
      <p:ext uri="{BB962C8B-B14F-4D97-AF65-F5344CB8AC3E}">
        <p14:creationId xmlns:p14="http://schemas.microsoft.com/office/powerpoint/2010/main" val="37663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Content Placeholder 2"/>
          <p:cNvSpPr>
            <a:spLocks noGrp="1"/>
          </p:cNvSpPr>
          <p:nvPr>
            <p:ph idx="1"/>
          </p:nvPr>
        </p:nvSpPr>
        <p:spPr>
          <a:xfrm>
            <a:off x="609600" y="1806577"/>
            <a:ext cx="5080000" cy="4525963"/>
          </a:xfrm>
        </p:spPr>
        <p:txBody>
          <a:bodyPr/>
          <a:lstStyle/>
          <a:p>
            <a:pPr marL="0" indent="0" algn="ctr">
              <a:buNone/>
            </a:pPr>
            <a:r>
              <a:rPr lang="en-AU" sz="2000" b="1" dirty="0"/>
              <a:t>Naproxen for osteoarthritis</a:t>
            </a:r>
          </a:p>
        </p:txBody>
      </p:sp>
      <p:pic>
        <p:nvPicPr>
          <p:cNvPr id="131076" name="Picture 2"/>
          <p:cNvPicPr>
            <a:picLocks noChangeAspect="1" noChangeArrowheads="1"/>
          </p:cNvPicPr>
          <p:nvPr/>
        </p:nvPicPr>
        <p:blipFill>
          <a:blip r:embed="rId4"/>
          <a:srcRect l="59180" t="21140" r="18462" b="43658"/>
          <a:stretch>
            <a:fillRect/>
          </a:stretch>
        </p:blipFill>
        <p:spPr bwMode="auto">
          <a:xfrm>
            <a:off x="476251" y="2371727"/>
            <a:ext cx="4978400" cy="3673475"/>
          </a:xfrm>
          <a:prstGeom prst="rect">
            <a:avLst/>
          </a:prstGeom>
          <a:noFill/>
          <a:ln w="9525">
            <a:noFill/>
            <a:miter lim="800000"/>
            <a:headEnd/>
            <a:tailEnd/>
          </a:ln>
        </p:spPr>
      </p:pic>
      <p:pic>
        <p:nvPicPr>
          <p:cNvPr id="131077" name="Picture 3"/>
          <p:cNvPicPr>
            <a:picLocks noChangeAspect="1" noChangeArrowheads="1"/>
          </p:cNvPicPr>
          <p:nvPr/>
        </p:nvPicPr>
        <p:blipFill>
          <a:blip r:embed="rId4"/>
          <a:srcRect l="59293" t="56769" r="18889" b="7948"/>
          <a:stretch>
            <a:fillRect/>
          </a:stretch>
        </p:blipFill>
        <p:spPr bwMode="auto">
          <a:xfrm>
            <a:off x="5920319" y="2371727"/>
            <a:ext cx="4912783" cy="3724275"/>
          </a:xfrm>
          <a:prstGeom prst="rect">
            <a:avLst/>
          </a:prstGeom>
          <a:noFill/>
          <a:ln w="9525">
            <a:noFill/>
            <a:miter lim="800000"/>
            <a:headEnd/>
            <a:tailEnd/>
          </a:ln>
        </p:spPr>
      </p:pic>
      <p:sp>
        <p:nvSpPr>
          <p:cNvPr id="131078" name="Rectangle 5"/>
          <p:cNvSpPr>
            <a:spLocks noChangeArrowheads="1"/>
          </p:cNvSpPr>
          <p:nvPr/>
        </p:nvSpPr>
        <p:spPr bwMode="auto">
          <a:xfrm>
            <a:off x="6733118" y="6327775"/>
            <a:ext cx="3836628" cy="338555"/>
          </a:xfrm>
          <a:prstGeom prst="rect">
            <a:avLst/>
          </a:prstGeom>
          <a:noFill/>
          <a:ln w="9525">
            <a:noFill/>
            <a:miter lim="800000"/>
            <a:headEnd/>
            <a:tailEnd/>
          </a:ln>
        </p:spPr>
        <p:txBody>
          <a:bodyPr wrap="none" lIns="91438" tIns="45719" rIns="91438" bIns="45719">
            <a:prstTxWarp prst="textNoShape">
              <a:avLst/>
            </a:prstTxWarp>
            <a:spAutoFit/>
          </a:bodyPr>
          <a:lstStyle/>
          <a:p>
            <a:pPr defTabSz="914377" fontAlgn="base">
              <a:spcBef>
                <a:spcPct val="0"/>
              </a:spcBef>
              <a:spcAft>
                <a:spcPct val="0"/>
              </a:spcAft>
            </a:pPr>
            <a:r>
              <a:rPr lang="en-AU" sz="1600" dirty="0">
                <a:solidFill>
                  <a:srgbClr val="1F497D"/>
                </a:solidFill>
              </a:rPr>
              <a:t>R. Andrew Moore.  PAIN 2013;154: S77–S86</a:t>
            </a:r>
          </a:p>
        </p:txBody>
      </p:sp>
      <p:sp>
        <p:nvSpPr>
          <p:cNvPr id="131079" name="TextBox 3"/>
          <p:cNvSpPr txBox="1">
            <a:spLocks noChangeArrowheads="1"/>
          </p:cNvSpPr>
          <p:nvPr/>
        </p:nvSpPr>
        <p:spPr bwMode="auto">
          <a:xfrm>
            <a:off x="6300495" y="1806577"/>
            <a:ext cx="4701874" cy="400108"/>
          </a:xfrm>
          <a:prstGeom prst="rect">
            <a:avLst/>
          </a:prstGeom>
          <a:noFill/>
          <a:ln w="9525">
            <a:noFill/>
            <a:miter lim="800000"/>
            <a:headEnd/>
            <a:tailEnd/>
          </a:ln>
        </p:spPr>
        <p:txBody>
          <a:bodyPr wrap="none" lIns="91438" tIns="45719" rIns="91438" bIns="45719">
            <a:prstTxWarp prst="textNoShape">
              <a:avLst/>
            </a:prstTxWarp>
            <a:spAutoFit/>
          </a:bodyPr>
          <a:lstStyle/>
          <a:p>
            <a:pPr algn="ctr" defTabSz="914377" fontAlgn="base">
              <a:spcBef>
                <a:spcPct val="0"/>
              </a:spcBef>
              <a:spcAft>
                <a:spcPct val="0"/>
              </a:spcAft>
            </a:pPr>
            <a:r>
              <a:rPr lang="en-AU" sz="2000" b="1" dirty="0"/>
              <a:t>Duloxetine for </a:t>
            </a:r>
            <a:r>
              <a:rPr lang="en-AU" sz="2000" b="1" dirty="0" smtClean="0"/>
              <a:t>painful </a:t>
            </a:r>
            <a:r>
              <a:rPr lang="en-AU" sz="2000" b="1" dirty="0"/>
              <a:t>diabetic neuropathy</a:t>
            </a:r>
          </a:p>
        </p:txBody>
      </p:sp>
      <p:sp>
        <p:nvSpPr>
          <p:cNvPr id="12" name="Title 1"/>
          <p:cNvSpPr>
            <a:spLocks noGrp="1"/>
          </p:cNvSpPr>
          <p:nvPr>
            <p:ph type="title"/>
          </p:nvPr>
        </p:nvSpPr>
        <p:spPr>
          <a:xfrm>
            <a:off x="0" y="0"/>
            <a:ext cx="12192000" cy="1371600"/>
          </a:xfrm>
          <a:solidFill>
            <a:schemeClr val="bg1"/>
          </a:solidFill>
        </p:spPr>
        <p:txBody>
          <a:bodyPr/>
          <a:lstStyle/>
          <a:p>
            <a:pPr algn="ctr" eaLnBrk="1" hangingPunct="1"/>
            <a:r>
              <a:rPr lang="en-AU" sz="3600" dirty="0" smtClean="0">
                <a:solidFill>
                  <a:schemeClr val="accent1"/>
                </a:solidFill>
              </a:rPr>
              <a:t>bimodal </a:t>
            </a:r>
            <a:r>
              <a:rPr lang="en-AU" sz="3600" dirty="0">
                <a:solidFill>
                  <a:schemeClr val="accent1"/>
                </a:solidFill>
              </a:rPr>
              <a:t>distribution of pain response</a:t>
            </a:r>
          </a:p>
        </p:txBody>
      </p:sp>
    </p:spTree>
    <p:custDataLst>
      <p:tags r:id="rId1"/>
    </p:custDataLst>
    <p:extLst>
      <p:ext uri="{BB962C8B-B14F-4D97-AF65-F5344CB8AC3E}">
        <p14:creationId xmlns:p14="http://schemas.microsoft.com/office/powerpoint/2010/main" val="28356111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Content Placeholder 2"/>
          <p:cNvSpPr>
            <a:spLocks noGrp="1"/>
          </p:cNvSpPr>
          <p:nvPr>
            <p:ph idx="1"/>
          </p:nvPr>
        </p:nvSpPr>
        <p:spPr>
          <a:xfrm>
            <a:off x="609600" y="1806577"/>
            <a:ext cx="5080000" cy="4525963"/>
          </a:xfrm>
        </p:spPr>
        <p:txBody>
          <a:bodyPr/>
          <a:lstStyle/>
          <a:p>
            <a:pPr marL="0" indent="0" algn="ctr">
              <a:buNone/>
            </a:pPr>
            <a:r>
              <a:rPr lang="en-AU" sz="2000" b="1" dirty="0"/>
              <a:t>Naproxen for osteoarthritis</a:t>
            </a:r>
          </a:p>
        </p:txBody>
      </p:sp>
      <p:pic>
        <p:nvPicPr>
          <p:cNvPr id="131076" name="Picture 2"/>
          <p:cNvPicPr>
            <a:picLocks noChangeAspect="1" noChangeArrowheads="1"/>
          </p:cNvPicPr>
          <p:nvPr/>
        </p:nvPicPr>
        <p:blipFill>
          <a:blip r:embed="rId4"/>
          <a:srcRect l="59180" t="21140" r="18462" b="43658"/>
          <a:stretch>
            <a:fillRect/>
          </a:stretch>
        </p:blipFill>
        <p:spPr bwMode="auto">
          <a:xfrm>
            <a:off x="476251" y="2371727"/>
            <a:ext cx="4978400" cy="3673475"/>
          </a:xfrm>
          <a:prstGeom prst="rect">
            <a:avLst/>
          </a:prstGeom>
          <a:noFill/>
          <a:ln w="9525">
            <a:noFill/>
            <a:miter lim="800000"/>
            <a:headEnd/>
            <a:tailEnd/>
          </a:ln>
        </p:spPr>
      </p:pic>
      <p:pic>
        <p:nvPicPr>
          <p:cNvPr id="131077" name="Picture 3"/>
          <p:cNvPicPr>
            <a:picLocks noChangeAspect="1" noChangeArrowheads="1"/>
          </p:cNvPicPr>
          <p:nvPr/>
        </p:nvPicPr>
        <p:blipFill>
          <a:blip r:embed="rId4"/>
          <a:srcRect l="59293" t="56769" r="18889" b="7948"/>
          <a:stretch>
            <a:fillRect/>
          </a:stretch>
        </p:blipFill>
        <p:spPr bwMode="auto">
          <a:xfrm>
            <a:off x="5920319" y="2371727"/>
            <a:ext cx="4912783" cy="3724275"/>
          </a:xfrm>
          <a:prstGeom prst="rect">
            <a:avLst/>
          </a:prstGeom>
          <a:noFill/>
          <a:ln w="9525">
            <a:noFill/>
            <a:miter lim="800000"/>
            <a:headEnd/>
            <a:tailEnd/>
          </a:ln>
        </p:spPr>
      </p:pic>
      <p:sp>
        <p:nvSpPr>
          <p:cNvPr id="131078" name="Rectangle 5"/>
          <p:cNvSpPr>
            <a:spLocks noChangeArrowheads="1"/>
          </p:cNvSpPr>
          <p:nvPr/>
        </p:nvSpPr>
        <p:spPr bwMode="auto">
          <a:xfrm>
            <a:off x="6733118" y="6327775"/>
            <a:ext cx="3836628" cy="338555"/>
          </a:xfrm>
          <a:prstGeom prst="rect">
            <a:avLst/>
          </a:prstGeom>
          <a:noFill/>
          <a:ln w="9525">
            <a:noFill/>
            <a:miter lim="800000"/>
            <a:headEnd/>
            <a:tailEnd/>
          </a:ln>
        </p:spPr>
        <p:txBody>
          <a:bodyPr wrap="none" lIns="91438" tIns="45719" rIns="91438" bIns="45719">
            <a:prstTxWarp prst="textNoShape">
              <a:avLst/>
            </a:prstTxWarp>
            <a:spAutoFit/>
          </a:bodyPr>
          <a:lstStyle/>
          <a:p>
            <a:pPr defTabSz="914377" fontAlgn="base">
              <a:spcBef>
                <a:spcPct val="0"/>
              </a:spcBef>
              <a:spcAft>
                <a:spcPct val="0"/>
              </a:spcAft>
            </a:pPr>
            <a:r>
              <a:rPr lang="en-AU" sz="1600" dirty="0">
                <a:solidFill>
                  <a:srgbClr val="1F497D"/>
                </a:solidFill>
              </a:rPr>
              <a:t>R. Andrew Moore.  PAIN 2013;154: S77–S86</a:t>
            </a:r>
          </a:p>
        </p:txBody>
      </p:sp>
      <p:sp>
        <p:nvSpPr>
          <p:cNvPr id="8" name="Rounded Rectangular Callout 7"/>
          <p:cNvSpPr>
            <a:spLocks noChangeArrowheads="1"/>
          </p:cNvSpPr>
          <p:nvPr/>
        </p:nvSpPr>
        <p:spPr bwMode="auto">
          <a:xfrm>
            <a:off x="389466" y="2742009"/>
            <a:ext cx="5960533" cy="1697452"/>
          </a:xfrm>
          <a:prstGeom prst="wedgeRoundRectCallout">
            <a:avLst>
              <a:gd name="adj1" fmla="val 53939"/>
              <a:gd name="adj2" fmla="val 84222"/>
              <a:gd name="adj3" fmla="val 16667"/>
            </a:avLst>
          </a:prstGeom>
          <a:solidFill>
            <a:srgbClr val="FFFF00"/>
          </a:solidFill>
          <a:ln w="9525">
            <a:solidFill>
              <a:srgbClr val="4A7EBB"/>
            </a:solidFill>
            <a:miter lim="800000"/>
            <a:headEnd/>
            <a:tailEnd/>
          </a:ln>
          <a:effectLst>
            <a:outerShdw blurRad="40000" dist="23000" dir="5400000" rotWithShape="0">
              <a:srgbClr val="000000">
                <a:alpha val="34999"/>
              </a:srgbClr>
            </a:outerShdw>
          </a:effectLst>
        </p:spPr>
        <p:txBody>
          <a:bodyPr lIns="91438" tIns="45719" rIns="91438" bIns="45719" anchor="ctr">
            <a:prstTxWarp prst="textNoShape">
              <a:avLst/>
            </a:prstTxWarp>
          </a:bodyPr>
          <a:lstStyle/>
          <a:p>
            <a:pPr algn="ctr" defTabSz="914377">
              <a:defRPr/>
            </a:pPr>
            <a:endParaRPr lang="en-US" dirty="0">
              <a:solidFill>
                <a:prstClr val="white"/>
              </a:solidFill>
            </a:endParaRPr>
          </a:p>
        </p:txBody>
      </p:sp>
      <p:sp>
        <p:nvSpPr>
          <p:cNvPr id="131081" name="TextBox 8"/>
          <p:cNvSpPr txBox="1">
            <a:spLocks noChangeArrowheads="1"/>
          </p:cNvSpPr>
          <p:nvPr/>
        </p:nvSpPr>
        <p:spPr bwMode="auto">
          <a:xfrm>
            <a:off x="389467" y="2805906"/>
            <a:ext cx="6098116" cy="1569658"/>
          </a:xfrm>
          <a:prstGeom prst="rect">
            <a:avLst/>
          </a:prstGeom>
          <a:noFill/>
          <a:ln w="9525">
            <a:noFill/>
            <a:miter lim="800000"/>
            <a:headEnd/>
            <a:tailEnd/>
          </a:ln>
        </p:spPr>
        <p:txBody>
          <a:bodyPr lIns="91438" tIns="45719" rIns="91438" bIns="45719">
            <a:prstTxWarp prst="textNoShape">
              <a:avLst/>
            </a:prstTxWarp>
            <a:spAutoFit/>
          </a:bodyPr>
          <a:lstStyle/>
          <a:p>
            <a:pPr defTabSz="914377" fontAlgn="base">
              <a:spcBef>
                <a:spcPct val="0"/>
              </a:spcBef>
              <a:spcAft>
                <a:spcPct val="0"/>
              </a:spcAft>
            </a:pPr>
            <a:r>
              <a:rPr lang="en-US" sz="2400" b="1" dirty="0">
                <a:solidFill>
                  <a:prstClr val="black"/>
                </a:solidFill>
              </a:rPr>
              <a:t>Response is &lt;</a:t>
            </a:r>
            <a:r>
              <a:rPr lang="en-US" sz="2400" b="1" dirty="0" smtClean="0">
                <a:solidFill>
                  <a:prstClr val="black"/>
                </a:solidFill>
              </a:rPr>
              <a:t>30%</a:t>
            </a:r>
            <a:endParaRPr lang="en-US" sz="2400" dirty="0" smtClean="0">
              <a:solidFill>
                <a:prstClr val="black"/>
              </a:solidFill>
            </a:endParaRPr>
          </a:p>
          <a:p>
            <a:pPr defTabSz="914377" fontAlgn="base">
              <a:spcBef>
                <a:spcPct val="0"/>
              </a:spcBef>
              <a:spcAft>
                <a:spcPct val="0"/>
              </a:spcAft>
            </a:pPr>
            <a:r>
              <a:rPr lang="en-US" sz="2400" dirty="0" smtClean="0">
                <a:solidFill>
                  <a:prstClr val="black"/>
                </a:solidFill>
              </a:rPr>
              <a:t>It is more </a:t>
            </a:r>
            <a:r>
              <a:rPr lang="en-US" sz="2400" dirty="0">
                <a:solidFill>
                  <a:prstClr val="black"/>
                </a:solidFill>
              </a:rPr>
              <a:t>likely to be a placebo</a:t>
            </a:r>
            <a:r>
              <a:rPr lang="en-US" sz="2400" dirty="0" smtClean="0">
                <a:solidFill>
                  <a:prstClr val="black"/>
                </a:solidFill>
              </a:rPr>
              <a:t> response than therapeutic response</a:t>
            </a:r>
          </a:p>
          <a:p>
            <a:pPr defTabSz="914377" fontAlgn="base">
              <a:spcBef>
                <a:spcPct val="0"/>
              </a:spcBef>
              <a:spcAft>
                <a:spcPct val="0"/>
              </a:spcAft>
            </a:pPr>
            <a:r>
              <a:rPr lang="en-US" sz="2400" dirty="0">
                <a:solidFill>
                  <a:prstClr val="black"/>
                </a:solidFill>
              </a:rPr>
              <a:t> </a:t>
            </a:r>
            <a:r>
              <a:rPr lang="en-US" sz="2400" dirty="0">
                <a:solidFill>
                  <a:prstClr val="black"/>
                </a:solidFill>
                <a:sym typeface="Wingdings" pitchFamily="2" charset="2"/>
              </a:rPr>
              <a:t>  </a:t>
            </a:r>
            <a:r>
              <a:rPr lang="en-US" sz="2400" dirty="0">
                <a:solidFill>
                  <a:prstClr val="black"/>
                </a:solidFill>
              </a:rPr>
              <a:t>consider trial off treatment </a:t>
            </a:r>
          </a:p>
        </p:txBody>
      </p:sp>
      <p:sp>
        <p:nvSpPr>
          <p:cNvPr id="12" name="Title 1"/>
          <p:cNvSpPr>
            <a:spLocks noGrp="1"/>
          </p:cNvSpPr>
          <p:nvPr>
            <p:ph type="title"/>
          </p:nvPr>
        </p:nvSpPr>
        <p:spPr>
          <a:xfrm>
            <a:off x="0" y="0"/>
            <a:ext cx="12192000" cy="1371600"/>
          </a:xfrm>
          <a:solidFill>
            <a:schemeClr val="bg1"/>
          </a:solidFill>
        </p:spPr>
        <p:txBody>
          <a:bodyPr/>
          <a:lstStyle/>
          <a:p>
            <a:pPr algn="ctr" eaLnBrk="1" hangingPunct="1"/>
            <a:r>
              <a:rPr lang="en-AU" sz="3600" dirty="0" smtClean="0">
                <a:solidFill>
                  <a:schemeClr val="accent1"/>
                </a:solidFill>
              </a:rPr>
              <a:t>bimodal </a:t>
            </a:r>
            <a:r>
              <a:rPr lang="en-AU" sz="3600" dirty="0">
                <a:solidFill>
                  <a:schemeClr val="accent1"/>
                </a:solidFill>
              </a:rPr>
              <a:t>distribution of pain response</a:t>
            </a:r>
          </a:p>
        </p:txBody>
      </p:sp>
      <p:sp>
        <p:nvSpPr>
          <p:cNvPr id="10" name="TextBox 3"/>
          <p:cNvSpPr txBox="1">
            <a:spLocks noChangeArrowheads="1"/>
          </p:cNvSpPr>
          <p:nvPr/>
        </p:nvSpPr>
        <p:spPr bwMode="auto">
          <a:xfrm>
            <a:off x="6300495" y="1806577"/>
            <a:ext cx="4701874" cy="400108"/>
          </a:xfrm>
          <a:prstGeom prst="rect">
            <a:avLst/>
          </a:prstGeom>
          <a:noFill/>
          <a:ln w="9525">
            <a:noFill/>
            <a:miter lim="800000"/>
            <a:headEnd/>
            <a:tailEnd/>
          </a:ln>
        </p:spPr>
        <p:txBody>
          <a:bodyPr wrap="none" lIns="91438" tIns="45719" rIns="91438" bIns="45719">
            <a:prstTxWarp prst="textNoShape">
              <a:avLst/>
            </a:prstTxWarp>
            <a:spAutoFit/>
          </a:bodyPr>
          <a:lstStyle/>
          <a:p>
            <a:pPr algn="ctr" defTabSz="914377" fontAlgn="base">
              <a:spcBef>
                <a:spcPct val="0"/>
              </a:spcBef>
              <a:spcAft>
                <a:spcPct val="0"/>
              </a:spcAft>
            </a:pPr>
            <a:r>
              <a:rPr lang="en-AU" sz="2000" b="1" dirty="0"/>
              <a:t>Duloxetine for </a:t>
            </a:r>
            <a:r>
              <a:rPr lang="en-AU" sz="2000" b="1" dirty="0" smtClean="0"/>
              <a:t>painful </a:t>
            </a:r>
            <a:r>
              <a:rPr lang="en-AU" sz="2000" b="1" dirty="0"/>
              <a:t>diabetic neuropathy</a:t>
            </a:r>
          </a:p>
        </p:txBody>
      </p:sp>
    </p:spTree>
    <p:custDataLst>
      <p:tags r:id="rId1"/>
    </p:custDataLst>
    <p:extLst>
      <p:ext uri="{BB962C8B-B14F-4D97-AF65-F5344CB8AC3E}">
        <p14:creationId xmlns:p14="http://schemas.microsoft.com/office/powerpoint/2010/main" val="34938433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Content Placeholder 2"/>
          <p:cNvSpPr>
            <a:spLocks noGrp="1"/>
          </p:cNvSpPr>
          <p:nvPr>
            <p:ph idx="1"/>
          </p:nvPr>
        </p:nvSpPr>
        <p:spPr>
          <a:xfrm>
            <a:off x="609600" y="1806577"/>
            <a:ext cx="5080000" cy="4525963"/>
          </a:xfrm>
        </p:spPr>
        <p:txBody>
          <a:bodyPr/>
          <a:lstStyle/>
          <a:p>
            <a:pPr marL="0" indent="0" algn="ctr">
              <a:buNone/>
            </a:pPr>
            <a:r>
              <a:rPr lang="en-AU" sz="2000" b="1" dirty="0"/>
              <a:t>Naproxen for osteoarthritis</a:t>
            </a:r>
          </a:p>
        </p:txBody>
      </p:sp>
      <p:pic>
        <p:nvPicPr>
          <p:cNvPr id="133124" name="Picture 2"/>
          <p:cNvPicPr>
            <a:picLocks noChangeAspect="1" noChangeArrowheads="1"/>
          </p:cNvPicPr>
          <p:nvPr/>
        </p:nvPicPr>
        <p:blipFill>
          <a:blip r:embed="rId4"/>
          <a:srcRect l="59180" t="21140" r="18462" b="43658"/>
          <a:stretch>
            <a:fillRect/>
          </a:stretch>
        </p:blipFill>
        <p:spPr bwMode="auto">
          <a:xfrm>
            <a:off x="476251" y="2371727"/>
            <a:ext cx="4978400" cy="3673475"/>
          </a:xfrm>
          <a:prstGeom prst="rect">
            <a:avLst/>
          </a:prstGeom>
          <a:noFill/>
          <a:ln w="9525">
            <a:noFill/>
            <a:miter lim="800000"/>
            <a:headEnd/>
            <a:tailEnd/>
          </a:ln>
        </p:spPr>
      </p:pic>
      <p:pic>
        <p:nvPicPr>
          <p:cNvPr id="133125" name="Picture 3"/>
          <p:cNvPicPr>
            <a:picLocks noChangeAspect="1" noChangeArrowheads="1"/>
          </p:cNvPicPr>
          <p:nvPr/>
        </p:nvPicPr>
        <p:blipFill>
          <a:blip r:embed="rId4"/>
          <a:srcRect l="59293" t="56769" r="18889" b="7948"/>
          <a:stretch>
            <a:fillRect/>
          </a:stretch>
        </p:blipFill>
        <p:spPr bwMode="auto">
          <a:xfrm>
            <a:off x="5920319" y="2371727"/>
            <a:ext cx="4912783" cy="3724275"/>
          </a:xfrm>
          <a:prstGeom prst="rect">
            <a:avLst/>
          </a:prstGeom>
          <a:noFill/>
          <a:ln w="9525">
            <a:noFill/>
            <a:miter lim="800000"/>
            <a:headEnd/>
            <a:tailEnd/>
          </a:ln>
        </p:spPr>
      </p:pic>
      <p:sp>
        <p:nvSpPr>
          <p:cNvPr id="133126" name="Rectangle 5"/>
          <p:cNvSpPr>
            <a:spLocks noChangeArrowheads="1"/>
          </p:cNvSpPr>
          <p:nvPr/>
        </p:nvSpPr>
        <p:spPr bwMode="auto">
          <a:xfrm>
            <a:off x="6733118" y="6327775"/>
            <a:ext cx="3836628" cy="338555"/>
          </a:xfrm>
          <a:prstGeom prst="rect">
            <a:avLst/>
          </a:prstGeom>
          <a:noFill/>
          <a:ln w="9525">
            <a:noFill/>
            <a:miter lim="800000"/>
            <a:headEnd/>
            <a:tailEnd/>
          </a:ln>
        </p:spPr>
        <p:txBody>
          <a:bodyPr wrap="none" lIns="91438" tIns="45719" rIns="91438" bIns="45719">
            <a:prstTxWarp prst="textNoShape">
              <a:avLst/>
            </a:prstTxWarp>
            <a:spAutoFit/>
          </a:bodyPr>
          <a:lstStyle/>
          <a:p>
            <a:pPr defTabSz="914377" fontAlgn="base">
              <a:spcBef>
                <a:spcPct val="0"/>
              </a:spcBef>
              <a:spcAft>
                <a:spcPct val="0"/>
              </a:spcAft>
            </a:pPr>
            <a:r>
              <a:rPr lang="en-AU" sz="1600" dirty="0">
                <a:solidFill>
                  <a:srgbClr val="1F497D"/>
                </a:solidFill>
              </a:rPr>
              <a:t>R. Andrew Moore.  PAIN 2013;154: S77–S86</a:t>
            </a:r>
          </a:p>
        </p:txBody>
      </p:sp>
      <p:sp>
        <p:nvSpPr>
          <p:cNvPr id="10" name="Rounded Rectangular Callout 9"/>
          <p:cNvSpPr>
            <a:spLocks noChangeArrowheads="1"/>
          </p:cNvSpPr>
          <p:nvPr/>
        </p:nvSpPr>
        <p:spPr bwMode="auto">
          <a:xfrm>
            <a:off x="353486" y="4159252"/>
            <a:ext cx="5742516" cy="1598613"/>
          </a:xfrm>
          <a:prstGeom prst="wedgeRoundRectCallout">
            <a:avLst>
              <a:gd name="adj1" fmla="val 59051"/>
              <a:gd name="adj2" fmla="val -81088"/>
              <a:gd name="adj3" fmla="val 16667"/>
            </a:avLst>
          </a:prstGeom>
          <a:solidFill>
            <a:srgbClr val="008000"/>
          </a:solidFill>
          <a:ln w="9525">
            <a:solidFill>
              <a:srgbClr val="4A7EBB"/>
            </a:solidFill>
            <a:miter lim="800000"/>
            <a:headEnd/>
            <a:tailEnd/>
          </a:ln>
          <a:effectLst>
            <a:outerShdw blurRad="40000" dist="23000" dir="5400000" rotWithShape="0">
              <a:srgbClr val="000000">
                <a:alpha val="34999"/>
              </a:srgbClr>
            </a:outerShdw>
          </a:effectLst>
        </p:spPr>
        <p:txBody>
          <a:bodyPr lIns="91438" tIns="45719" rIns="91438" bIns="45719" anchor="ctr">
            <a:prstTxWarp prst="textNoShape">
              <a:avLst/>
            </a:prstTxWarp>
          </a:bodyPr>
          <a:lstStyle/>
          <a:p>
            <a:pPr defTabSz="914377">
              <a:defRPr/>
            </a:pPr>
            <a:r>
              <a:rPr lang="en-US" sz="2800" b="1" dirty="0">
                <a:solidFill>
                  <a:prstClr val="white"/>
                </a:solidFill>
              </a:rPr>
              <a:t>Response is &gt;50%</a:t>
            </a:r>
          </a:p>
          <a:p>
            <a:pPr defTabSz="914377">
              <a:defRPr/>
            </a:pPr>
            <a:r>
              <a:rPr lang="en-US" sz="2800" dirty="0">
                <a:solidFill>
                  <a:prstClr val="white"/>
                </a:solidFill>
              </a:rPr>
              <a:t>It is more likely to be due to a therapeutic </a:t>
            </a:r>
            <a:r>
              <a:rPr lang="en-US" sz="2800" dirty="0" smtClean="0">
                <a:solidFill>
                  <a:prstClr val="white"/>
                </a:solidFill>
              </a:rPr>
              <a:t>effect than placebo</a:t>
            </a:r>
            <a:endParaRPr lang="en-US" sz="2800" dirty="0">
              <a:solidFill>
                <a:prstClr val="white"/>
              </a:solidFill>
            </a:endParaRPr>
          </a:p>
        </p:txBody>
      </p:sp>
      <p:sp>
        <p:nvSpPr>
          <p:cNvPr id="9" name="Title 1"/>
          <p:cNvSpPr>
            <a:spLocks noGrp="1"/>
          </p:cNvSpPr>
          <p:nvPr>
            <p:ph type="title"/>
          </p:nvPr>
        </p:nvSpPr>
        <p:spPr>
          <a:xfrm>
            <a:off x="0" y="0"/>
            <a:ext cx="12192000" cy="1371600"/>
          </a:xfrm>
          <a:solidFill>
            <a:schemeClr val="bg1"/>
          </a:solidFill>
        </p:spPr>
        <p:txBody>
          <a:bodyPr/>
          <a:lstStyle/>
          <a:p>
            <a:pPr algn="ctr" eaLnBrk="1" hangingPunct="1"/>
            <a:r>
              <a:rPr lang="en-AU" sz="3600" dirty="0" smtClean="0">
                <a:solidFill>
                  <a:schemeClr val="accent1"/>
                </a:solidFill>
              </a:rPr>
              <a:t>bimodal </a:t>
            </a:r>
            <a:r>
              <a:rPr lang="en-AU" sz="3600" dirty="0">
                <a:solidFill>
                  <a:schemeClr val="accent1"/>
                </a:solidFill>
              </a:rPr>
              <a:t>distribution of pain response</a:t>
            </a:r>
          </a:p>
        </p:txBody>
      </p:sp>
      <p:sp>
        <p:nvSpPr>
          <p:cNvPr id="11" name="TextBox 3"/>
          <p:cNvSpPr txBox="1">
            <a:spLocks noChangeArrowheads="1"/>
          </p:cNvSpPr>
          <p:nvPr/>
        </p:nvSpPr>
        <p:spPr bwMode="auto">
          <a:xfrm>
            <a:off x="6300495" y="1806577"/>
            <a:ext cx="4701874" cy="400108"/>
          </a:xfrm>
          <a:prstGeom prst="rect">
            <a:avLst/>
          </a:prstGeom>
          <a:noFill/>
          <a:ln w="9525">
            <a:noFill/>
            <a:miter lim="800000"/>
            <a:headEnd/>
            <a:tailEnd/>
          </a:ln>
        </p:spPr>
        <p:txBody>
          <a:bodyPr wrap="none" lIns="91438" tIns="45719" rIns="91438" bIns="45719">
            <a:prstTxWarp prst="textNoShape">
              <a:avLst/>
            </a:prstTxWarp>
            <a:spAutoFit/>
          </a:bodyPr>
          <a:lstStyle/>
          <a:p>
            <a:pPr algn="ctr" defTabSz="914377" fontAlgn="base">
              <a:spcBef>
                <a:spcPct val="0"/>
              </a:spcBef>
              <a:spcAft>
                <a:spcPct val="0"/>
              </a:spcAft>
            </a:pPr>
            <a:r>
              <a:rPr lang="en-AU" sz="2000" b="1" dirty="0"/>
              <a:t>Duloxetine for </a:t>
            </a:r>
            <a:r>
              <a:rPr lang="en-AU" sz="2000" b="1" dirty="0" smtClean="0"/>
              <a:t>painful </a:t>
            </a:r>
            <a:r>
              <a:rPr lang="en-AU" sz="2000" b="1" dirty="0"/>
              <a:t>diabetic neuropathy</a:t>
            </a:r>
          </a:p>
        </p:txBody>
      </p:sp>
    </p:spTree>
    <p:custDataLst>
      <p:tags r:id="rId1"/>
    </p:custDataLst>
    <p:extLst>
      <p:ext uri="{BB962C8B-B14F-4D97-AF65-F5344CB8AC3E}">
        <p14:creationId xmlns:p14="http://schemas.microsoft.com/office/powerpoint/2010/main" val="30034487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875"/>
            <a:ext cx="10515600" cy="1325563"/>
          </a:xfrm>
        </p:spPr>
        <p:txBody>
          <a:bodyPr>
            <a:normAutofit/>
          </a:bodyPr>
          <a:lstStyle/>
          <a:p>
            <a:pPr algn="ctr"/>
            <a:r>
              <a:rPr lang="en-AU" sz="3600" dirty="0" smtClean="0">
                <a:solidFill>
                  <a:schemeClr val="accent1"/>
                </a:solidFill>
              </a:rPr>
              <a:t>the art of treatment of persistent pain in older adults</a:t>
            </a:r>
            <a:endParaRPr lang="en-AU" sz="3600" dirty="0">
              <a:solidFill>
                <a:schemeClr val="accent1"/>
              </a:solidFill>
            </a:endParaRPr>
          </a:p>
        </p:txBody>
      </p:sp>
      <p:sp>
        <p:nvSpPr>
          <p:cNvPr id="3" name="Content Placeholder 2"/>
          <p:cNvSpPr>
            <a:spLocks noGrp="1"/>
          </p:cNvSpPr>
          <p:nvPr>
            <p:ph idx="1"/>
          </p:nvPr>
        </p:nvSpPr>
        <p:spPr>
          <a:xfrm>
            <a:off x="838200" y="1341438"/>
            <a:ext cx="10515600" cy="4351338"/>
          </a:xfrm>
        </p:spPr>
        <p:txBody>
          <a:bodyPr>
            <a:noAutofit/>
          </a:bodyPr>
          <a:lstStyle/>
          <a:p>
            <a:r>
              <a:rPr lang="en-AU" sz="2400" dirty="0" smtClean="0"/>
              <a:t>Paucity of </a:t>
            </a:r>
            <a:r>
              <a:rPr lang="en-AU" sz="2400" dirty="0"/>
              <a:t>evidence  </a:t>
            </a:r>
          </a:p>
          <a:p>
            <a:r>
              <a:rPr lang="en-AU" sz="2400" dirty="0" smtClean="0"/>
              <a:t>Pharmacotherapies have limited efficacy </a:t>
            </a:r>
          </a:p>
          <a:p>
            <a:r>
              <a:rPr lang="en-AU" sz="2400" dirty="0" smtClean="0"/>
              <a:t>Increased risk of adverse treatment effects </a:t>
            </a:r>
          </a:p>
          <a:p>
            <a:endParaRPr lang="en-AU" sz="2400" dirty="0" smtClean="0"/>
          </a:p>
          <a:p>
            <a:r>
              <a:rPr lang="en-AU" sz="2400" dirty="0" smtClean="0"/>
              <a:t>Pharmacotherapies are best combined with non-pharmacological therapies</a:t>
            </a:r>
          </a:p>
          <a:p>
            <a:endParaRPr lang="en-AU" sz="2400" dirty="0" smtClean="0"/>
          </a:p>
          <a:p>
            <a:r>
              <a:rPr lang="en-AU" sz="2400" dirty="0" smtClean="0"/>
              <a:t>Negotiate treatment goals</a:t>
            </a:r>
          </a:p>
          <a:p>
            <a:r>
              <a:rPr lang="en-AU" sz="2400" dirty="0" smtClean="0"/>
              <a:t>Greater gains may be achieved in function than pain reduction</a:t>
            </a:r>
          </a:p>
          <a:p>
            <a:r>
              <a:rPr lang="en-AU" sz="2400" dirty="0" smtClean="0"/>
              <a:t>The risk-benefit may be acceptable if therapeutic goals are achieved</a:t>
            </a:r>
          </a:p>
          <a:p>
            <a:endParaRPr lang="en-AU" sz="2400" dirty="0" smtClean="0"/>
          </a:p>
          <a:p>
            <a:r>
              <a:rPr lang="en-AU" sz="2400" dirty="0" smtClean="0"/>
              <a:t>Discontinue treatments  if inadequate response or intolerable side effects or risk</a:t>
            </a:r>
          </a:p>
          <a:p>
            <a:endParaRPr lang="en-AU" sz="2600" dirty="0" smtClean="0"/>
          </a:p>
          <a:p>
            <a:endParaRPr lang="en-AU" sz="24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8635" y="1612676"/>
            <a:ext cx="2362328" cy="2954293"/>
          </a:xfrm>
          <a:prstGeom prst="rect">
            <a:avLst/>
          </a:prstGeom>
        </p:spPr>
      </p:pic>
      <p:pic>
        <p:nvPicPr>
          <p:cNvPr id="5" name="Picture 4"/>
          <p:cNvPicPr>
            <a:picLocks noChangeAspect="1"/>
          </p:cNvPicPr>
          <p:nvPr/>
        </p:nvPicPr>
        <p:blipFill>
          <a:blip r:embed="rId4"/>
          <a:srcRect l="9472" r="7248" b="184"/>
          <a:stretch>
            <a:fillRect/>
          </a:stretch>
        </p:blipFill>
        <p:spPr>
          <a:xfrm>
            <a:off x="2603014" y="1612677"/>
            <a:ext cx="2288132" cy="2948855"/>
          </a:xfrm>
          <a:prstGeom prst="rect">
            <a:avLst/>
          </a:prstGeom>
        </p:spPr>
      </p:pic>
      <p:pic>
        <p:nvPicPr>
          <p:cNvPr id="6" name="Picture 5"/>
          <p:cNvPicPr>
            <a:picLocks noChangeAspect="1"/>
          </p:cNvPicPr>
          <p:nvPr/>
        </p:nvPicPr>
        <p:blipFill>
          <a:blip r:embed="rId5"/>
          <a:stretch>
            <a:fillRect/>
          </a:stretch>
        </p:blipFill>
        <p:spPr>
          <a:xfrm>
            <a:off x="4985314" y="1600725"/>
            <a:ext cx="2221953" cy="2960807"/>
          </a:xfrm>
          <a:prstGeom prst="rect">
            <a:avLst/>
          </a:prstGeom>
        </p:spPr>
      </p:pic>
      <p:pic>
        <p:nvPicPr>
          <p:cNvPr id="7" name="Picture 6"/>
          <p:cNvPicPr>
            <a:picLocks noChangeAspect="1"/>
          </p:cNvPicPr>
          <p:nvPr/>
        </p:nvPicPr>
        <p:blipFill>
          <a:blip r:embed="rId6"/>
          <a:srcRect l="23527" r="17381"/>
          <a:stretch>
            <a:fillRect/>
          </a:stretch>
        </p:blipFill>
        <p:spPr>
          <a:xfrm>
            <a:off x="7294922" y="1612677"/>
            <a:ext cx="2091036" cy="2948855"/>
          </a:xfrm>
          <a:prstGeom prst="rect">
            <a:avLst/>
          </a:prstGeom>
        </p:spPr>
      </p:pic>
      <p:pic>
        <p:nvPicPr>
          <p:cNvPr id="9" name="Picture 8"/>
          <p:cNvPicPr>
            <a:picLocks noChangeAspect="1"/>
          </p:cNvPicPr>
          <p:nvPr/>
        </p:nvPicPr>
        <p:blipFill>
          <a:blip r:embed="rId7"/>
          <a:srcRect l="14386" r="25937"/>
          <a:stretch>
            <a:fillRect/>
          </a:stretch>
        </p:blipFill>
        <p:spPr>
          <a:xfrm>
            <a:off x="9465877" y="1602408"/>
            <a:ext cx="2655857" cy="2964561"/>
          </a:xfrm>
          <a:prstGeom prst="rect">
            <a:avLst/>
          </a:prstGeom>
        </p:spPr>
      </p:pic>
      <p:sp>
        <p:nvSpPr>
          <p:cNvPr id="10" name="Rectangle 9"/>
          <p:cNvSpPr/>
          <p:nvPr/>
        </p:nvSpPr>
        <p:spPr>
          <a:xfrm>
            <a:off x="4203508" y="270600"/>
            <a:ext cx="3363420" cy="1036117"/>
          </a:xfrm>
          <a:prstGeom prst="rect">
            <a:avLst/>
          </a:prstGeom>
        </p:spPr>
        <p:txBody>
          <a:bodyPr wrap="none">
            <a:spAutoFit/>
          </a:bodyPr>
          <a:lstStyle/>
          <a:p>
            <a:pPr algn="ctr"/>
            <a:r>
              <a:rPr lang="en-US" sz="3733" dirty="0">
                <a:solidFill>
                  <a:schemeClr val="accent1"/>
                </a:solidFill>
              </a:rPr>
              <a:t>Nelson Mandela</a:t>
            </a:r>
          </a:p>
          <a:p>
            <a:pPr algn="ctr"/>
            <a:r>
              <a:rPr lang="en-US" sz="2400" dirty="0">
                <a:solidFill>
                  <a:schemeClr val="accent1"/>
                </a:solidFill>
              </a:rPr>
              <a:t>1918 - 2013</a:t>
            </a:r>
          </a:p>
        </p:txBody>
      </p:sp>
    </p:spTree>
    <p:extLst>
      <p:ext uri="{BB962C8B-B14F-4D97-AF65-F5344CB8AC3E}">
        <p14:creationId xmlns:p14="http://schemas.microsoft.com/office/powerpoint/2010/main" val="8001636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AU" sz="3200" dirty="0" smtClean="0">
                <a:solidFill>
                  <a:srgbClr val="4472C4"/>
                </a:solidFill>
              </a:rPr>
              <a:t>Case study</a:t>
            </a:r>
            <a:endParaRPr lang="en-AU" sz="3200" dirty="0">
              <a:solidFill>
                <a:srgbClr val="4472C4"/>
              </a:solidFill>
            </a:endParaRPr>
          </a:p>
        </p:txBody>
      </p:sp>
      <p:sp>
        <p:nvSpPr>
          <p:cNvPr id="3" name="Content Placeholder 2"/>
          <p:cNvSpPr>
            <a:spLocks noGrp="1"/>
          </p:cNvSpPr>
          <p:nvPr>
            <p:ph idx="1"/>
          </p:nvPr>
        </p:nvSpPr>
        <p:spPr/>
        <p:txBody>
          <a:bodyPr>
            <a:normAutofit/>
          </a:bodyPr>
          <a:lstStyle/>
          <a:p>
            <a:pPr>
              <a:buNone/>
            </a:pPr>
            <a:r>
              <a:rPr lang="en-AU" sz="2400" dirty="0" smtClean="0"/>
              <a:t>CD, 81F referred with 10 years of worsening back pain</a:t>
            </a:r>
          </a:p>
          <a:p>
            <a:pPr>
              <a:buNone/>
            </a:pPr>
            <a:r>
              <a:rPr lang="en-AU" sz="2400" dirty="0" smtClean="0"/>
              <a:t> </a:t>
            </a:r>
          </a:p>
          <a:p>
            <a:pPr lvl="1"/>
            <a:r>
              <a:rPr lang="en-AU" sz="2400" dirty="0" smtClean="0"/>
              <a:t>L3/4/5 </a:t>
            </a:r>
            <a:r>
              <a:rPr lang="en-AU" sz="2400" dirty="0" err="1" smtClean="0"/>
              <a:t>laminectomy</a:t>
            </a:r>
            <a:r>
              <a:rPr lang="en-AU" sz="2400" dirty="0" smtClean="0"/>
              <a:t> 2012</a:t>
            </a:r>
          </a:p>
          <a:p>
            <a:pPr lvl="1"/>
            <a:r>
              <a:rPr lang="en-AU" sz="2400" dirty="0" smtClean="0"/>
              <a:t>C3/4 fusion 2009 </a:t>
            </a:r>
          </a:p>
          <a:p>
            <a:pPr lvl="1"/>
            <a:r>
              <a:rPr lang="en-AU" sz="2400" dirty="0" smtClean="0"/>
              <a:t>Bilateral hip replacements 2006, 2009</a:t>
            </a:r>
          </a:p>
          <a:p>
            <a:pPr lvl="1"/>
            <a:r>
              <a:rPr lang="en-AU" sz="2400" dirty="0" smtClean="0"/>
              <a:t>Bilateral knee replacements 2004, 2006</a:t>
            </a:r>
          </a:p>
          <a:p>
            <a:pPr lvl="1"/>
            <a:r>
              <a:rPr lang="en-AU" dirty="0" smtClean="0"/>
              <a:t>SIJ radiofrequency </a:t>
            </a:r>
            <a:r>
              <a:rPr lang="en-AU" dirty="0" err="1" smtClean="0"/>
              <a:t>denervations</a:t>
            </a:r>
            <a:endParaRPr lang="en-AU" dirty="0" smtClean="0"/>
          </a:p>
          <a:p>
            <a:pPr lvl="1"/>
            <a:r>
              <a:rPr lang="en-AU" dirty="0" smtClean="0"/>
              <a:t>Caudal epidural 2017</a:t>
            </a:r>
          </a:p>
          <a:p>
            <a:pPr lvl="1"/>
            <a:endParaRPr lang="en-AU" sz="2400" dirty="0" smtClean="0"/>
          </a:p>
          <a:p>
            <a:r>
              <a:rPr lang="en-AU" sz="2400" dirty="0" err="1" smtClean="0"/>
              <a:t>Buprenorphine</a:t>
            </a:r>
            <a:r>
              <a:rPr lang="en-AU" sz="2400" dirty="0" smtClean="0"/>
              <a:t> patch, </a:t>
            </a:r>
            <a:r>
              <a:rPr lang="en-AU" sz="2400" dirty="0" err="1" smtClean="0"/>
              <a:t>tapentadol</a:t>
            </a:r>
            <a:r>
              <a:rPr lang="en-AU" sz="2400" dirty="0" smtClean="0"/>
              <a:t>, pregabalin, </a:t>
            </a:r>
            <a:r>
              <a:rPr lang="en-AU" sz="2400" dirty="0" err="1" smtClean="0"/>
              <a:t>meloxicam</a:t>
            </a:r>
            <a:endParaRPr lang="en-AU" sz="2400" dirty="0" smtClean="0"/>
          </a:p>
          <a:p>
            <a:endParaRPr lang="en-AU" dirty="0"/>
          </a:p>
        </p:txBody>
      </p:sp>
    </p:spTree>
    <p:extLst>
      <p:ext uri="{BB962C8B-B14F-4D97-AF65-F5344CB8AC3E}">
        <p14:creationId xmlns:p14="http://schemas.microsoft.com/office/powerpoint/2010/main" val="5560858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AU" sz="3200" dirty="0" smtClean="0">
                <a:solidFill>
                  <a:srgbClr val="4472C4"/>
                </a:solidFill>
              </a:rPr>
              <a:t>Case study</a:t>
            </a:r>
            <a:endParaRPr lang="en-AU" sz="3200" dirty="0">
              <a:solidFill>
                <a:srgbClr val="4472C4"/>
              </a:solidFill>
            </a:endParaRPr>
          </a:p>
        </p:txBody>
      </p:sp>
      <p:sp>
        <p:nvSpPr>
          <p:cNvPr id="3" name="Content Placeholder 2"/>
          <p:cNvSpPr>
            <a:spLocks noGrp="1"/>
          </p:cNvSpPr>
          <p:nvPr>
            <p:ph idx="1"/>
          </p:nvPr>
        </p:nvSpPr>
        <p:spPr>
          <a:xfrm>
            <a:off x="609600" y="1810512"/>
            <a:ext cx="5571744" cy="4525963"/>
          </a:xfrm>
        </p:spPr>
        <p:txBody>
          <a:bodyPr>
            <a:normAutofit/>
          </a:bodyPr>
          <a:lstStyle/>
          <a:p>
            <a:r>
              <a:rPr lang="en-AU" sz="2400" dirty="0" smtClean="0"/>
              <a:t>Buprenorphine patch  10mcg hour</a:t>
            </a:r>
          </a:p>
          <a:p>
            <a:r>
              <a:rPr lang="en-AU" sz="2400" dirty="0" err="1" smtClean="0"/>
              <a:t>Tramadol</a:t>
            </a:r>
            <a:r>
              <a:rPr lang="en-AU" sz="2400" dirty="0" smtClean="0"/>
              <a:t> IR 100mg PRN (</a:t>
            </a:r>
            <a:r>
              <a:rPr lang="en-AU" sz="2400" dirty="0" err="1" smtClean="0"/>
              <a:t>av</a:t>
            </a:r>
            <a:r>
              <a:rPr lang="en-AU" sz="2400" dirty="0" smtClean="0"/>
              <a:t> 2/ week)</a:t>
            </a:r>
          </a:p>
          <a:p>
            <a:r>
              <a:rPr lang="en-AU" sz="2400" dirty="0" smtClean="0"/>
              <a:t>Pregabalin 150mg BD</a:t>
            </a:r>
          </a:p>
          <a:p>
            <a:r>
              <a:rPr lang="en-AU" sz="2400" dirty="0" err="1" smtClean="0"/>
              <a:t>Meloxicam</a:t>
            </a:r>
            <a:r>
              <a:rPr lang="en-AU" sz="2400" dirty="0" smtClean="0"/>
              <a:t> (recently ceased)</a:t>
            </a:r>
          </a:p>
          <a:p>
            <a:r>
              <a:rPr lang="en-AU" sz="2400" dirty="0"/>
              <a:t>Glucosamine</a:t>
            </a:r>
          </a:p>
          <a:p>
            <a:endParaRPr lang="en-AU" sz="2400" dirty="0"/>
          </a:p>
        </p:txBody>
      </p:sp>
      <p:sp>
        <p:nvSpPr>
          <p:cNvPr id="4" name="TextBox 3"/>
          <p:cNvSpPr txBox="1"/>
          <p:nvPr/>
        </p:nvSpPr>
        <p:spPr>
          <a:xfrm>
            <a:off x="7480854" y="1691202"/>
            <a:ext cx="4172204" cy="4924424"/>
          </a:xfrm>
          <a:prstGeom prst="rect">
            <a:avLst/>
          </a:prstGeom>
          <a:noFill/>
        </p:spPr>
        <p:txBody>
          <a:bodyPr wrap="square" rtlCol="0">
            <a:spAutoFit/>
          </a:bodyPr>
          <a:lstStyle/>
          <a:p>
            <a:pPr>
              <a:spcAft>
                <a:spcPts val="600"/>
              </a:spcAft>
            </a:pPr>
            <a:r>
              <a:rPr lang="en-AU" sz="2400" dirty="0" err="1" smtClean="0"/>
              <a:t>Irbesartin</a:t>
            </a:r>
            <a:endParaRPr lang="en-AU" sz="2400" dirty="0" smtClean="0"/>
          </a:p>
          <a:p>
            <a:pPr>
              <a:spcAft>
                <a:spcPts val="600"/>
              </a:spcAft>
            </a:pPr>
            <a:r>
              <a:rPr lang="en-AU" sz="2400" dirty="0" err="1" smtClean="0"/>
              <a:t>Diltiazem</a:t>
            </a:r>
            <a:endParaRPr lang="en-AU" sz="2400" dirty="0" smtClean="0"/>
          </a:p>
          <a:p>
            <a:pPr>
              <a:spcAft>
                <a:spcPts val="600"/>
              </a:spcAft>
            </a:pPr>
            <a:r>
              <a:rPr lang="en-AU" sz="2400" dirty="0" err="1" smtClean="0"/>
              <a:t>Metoprolol</a:t>
            </a:r>
            <a:endParaRPr lang="en-AU" sz="2400" dirty="0" smtClean="0"/>
          </a:p>
          <a:p>
            <a:pPr>
              <a:spcAft>
                <a:spcPts val="600"/>
              </a:spcAft>
            </a:pPr>
            <a:r>
              <a:rPr lang="en-AU" sz="2400" dirty="0" err="1" smtClean="0"/>
              <a:t>Frusemide</a:t>
            </a:r>
            <a:endParaRPr lang="en-AU" sz="2400" dirty="0" smtClean="0"/>
          </a:p>
          <a:p>
            <a:pPr>
              <a:spcAft>
                <a:spcPts val="600"/>
              </a:spcAft>
            </a:pPr>
            <a:r>
              <a:rPr lang="en-AU" sz="2400" dirty="0" err="1" smtClean="0"/>
              <a:t>Atorvastatin</a:t>
            </a:r>
            <a:endParaRPr lang="en-AU" sz="2400" dirty="0" smtClean="0"/>
          </a:p>
          <a:p>
            <a:pPr>
              <a:spcAft>
                <a:spcPts val="600"/>
              </a:spcAft>
            </a:pPr>
            <a:r>
              <a:rPr lang="en-AU" sz="2400" dirty="0" err="1" smtClean="0"/>
              <a:t>Metformin</a:t>
            </a:r>
            <a:endParaRPr lang="en-AU" sz="2400" dirty="0" smtClean="0"/>
          </a:p>
          <a:p>
            <a:pPr>
              <a:spcAft>
                <a:spcPts val="600"/>
              </a:spcAft>
            </a:pPr>
            <a:r>
              <a:rPr lang="en-AU" sz="2400" dirty="0" err="1" smtClean="0"/>
              <a:t>Sitagliptin</a:t>
            </a:r>
            <a:endParaRPr lang="en-AU" sz="2400" dirty="0" smtClean="0"/>
          </a:p>
          <a:p>
            <a:pPr>
              <a:spcAft>
                <a:spcPts val="600"/>
              </a:spcAft>
            </a:pPr>
            <a:r>
              <a:rPr lang="en-AU" sz="2400" dirty="0" err="1" smtClean="0"/>
              <a:t>Esomeprazole</a:t>
            </a:r>
            <a:endParaRPr lang="en-AU" sz="2400" dirty="0" smtClean="0"/>
          </a:p>
          <a:p>
            <a:pPr>
              <a:spcAft>
                <a:spcPts val="600"/>
              </a:spcAft>
            </a:pPr>
            <a:r>
              <a:rPr lang="en-AU" sz="2400" dirty="0" err="1" smtClean="0"/>
              <a:t>Temazepam</a:t>
            </a:r>
            <a:endParaRPr lang="en-AU" sz="2400" dirty="0" smtClean="0"/>
          </a:p>
          <a:p>
            <a:pPr>
              <a:spcAft>
                <a:spcPts val="600"/>
              </a:spcAft>
            </a:pPr>
            <a:r>
              <a:rPr lang="en-AU" sz="2400" dirty="0" err="1" smtClean="0"/>
              <a:t>Vit</a:t>
            </a:r>
            <a:r>
              <a:rPr lang="en-AU" sz="2400" dirty="0" smtClean="0"/>
              <a:t> D</a:t>
            </a:r>
          </a:p>
          <a:p>
            <a:pPr>
              <a:spcAft>
                <a:spcPts val="600"/>
              </a:spcAft>
            </a:pPr>
            <a:endParaRPr lang="en-AU" sz="2400" dirty="0" smtClean="0"/>
          </a:p>
        </p:txBody>
      </p:sp>
    </p:spTree>
    <p:extLst>
      <p:ext uri="{BB962C8B-B14F-4D97-AF65-F5344CB8AC3E}">
        <p14:creationId xmlns:p14="http://schemas.microsoft.com/office/powerpoint/2010/main" val="3442805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AU" sz="3200" dirty="0" smtClean="0">
                <a:solidFill>
                  <a:srgbClr val="4472C4"/>
                </a:solidFill>
              </a:rPr>
              <a:t>Case study</a:t>
            </a:r>
            <a:endParaRPr lang="en-AU" sz="3200" dirty="0">
              <a:solidFill>
                <a:srgbClr val="4472C4"/>
              </a:solidFill>
            </a:endParaRPr>
          </a:p>
        </p:txBody>
      </p:sp>
      <p:sp>
        <p:nvSpPr>
          <p:cNvPr id="3" name="Content Placeholder 2"/>
          <p:cNvSpPr>
            <a:spLocks noGrp="1"/>
          </p:cNvSpPr>
          <p:nvPr>
            <p:ph idx="1"/>
          </p:nvPr>
        </p:nvSpPr>
        <p:spPr/>
        <p:txBody>
          <a:bodyPr>
            <a:normAutofit lnSpcReduction="10000"/>
          </a:bodyPr>
          <a:lstStyle/>
          <a:p>
            <a:r>
              <a:rPr lang="en-AU" sz="2400" dirty="0" smtClean="0"/>
              <a:t>Brief Pain Inventory</a:t>
            </a:r>
          </a:p>
          <a:p>
            <a:pPr lvl="1"/>
            <a:r>
              <a:rPr lang="en-AU" sz="2400" dirty="0" smtClean="0"/>
              <a:t>Worst pain  8/10</a:t>
            </a:r>
          </a:p>
          <a:p>
            <a:pPr lvl="1"/>
            <a:r>
              <a:rPr lang="en-AU" sz="2400" dirty="0" smtClean="0"/>
              <a:t>Least pain    3/10</a:t>
            </a:r>
          </a:p>
          <a:p>
            <a:pPr lvl="1"/>
            <a:r>
              <a:rPr lang="en-AU" sz="2400" dirty="0" smtClean="0"/>
              <a:t>Interference in general activity  5/10</a:t>
            </a:r>
          </a:p>
          <a:p>
            <a:pPr lvl="1"/>
            <a:r>
              <a:rPr lang="en-AU" sz="2400" dirty="0" smtClean="0"/>
              <a:t>interference in walking  8/10</a:t>
            </a:r>
          </a:p>
          <a:p>
            <a:pPr lvl="1"/>
            <a:r>
              <a:rPr lang="en-AU" sz="2400" dirty="0" smtClean="0"/>
              <a:t>Interference in enjoyment of life  8/10</a:t>
            </a:r>
          </a:p>
          <a:p>
            <a:pPr lvl="1"/>
            <a:endParaRPr lang="en-AU" sz="2400" dirty="0" smtClean="0"/>
          </a:p>
          <a:p>
            <a:r>
              <a:rPr lang="en-AU" sz="2800" dirty="0" smtClean="0"/>
              <a:t>Goals: to attend theatre, art galleries, travel</a:t>
            </a:r>
          </a:p>
          <a:p>
            <a:endParaRPr lang="en-AU" sz="2400" dirty="0" smtClean="0"/>
          </a:p>
          <a:p>
            <a:r>
              <a:rPr lang="en-AU" sz="2800" dirty="0" smtClean="0"/>
              <a:t>Is pain the only barrier?  </a:t>
            </a:r>
          </a:p>
          <a:p>
            <a:pPr marL="0" indent="0" algn="ctr">
              <a:buNone/>
            </a:pPr>
            <a:r>
              <a:rPr lang="en-AU" sz="2800" dirty="0" smtClean="0"/>
              <a:t>“No, pain and fear of falling”</a:t>
            </a:r>
            <a:endParaRPr lang="en-AU" sz="2800" dirty="0"/>
          </a:p>
        </p:txBody>
      </p:sp>
    </p:spTree>
    <p:extLst>
      <p:ext uri="{BB962C8B-B14F-4D97-AF65-F5344CB8AC3E}">
        <p14:creationId xmlns:p14="http://schemas.microsoft.com/office/powerpoint/2010/main" val="265710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AU" sz="3600" dirty="0" smtClean="0">
                <a:solidFill>
                  <a:srgbClr val="4472C4"/>
                </a:solidFill>
              </a:rPr>
              <a:t>Case study</a:t>
            </a:r>
            <a:endParaRPr lang="en-AU" sz="3600" dirty="0">
              <a:solidFill>
                <a:srgbClr val="4472C4"/>
              </a:solidFill>
            </a:endParaRPr>
          </a:p>
        </p:txBody>
      </p:sp>
      <p:sp>
        <p:nvSpPr>
          <p:cNvPr id="3" name="Content Placeholder 2"/>
          <p:cNvSpPr>
            <a:spLocks noGrp="1"/>
          </p:cNvSpPr>
          <p:nvPr>
            <p:ph idx="1"/>
          </p:nvPr>
        </p:nvSpPr>
        <p:spPr/>
        <p:txBody>
          <a:bodyPr>
            <a:normAutofit fontScale="92500"/>
          </a:bodyPr>
          <a:lstStyle/>
          <a:p>
            <a:pPr>
              <a:buNone/>
            </a:pPr>
            <a:r>
              <a:rPr lang="en-AU" dirty="0" smtClean="0"/>
              <a:t>Physiotherapist:   compared use of single point stick and 4 wheeled frame</a:t>
            </a:r>
          </a:p>
          <a:p>
            <a:pPr>
              <a:buNone/>
            </a:pPr>
            <a:endParaRPr lang="en-AU" sz="2400" dirty="0" smtClean="0"/>
          </a:p>
          <a:p>
            <a:pPr>
              <a:buNone/>
            </a:pPr>
            <a:r>
              <a:rPr lang="en-AU" dirty="0" smtClean="0"/>
              <a:t>Focus on goals, not simply her pain. Optimise balance and mobility</a:t>
            </a:r>
          </a:p>
          <a:p>
            <a:pPr>
              <a:buNone/>
            </a:pPr>
            <a:endParaRPr lang="en-AU" sz="2400" dirty="0" smtClean="0"/>
          </a:p>
          <a:p>
            <a:r>
              <a:rPr lang="en-AU" dirty="0" smtClean="0"/>
              <a:t>Encouraged to use 4 wheeled frame</a:t>
            </a:r>
          </a:p>
          <a:p>
            <a:r>
              <a:rPr lang="en-AU" dirty="0" smtClean="0"/>
              <a:t>Medications  </a:t>
            </a:r>
          </a:p>
          <a:p>
            <a:pPr lvl="1"/>
            <a:r>
              <a:rPr lang="en-AU" sz="2400" dirty="0" smtClean="0"/>
              <a:t>↓ </a:t>
            </a:r>
            <a:r>
              <a:rPr lang="en-AU" sz="2400" dirty="0" err="1" smtClean="0"/>
              <a:t>pregabalin</a:t>
            </a:r>
            <a:endParaRPr lang="en-AU" sz="2400" dirty="0" smtClean="0"/>
          </a:p>
          <a:p>
            <a:pPr lvl="1"/>
            <a:r>
              <a:rPr lang="en-AU" sz="2400" dirty="0" smtClean="0"/>
              <a:t>↓ </a:t>
            </a:r>
            <a:r>
              <a:rPr lang="en-AU" sz="2400" dirty="0" err="1" smtClean="0"/>
              <a:t>temazepam</a:t>
            </a:r>
            <a:endParaRPr lang="en-AU" sz="2400" dirty="0" smtClean="0"/>
          </a:p>
          <a:p>
            <a:pPr lvl="1"/>
            <a:r>
              <a:rPr lang="en-AU" sz="2400" dirty="0" smtClean="0"/>
              <a:t>↓ </a:t>
            </a:r>
            <a:r>
              <a:rPr lang="en-AU" sz="2400" dirty="0" err="1" smtClean="0"/>
              <a:t>meloxicam</a:t>
            </a:r>
            <a:r>
              <a:rPr lang="en-AU" sz="2400" dirty="0" smtClean="0"/>
              <a:t>  </a:t>
            </a:r>
          </a:p>
          <a:p>
            <a:pPr lvl="1"/>
            <a:r>
              <a:rPr lang="en-AU" sz="2400" dirty="0" smtClean="0"/>
              <a:t> </a:t>
            </a:r>
            <a:r>
              <a:rPr lang="en-AU" sz="2400" dirty="0" err="1" smtClean="0"/>
              <a:t>Opioids</a:t>
            </a:r>
            <a:r>
              <a:rPr lang="en-AU" sz="2400" dirty="0" smtClean="0"/>
              <a:t>  </a:t>
            </a:r>
            <a:endParaRPr lang="en-AU" sz="2400" dirty="0"/>
          </a:p>
        </p:txBody>
      </p:sp>
    </p:spTree>
    <p:extLst>
      <p:ext uri="{BB962C8B-B14F-4D97-AF65-F5344CB8AC3E}">
        <p14:creationId xmlns:p14="http://schemas.microsoft.com/office/powerpoint/2010/main" val="351744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AU" sz="3200" smtClean="0">
                <a:solidFill>
                  <a:schemeClr val="accent1"/>
                </a:solidFill>
              </a:rPr>
              <a:t>key </a:t>
            </a:r>
            <a:r>
              <a:rPr lang="en-AU" sz="3200" dirty="0" smtClean="0">
                <a:solidFill>
                  <a:schemeClr val="accent1"/>
                </a:solidFill>
              </a:rPr>
              <a:t>points</a:t>
            </a:r>
            <a:endParaRPr lang="en-AU" sz="3200" dirty="0">
              <a:solidFill>
                <a:schemeClr val="accent1"/>
              </a:solidFill>
            </a:endParaRPr>
          </a:p>
        </p:txBody>
      </p:sp>
      <p:sp>
        <p:nvSpPr>
          <p:cNvPr id="3" name="Content Placeholder 2"/>
          <p:cNvSpPr>
            <a:spLocks noGrp="1"/>
          </p:cNvSpPr>
          <p:nvPr>
            <p:ph idx="1"/>
          </p:nvPr>
        </p:nvSpPr>
        <p:spPr>
          <a:xfrm>
            <a:off x="838200" y="1690688"/>
            <a:ext cx="10515600" cy="4351338"/>
          </a:xfrm>
        </p:spPr>
        <p:txBody>
          <a:bodyPr/>
          <a:lstStyle/>
          <a:p>
            <a:r>
              <a:rPr lang="en-AU" dirty="0" smtClean="0"/>
              <a:t>The optimal approach to the management of chronic pain is a combination of pharmacological and non-pharmacological approaches</a:t>
            </a:r>
          </a:p>
          <a:p>
            <a:r>
              <a:rPr lang="en-AU" dirty="0" smtClean="0"/>
              <a:t>Patients often value autonomy over pain relief</a:t>
            </a:r>
          </a:p>
          <a:p>
            <a:r>
              <a:rPr lang="en-AU" dirty="0" smtClean="0"/>
              <a:t>Improvements in function may be greater than in pain scores</a:t>
            </a:r>
          </a:p>
          <a:p>
            <a:r>
              <a:rPr lang="en-AU" dirty="0" smtClean="0"/>
              <a:t>Discontinue ineffective or poorly tolerated treatments</a:t>
            </a:r>
          </a:p>
          <a:p>
            <a:r>
              <a:rPr lang="en-AU" dirty="0" smtClean="0"/>
              <a:t>Start low, go slow</a:t>
            </a:r>
          </a:p>
          <a:p>
            <a:r>
              <a:rPr lang="en-AU" dirty="0" smtClean="0"/>
              <a:t>Review</a:t>
            </a:r>
          </a:p>
          <a:p>
            <a:r>
              <a:rPr lang="en-AU" dirty="0" smtClean="0"/>
              <a:t>Discontinue treatments that have not achieved their goal</a:t>
            </a:r>
          </a:p>
          <a:p>
            <a:endParaRPr lang="en-AU" dirty="0"/>
          </a:p>
        </p:txBody>
      </p:sp>
      <p:sp>
        <p:nvSpPr>
          <p:cNvPr id="4" name="TextBox 3"/>
          <p:cNvSpPr txBox="1"/>
          <p:nvPr/>
        </p:nvSpPr>
        <p:spPr>
          <a:xfrm>
            <a:off x="2781300" y="4254500"/>
            <a:ext cx="184731" cy="369332"/>
          </a:xfrm>
          <a:prstGeom prst="rect">
            <a:avLst/>
          </a:prstGeom>
          <a:noFill/>
        </p:spPr>
        <p:txBody>
          <a:bodyPr wrap="none" rtlCol="0">
            <a:spAutoFit/>
          </a:bodyPr>
          <a:lstStyle/>
          <a:p>
            <a:endParaRPr lang="en-AU"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ctr">
              <a:buNone/>
            </a:pPr>
            <a:r>
              <a:rPr lang="en-AU" sz="4400" dirty="0" smtClean="0"/>
              <a:t>Thank you</a:t>
            </a:r>
            <a:endParaRPr lang="en-AU" sz="44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014" y="0"/>
            <a:ext cx="109728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dirty="0"/>
          </a:p>
        </p:txBody>
      </p:sp>
      <p:sp>
        <p:nvSpPr>
          <p:cNvPr id="4" name="Oval 3"/>
          <p:cNvSpPr/>
          <p:nvPr/>
        </p:nvSpPr>
        <p:spPr>
          <a:xfrm>
            <a:off x="4739949" y="2615390"/>
            <a:ext cx="2649895" cy="2649894"/>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200" b="1" dirty="0" smtClean="0"/>
              <a:t>the patient</a:t>
            </a:r>
            <a:endParaRPr lang="en-AU" sz="3200" b="1" dirty="0"/>
          </a:p>
        </p:txBody>
      </p:sp>
      <p:sp>
        <p:nvSpPr>
          <p:cNvPr id="5" name="Rounded Rectangle 4"/>
          <p:cNvSpPr/>
          <p:nvPr/>
        </p:nvSpPr>
        <p:spPr>
          <a:xfrm>
            <a:off x="5169157" y="929886"/>
            <a:ext cx="1791477" cy="1119674"/>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600" dirty="0" smtClean="0"/>
              <a:t>pain </a:t>
            </a:r>
            <a:endParaRPr lang="en-AU" sz="3600" dirty="0"/>
          </a:p>
        </p:txBody>
      </p:sp>
      <p:sp>
        <p:nvSpPr>
          <p:cNvPr id="6" name="Rounded Rectangle 5"/>
          <p:cNvSpPr/>
          <p:nvPr/>
        </p:nvSpPr>
        <p:spPr>
          <a:xfrm>
            <a:off x="2373084" y="929886"/>
            <a:ext cx="1791477" cy="111967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smtClean="0"/>
              <a:t>curative intent </a:t>
            </a:r>
            <a:endParaRPr lang="en-AU" sz="2400" dirty="0"/>
          </a:p>
        </p:txBody>
      </p:sp>
      <p:sp>
        <p:nvSpPr>
          <p:cNvPr id="7" name="Rounded Rectangle 6"/>
          <p:cNvSpPr/>
          <p:nvPr/>
        </p:nvSpPr>
        <p:spPr>
          <a:xfrm>
            <a:off x="7694646" y="929886"/>
            <a:ext cx="1791477" cy="11196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smtClean="0"/>
              <a:t>treatment guidelines</a:t>
            </a:r>
            <a:endParaRPr lang="en-AU" sz="2400" dirty="0"/>
          </a:p>
        </p:txBody>
      </p:sp>
      <p:sp>
        <p:nvSpPr>
          <p:cNvPr id="8" name="Rounded Rectangle 7"/>
          <p:cNvSpPr/>
          <p:nvPr/>
        </p:nvSpPr>
        <p:spPr>
          <a:xfrm>
            <a:off x="10042848" y="911160"/>
            <a:ext cx="2093168" cy="11196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SzPct val="88000"/>
            </a:pPr>
            <a:r>
              <a:rPr lang="en-AU" sz="2000" dirty="0" smtClean="0"/>
              <a:t>- evidence base </a:t>
            </a:r>
          </a:p>
          <a:p>
            <a:pPr>
              <a:buSzPct val="88000"/>
            </a:pPr>
            <a:r>
              <a:rPr lang="en-AU" sz="2000" dirty="0" smtClean="0"/>
              <a:t>- expert opinion</a:t>
            </a:r>
            <a:endParaRPr lang="en-AU" sz="2000" dirty="0"/>
          </a:p>
        </p:txBody>
      </p:sp>
      <p:sp>
        <p:nvSpPr>
          <p:cNvPr id="9" name="Rounded Rectangle 8"/>
          <p:cNvSpPr/>
          <p:nvPr/>
        </p:nvSpPr>
        <p:spPr>
          <a:xfrm>
            <a:off x="8030542" y="3653133"/>
            <a:ext cx="1791477" cy="1119674"/>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smtClean="0">
                <a:solidFill>
                  <a:schemeClr val="tx1"/>
                </a:solidFill>
              </a:rPr>
              <a:t>resources</a:t>
            </a:r>
            <a:endParaRPr lang="en-AU" sz="2400" dirty="0">
              <a:solidFill>
                <a:schemeClr val="tx1"/>
              </a:solidFill>
            </a:endParaRPr>
          </a:p>
        </p:txBody>
      </p:sp>
      <p:sp>
        <p:nvSpPr>
          <p:cNvPr id="10" name="Rounded Rectangle 9"/>
          <p:cNvSpPr/>
          <p:nvPr/>
        </p:nvSpPr>
        <p:spPr>
          <a:xfrm>
            <a:off x="2436224" y="5057289"/>
            <a:ext cx="2226907" cy="1119674"/>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smtClean="0">
                <a:solidFill>
                  <a:schemeClr val="tx1"/>
                </a:solidFill>
              </a:rPr>
              <a:t>comorbidities</a:t>
            </a:r>
            <a:endParaRPr lang="en-AU" sz="2400" dirty="0">
              <a:solidFill>
                <a:schemeClr val="tx1"/>
              </a:solidFill>
            </a:endParaRPr>
          </a:p>
        </p:txBody>
      </p:sp>
      <p:sp>
        <p:nvSpPr>
          <p:cNvPr id="11" name="Rounded Rectangle 10"/>
          <p:cNvSpPr/>
          <p:nvPr/>
        </p:nvSpPr>
        <p:spPr>
          <a:xfrm>
            <a:off x="2307769" y="3653133"/>
            <a:ext cx="1791477" cy="1119674"/>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smtClean="0">
                <a:solidFill>
                  <a:schemeClr val="tx1"/>
                </a:solidFill>
              </a:rPr>
              <a:t>functional status </a:t>
            </a:r>
            <a:endParaRPr lang="en-AU" sz="2400" dirty="0">
              <a:solidFill>
                <a:schemeClr val="tx1"/>
              </a:solidFill>
            </a:endParaRPr>
          </a:p>
        </p:txBody>
      </p:sp>
      <p:sp>
        <p:nvSpPr>
          <p:cNvPr id="12" name="Rounded Rectangle 11"/>
          <p:cNvSpPr/>
          <p:nvPr/>
        </p:nvSpPr>
        <p:spPr>
          <a:xfrm>
            <a:off x="7883279" y="2270023"/>
            <a:ext cx="1791477" cy="1119674"/>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smtClean="0">
                <a:solidFill>
                  <a:schemeClr val="tx1"/>
                </a:solidFill>
              </a:rPr>
              <a:t>patient preference </a:t>
            </a:r>
            <a:endParaRPr lang="en-AU" sz="2400" dirty="0">
              <a:solidFill>
                <a:schemeClr val="tx1"/>
              </a:solidFill>
            </a:endParaRPr>
          </a:p>
        </p:txBody>
      </p:sp>
      <p:sp>
        <p:nvSpPr>
          <p:cNvPr id="13" name="Rounded Rectangle 12"/>
          <p:cNvSpPr/>
          <p:nvPr/>
        </p:nvSpPr>
        <p:spPr>
          <a:xfrm>
            <a:off x="2312397" y="2267934"/>
            <a:ext cx="1934546" cy="1119674"/>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smtClean="0">
                <a:solidFill>
                  <a:schemeClr val="tx1"/>
                </a:solidFill>
              </a:rPr>
              <a:t>physiological changes</a:t>
            </a:r>
            <a:endParaRPr lang="en-AU" sz="2400" dirty="0">
              <a:solidFill>
                <a:schemeClr val="tx1"/>
              </a:solidFill>
            </a:endParaRPr>
          </a:p>
        </p:txBody>
      </p:sp>
      <p:sp>
        <p:nvSpPr>
          <p:cNvPr id="14" name="Rounded Rectangle 13"/>
          <p:cNvSpPr/>
          <p:nvPr/>
        </p:nvSpPr>
        <p:spPr>
          <a:xfrm>
            <a:off x="7613776" y="4970041"/>
            <a:ext cx="1791477" cy="1119674"/>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smtClean="0">
                <a:solidFill>
                  <a:schemeClr val="tx1"/>
                </a:solidFill>
              </a:rPr>
              <a:t>frailty</a:t>
            </a:r>
            <a:endParaRPr lang="en-AU" sz="2400" dirty="0">
              <a:solidFill>
                <a:schemeClr val="tx1"/>
              </a:solidFill>
            </a:endParaRPr>
          </a:p>
        </p:txBody>
      </p:sp>
      <p:sp>
        <p:nvSpPr>
          <p:cNvPr id="15" name="Rounded Rectangle 14"/>
          <p:cNvSpPr/>
          <p:nvPr/>
        </p:nvSpPr>
        <p:spPr>
          <a:xfrm>
            <a:off x="5019869" y="5681463"/>
            <a:ext cx="2183364" cy="1119674"/>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smtClean="0">
                <a:solidFill>
                  <a:schemeClr val="tx1"/>
                </a:solidFill>
              </a:rPr>
              <a:t>polypharmacy</a:t>
            </a:r>
            <a:endParaRPr lang="en-AU" sz="2400" dirty="0">
              <a:solidFill>
                <a:schemeClr val="tx1"/>
              </a:solidFill>
            </a:endParaRPr>
          </a:p>
        </p:txBody>
      </p:sp>
      <p:sp>
        <p:nvSpPr>
          <p:cNvPr id="16" name="Right Arrow 15"/>
          <p:cNvSpPr/>
          <p:nvPr/>
        </p:nvSpPr>
        <p:spPr>
          <a:xfrm>
            <a:off x="4435148" y="1265788"/>
            <a:ext cx="566058" cy="5598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ight Arrow 16"/>
          <p:cNvSpPr/>
          <p:nvPr/>
        </p:nvSpPr>
        <p:spPr>
          <a:xfrm flipH="1">
            <a:off x="7019727" y="1265787"/>
            <a:ext cx="594049" cy="5598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ight Arrow 17"/>
          <p:cNvSpPr/>
          <p:nvPr/>
        </p:nvSpPr>
        <p:spPr>
          <a:xfrm flipH="1">
            <a:off x="9489228" y="1265788"/>
            <a:ext cx="497634" cy="559837"/>
          </a:xfrm>
          <a:prstGeom prst="rightArrow">
            <a:avLst/>
          </a:prstGeom>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70911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8635" y="1612676"/>
            <a:ext cx="2362328" cy="2954293"/>
          </a:xfrm>
          <a:prstGeom prst="rect">
            <a:avLst/>
          </a:prstGeom>
        </p:spPr>
      </p:pic>
      <p:pic>
        <p:nvPicPr>
          <p:cNvPr id="5" name="Picture 4"/>
          <p:cNvPicPr>
            <a:picLocks noChangeAspect="1"/>
          </p:cNvPicPr>
          <p:nvPr/>
        </p:nvPicPr>
        <p:blipFill>
          <a:blip r:embed="rId4"/>
          <a:srcRect l="9472" r="7248" b="184"/>
          <a:stretch>
            <a:fillRect/>
          </a:stretch>
        </p:blipFill>
        <p:spPr>
          <a:xfrm>
            <a:off x="2603014" y="1612677"/>
            <a:ext cx="2288132" cy="2948855"/>
          </a:xfrm>
          <a:prstGeom prst="rect">
            <a:avLst/>
          </a:prstGeom>
        </p:spPr>
      </p:pic>
      <p:pic>
        <p:nvPicPr>
          <p:cNvPr id="6" name="Picture 5"/>
          <p:cNvPicPr>
            <a:picLocks noChangeAspect="1"/>
          </p:cNvPicPr>
          <p:nvPr/>
        </p:nvPicPr>
        <p:blipFill>
          <a:blip r:embed="rId5"/>
          <a:stretch>
            <a:fillRect/>
          </a:stretch>
        </p:blipFill>
        <p:spPr>
          <a:xfrm>
            <a:off x="4985314" y="1600725"/>
            <a:ext cx="2221953" cy="2960807"/>
          </a:xfrm>
          <a:prstGeom prst="rect">
            <a:avLst/>
          </a:prstGeom>
        </p:spPr>
      </p:pic>
      <p:pic>
        <p:nvPicPr>
          <p:cNvPr id="7" name="Picture 6"/>
          <p:cNvPicPr>
            <a:picLocks noChangeAspect="1"/>
          </p:cNvPicPr>
          <p:nvPr/>
        </p:nvPicPr>
        <p:blipFill>
          <a:blip r:embed="rId6"/>
          <a:srcRect l="23527" r="17381"/>
          <a:stretch>
            <a:fillRect/>
          </a:stretch>
        </p:blipFill>
        <p:spPr>
          <a:xfrm>
            <a:off x="7294922" y="1612677"/>
            <a:ext cx="2091036" cy="2948855"/>
          </a:xfrm>
          <a:prstGeom prst="rect">
            <a:avLst/>
          </a:prstGeom>
        </p:spPr>
      </p:pic>
      <p:pic>
        <p:nvPicPr>
          <p:cNvPr id="9" name="Picture 8"/>
          <p:cNvPicPr>
            <a:picLocks noChangeAspect="1"/>
          </p:cNvPicPr>
          <p:nvPr/>
        </p:nvPicPr>
        <p:blipFill>
          <a:blip r:embed="rId7"/>
          <a:srcRect l="14386" r="25937"/>
          <a:stretch>
            <a:fillRect/>
          </a:stretch>
        </p:blipFill>
        <p:spPr>
          <a:xfrm>
            <a:off x="9465877" y="1602408"/>
            <a:ext cx="2655857" cy="2964561"/>
          </a:xfrm>
          <a:prstGeom prst="rect">
            <a:avLst/>
          </a:prstGeom>
        </p:spPr>
      </p:pic>
      <p:sp>
        <p:nvSpPr>
          <p:cNvPr id="10" name="Rectangle 9"/>
          <p:cNvSpPr/>
          <p:nvPr/>
        </p:nvSpPr>
        <p:spPr>
          <a:xfrm>
            <a:off x="4203508" y="270600"/>
            <a:ext cx="3363420" cy="1036117"/>
          </a:xfrm>
          <a:prstGeom prst="rect">
            <a:avLst/>
          </a:prstGeom>
        </p:spPr>
        <p:txBody>
          <a:bodyPr wrap="none">
            <a:spAutoFit/>
          </a:bodyPr>
          <a:lstStyle/>
          <a:p>
            <a:pPr algn="ctr"/>
            <a:r>
              <a:rPr lang="en-US" sz="3733" dirty="0">
                <a:solidFill>
                  <a:schemeClr val="accent1"/>
                </a:solidFill>
              </a:rPr>
              <a:t>Nelson Mandela</a:t>
            </a:r>
          </a:p>
          <a:p>
            <a:pPr algn="ctr"/>
            <a:r>
              <a:rPr lang="en-US" sz="2400" dirty="0">
                <a:solidFill>
                  <a:schemeClr val="accent1"/>
                </a:solidFill>
              </a:rPr>
              <a:t>1918 - 2013</a:t>
            </a:r>
          </a:p>
        </p:txBody>
      </p:sp>
      <p:sp>
        <p:nvSpPr>
          <p:cNvPr id="8" name="TextBox 7"/>
          <p:cNvSpPr txBox="1"/>
          <p:nvPr/>
        </p:nvSpPr>
        <p:spPr>
          <a:xfrm>
            <a:off x="1970647" y="4538329"/>
            <a:ext cx="3471910" cy="2246769"/>
          </a:xfrm>
          <a:prstGeom prst="rect">
            <a:avLst/>
          </a:prstGeom>
          <a:noFill/>
        </p:spPr>
        <p:txBody>
          <a:bodyPr wrap="square" rtlCol="0">
            <a:spAutoFit/>
          </a:bodyPr>
          <a:lstStyle/>
          <a:p>
            <a:r>
              <a:rPr lang="en-US" sz="2800" dirty="0" smtClean="0">
                <a:solidFill>
                  <a:schemeClr val="accent1"/>
                </a:solidFill>
              </a:rPr>
              <a:t>Disease prevention</a:t>
            </a:r>
          </a:p>
          <a:p>
            <a:r>
              <a:rPr lang="en-US" sz="2800" dirty="0" smtClean="0">
                <a:solidFill>
                  <a:schemeClr val="accent1"/>
                </a:solidFill>
              </a:rPr>
              <a:t>Cure</a:t>
            </a:r>
          </a:p>
          <a:p>
            <a:r>
              <a:rPr lang="en-US" sz="2800" dirty="0" smtClean="0">
                <a:solidFill>
                  <a:schemeClr val="accent1"/>
                </a:solidFill>
              </a:rPr>
              <a:t>Disease control</a:t>
            </a:r>
          </a:p>
          <a:p>
            <a:r>
              <a:rPr lang="en-US" sz="2800" dirty="0" smtClean="0">
                <a:solidFill>
                  <a:schemeClr val="accent1"/>
                </a:solidFill>
              </a:rPr>
              <a:t>Symptom control</a:t>
            </a:r>
          </a:p>
          <a:p>
            <a:r>
              <a:rPr lang="en-US" sz="2800" dirty="0" smtClean="0">
                <a:solidFill>
                  <a:schemeClr val="accent1"/>
                </a:solidFill>
              </a:rPr>
              <a:t>End-of-life care</a:t>
            </a:r>
            <a:endParaRPr lang="en-US" sz="2800" dirty="0">
              <a:solidFill>
                <a:schemeClr val="accent1"/>
              </a:solidFill>
            </a:endParaRPr>
          </a:p>
        </p:txBody>
      </p:sp>
      <p:sp>
        <p:nvSpPr>
          <p:cNvPr id="2" name="TextBox 1"/>
          <p:cNvSpPr txBox="1"/>
          <p:nvPr/>
        </p:nvSpPr>
        <p:spPr>
          <a:xfrm>
            <a:off x="6494283" y="4538329"/>
            <a:ext cx="184731" cy="523220"/>
          </a:xfrm>
          <a:prstGeom prst="rect">
            <a:avLst/>
          </a:prstGeom>
          <a:noFill/>
        </p:spPr>
        <p:txBody>
          <a:bodyPr wrap="none" rtlCol="0">
            <a:spAutoFit/>
          </a:bodyPr>
          <a:lstStyle/>
          <a:p>
            <a:endParaRPr lang="en-US" sz="2800" dirty="0">
              <a:solidFill>
                <a:schemeClr val="accent1"/>
              </a:solidFill>
            </a:endParaRPr>
          </a:p>
        </p:txBody>
      </p:sp>
    </p:spTree>
    <p:extLst>
      <p:ext uri="{BB962C8B-B14F-4D97-AF65-F5344CB8AC3E}">
        <p14:creationId xmlns:p14="http://schemas.microsoft.com/office/powerpoint/2010/main" val="38659178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8635" y="1612676"/>
            <a:ext cx="2362328" cy="2954293"/>
          </a:xfrm>
          <a:prstGeom prst="rect">
            <a:avLst/>
          </a:prstGeom>
        </p:spPr>
      </p:pic>
      <p:pic>
        <p:nvPicPr>
          <p:cNvPr id="5" name="Picture 4"/>
          <p:cNvPicPr>
            <a:picLocks noChangeAspect="1"/>
          </p:cNvPicPr>
          <p:nvPr/>
        </p:nvPicPr>
        <p:blipFill>
          <a:blip r:embed="rId4"/>
          <a:srcRect l="9472" r="7248" b="184"/>
          <a:stretch>
            <a:fillRect/>
          </a:stretch>
        </p:blipFill>
        <p:spPr>
          <a:xfrm>
            <a:off x="2603014" y="1612677"/>
            <a:ext cx="2288132" cy="2948855"/>
          </a:xfrm>
          <a:prstGeom prst="rect">
            <a:avLst/>
          </a:prstGeom>
        </p:spPr>
      </p:pic>
      <p:pic>
        <p:nvPicPr>
          <p:cNvPr id="6" name="Picture 5"/>
          <p:cNvPicPr>
            <a:picLocks noChangeAspect="1"/>
          </p:cNvPicPr>
          <p:nvPr/>
        </p:nvPicPr>
        <p:blipFill>
          <a:blip r:embed="rId5"/>
          <a:stretch>
            <a:fillRect/>
          </a:stretch>
        </p:blipFill>
        <p:spPr>
          <a:xfrm>
            <a:off x="4985314" y="1600725"/>
            <a:ext cx="2221953" cy="2960807"/>
          </a:xfrm>
          <a:prstGeom prst="rect">
            <a:avLst/>
          </a:prstGeom>
        </p:spPr>
      </p:pic>
      <p:pic>
        <p:nvPicPr>
          <p:cNvPr id="7" name="Picture 6"/>
          <p:cNvPicPr>
            <a:picLocks noChangeAspect="1"/>
          </p:cNvPicPr>
          <p:nvPr/>
        </p:nvPicPr>
        <p:blipFill>
          <a:blip r:embed="rId6"/>
          <a:srcRect l="23527" r="17381"/>
          <a:stretch>
            <a:fillRect/>
          </a:stretch>
        </p:blipFill>
        <p:spPr>
          <a:xfrm>
            <a:off x="7294922" y="1612677"/>
            <a:ext cx="2091036" cy="2948855"/>
          </a:xfrm>
          <a:prstGeom prst="rect">
            <a:avLst/>
          </a:prstGeom>
        </p:spPr>
      </p:pic>
      <p:pic>
        <p:nvPicPr>
          <p:cNvPr id="9" name="Picture 8"/>
          <p:cNvPicPr>
            <a:picLocks noChangeAspect="1"/>
          </p:cNvPicPr>
          <p:nvPr/>
        </p:nvPicPr>
        <p:blipFill>
          <a:blip r:embed="rId7"/>
          <a:srcRect l="14386" r="25937"/>
          <a:stretch>
            <a:fillRect/>
          </a:stretch>
        </p:blipFill>
        <p:spPr>
          <a:xfrm>
            <a:off x="9465877" y="1602408"/>
            <a:ext cx="2655857" cy="2964561"/>
          </a:xfrm>
          <a:prstGeom prst="rect">
            <a:avLst/>
          </a:prstGeom>
        </p:spPr>
      </p:pic>
      <p:sp>
        <p:nvSpPr>
          <p:cNvPr id="10" name="Rectangle 9"/>
          <p:cNvSpPr/>
          <p:nvPr/>
        </p:nvSpPr>
        <p:spPr>
          <a:xfrm>
            <a:off x="4203508" y="270600"/>
            <a:ext cx="3363420" cy="1036117"/>
          </a:xfrm>
          <a:prstGeom prst="rect">
            <a:avLst/>
          </a:prstGeom>
        </p:spPr>
        <p:txBody>
          <a:bodyPr wrap="none">
            <a:spAutoFit/>
          </a:bodyPr>
          <a:lstStyle/>
          <a:p>
            <a:pPr algn="ctr"/>
            <a:r>
              <a:rPr lang="en-US" sz="3733" dirty="0">
                <a:solidFill>
                  <a:schemeClr val="accent1"/>
                </a:solidFill>
              </a:rPr>
              <a:t>Nelson Mandela</a:t>
            </a:r>
          </a:p>
          <a:p>
            <a:pPr algn="ctr"/>
            <a:r>
              <a:rPr lang="en-US" sz="2400" dirty="0">
                <a:solidFill>
                  <a:schemeClr val="accent1"/>
                </a:solidFill>
              </a:rPr>
              <a:t>1918 - 2013</a:t>
            </a:r>
          </a:p>
        </p:txBody>
      </p:sp>
      <p:sp>
        <p:nvSpPr>
          <p:cNvPr id="8" name="TextBox 7"/>
          <p:cNvSpPr txBox="1"/>
          <p:nvPr/>
        </p:nvSpPr>
        <p:spPr>
          <a:xfrm>
            <a:off x="1970647" y="4538329"/>
            <a:ext cx="3471910" cy="2246769"/>
          </a:xfrm>
          <a:prstGeom prst="rect">
            <a:avLst/>
          </a:prstGeom>
          <a:noFill/>
        </p:spPr>
        <p:txBody>
          <a:bodyPr wrap="square" rtlCol="0">
            <a:spAutoFit/>
          </a:bodyPr>
          <a:lstStyle/>
          <a:p>
            <a:r>
              <a:rPr lang="en-US" sz="2800" dirty="0" smtClean="0">
                <a:solidFill>
                  <a:schemeClr val="accent1"/>
                </a:solidFill>
              </a:rPr>
              <a:t>Disease prevention</a:t>
            </a:r>
          </a:p>
          <a:p>
            <a:r>
              <a:rPr lang="en-US" sz="2800" dirty="0" smtClean="0">
                <a:solidFill>
                  <a:schemeClr val="accent1"/>
                </a:solidFill>
              </a:rPr>
              <a:t>Cure</a:t>
            </a:r>
          </a:p>
          <a:p>
            <a:r>
              <a:rPr lang="en-US" sz="2800" dirty="0" smtClean="0">
                <a:solidFill>
                  <a:schemeClr val="accent1"/>
                </a:solidFill>
              </a:rPr>
              <a:t>Disease control</a:t>
            </a:r>
          </a:p>
          <a:p>
            <a:r>
              <a:rPr lang="en-US" sz="2800" dirty="0" smtClean="0">
                <a:solidFill>
                  <a:schemeClr val="accent1"/>
                </a:solidFill>
              </a:rPr>
              <a:t>Symptom control</a:t>
            </a:r>
          </a:p>
          <a:p>
            <a:r>
              <a:rPr lang="en-US" sz="2800" dirty="0" smtClean="0">
                <a:solidFill>
                  <a:schemeClr val="accent1"/>
                </a:solidFill>
              </a:rPr>
              <a:t>End-of-life care</a:t>
            </a:r>
            <a:endParaRPr lang="en-US" sz="2800" dirty="0">
              <a:solidFill>
                <a:schemeClr val="accent1"/>
              </a:solidFill>
            </a:endParaRPr>
          </a:p>
        </p:txBody>
      </p:sp>
      <p:sp>
        <p:nvSpPr>
          <p:cNvPr id="2" name="TextBox 1"/>
          <p:cNvSpPr txBox="1"/>
          <p:nvPr/>
        </p:nvSpPr>
        <p:spPr>
          <a:xfrm>
            <a:off x="6494283" y="4538329"/>
            <a:ext cx="5065489" cy="2246769"/>
          </a:xfrm>
          <a:prstGeom prst="rect">
            <a:avLst/>
          </a:prstGeom>
          <a:noFill/>
        </p:spPr>
        <p:txBody>
          <a:bodyPr wrap="none" rtlCol="0">
            <a:spAutoFit/>
          </a:bodyPr>
          <a:lstStyle/>
          <a:p>
            <a:r>
              <a:rPr lang="en-US" sz="2800" dirty="0" smtClean="0">
                <a:solidFill>
                  <a:schemeClr val="accent1"/>
                </a:solidFill>
              </a:rPr>
              <a:t>Age related physiological changes</a:t>
            </a:r>
          </a:p>
          <a:p>
            <a:r>
              <a:rPr lang="en-US" sz="2800" dirty="0" smtClean="0">
                <a:solidFill>
                  <a:schemeClr val="accent1"/>
                </a:solidFill>
              </a:rPr>
              <a:t>Co-morbid conditions</a:t>
            </a:r>
          </a:p>
          <a:p>
            <a:r>
              <a:rPr lang="en-US" sz="2800" dirty="0" smtClean="0">
                <a:solidFill>
                  <a:schemeClr val="accent1"/>
                </a:solidFill>
              </a:rPr>
              <a:t>Polypharmacy</a:t>
            </a:r>
          </a:p>
          <a:p>
            <a:r>
              <a:rPr lang="en-US" sz="2800" dirty="0" smtClean="0">
                <a:solidFill>
                  <a:schemeClr val="accent1"/>
                </a:solidFill>
              </a:rPr>
              <a:t>Function</a:t>
            </a:r>
          </a:p>
          <a:p>
            <a:r>
              <a:rPr lang="en-US" sz="2800" dirty="0" smtClean="0">
                <a:solidFill>
                  <a:schemeClr val="accent1"/>
                </a:solidFill>
              </a:rPr>
              <a:t>Frailty</a:t>
            </a:r>
            <a:endParaRPr lang="en-US" sz="2800" dirty="0">
              <a:solidFill>
                <a:schemeClr val="accent1"/>
              </a:solidFill>
            </a:endParaRPr>
          </a:p>
        </p:txBody>
      </p:sp>
    </p:spTree>
    <p:extLst>
      <p:ext uri="{BB962C8B-B14F-4D97-AF65-F5344CB8AC3E}">
        <p14:creationId xmlns:p14="http://schemas.microsoft.com/office/powerpoint/2010/main" val="20721892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17638"/>
          </a:xfrm>
          <a:solidFill>
            <a:srgbClr val="FFFFFF"/>
          </a:solidFill>
        </p:spPr>
        <p:txBody>
          <a:bodyPr>
            <a:noAutofit/>
          </a:bodyPr>
          <a:lstStyle/>
          <a:p>
            <a:pPr algn="ctr"/>
            <a:r>
              <a:rPr lang="en-US" sz="3200" dirty="0">
                <a:solidFill>
                  <a:schemeClr val="accent1"/>
                </a:solidFill>
              </a:rPr>
              <a:t>Prevalence of pain in specific sites, by age group</a:t>
            </a:r>
            <a:br>
              <a:rPr lang="en-US" sz="3200" dirty="0">
                <a:solidFill>
                  <a:schemeClr val="accent1"/>
                </a:solidFill>
              </a:rPr>
            </a:br>
            <a:r>
              <a:rPr lang="en-US" sz="1800" dirty="0">
                <a:solidFill>
                  <a:schemeClr val="tx1">
                    <a:lumMod val="50000"/>
                    <a:lumOff val="50000"/>
                  </a:schemeClr>
                </a:solidFill>
              </a:rPr>
              <a:t>National Health and Aging Trends Study 2011. United States. N = 7601  </a:t>
            </a:r>
          </a:p>
        </p:txBody>
      </p:sp>
      <p:graphicFrame>
        <p:nvGraphicFramePr>
          <p:cNvPr id="4" name="Content Placeholder 3"/>
          <p:cNvGraphicFramePr>
            <a:graphicFrameLocks noGrp="1"/>
          </p:cNvGraphicFramePr>
          <p:nvPr>
            <p:ph idx="1"/>
          </p:nvPr>
        </p:nvGraphicFramePr>
        <p:xfrm>
          <a:off x="1866900" y="1600201"/>
          <a:ext cx="8458200" cy="4525963"/>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p:cNvSpPr txBox="1"/>
          <p:nvPr/>
        </p:nvSpPr>
        <p:spPr>
          <a:xfrm>
            <a:off x="5252800" y="6019801"/>
            <a:ext cx="843200" cy="461665"/>
          </a:xfrm>
          <a:prstGeom prst="rect">
            <a:avLst/>
          </a:prstGeom>
          <a:noFill/>
        </p:spPr>
        <p:txBody>
          <a:bodyPr wrap="none" rtlCol="0">
            <a:spAutoFit/>
          </a:bodyPr>
          <a:lstStyle/>
          <a:p>
            <a:r>
              <a:rPr lang="en-US" sz="2400" dirty="0">
                <a:solidFill>
                  <a:prstClr val="black"/>
                </a:solidFill>
              </a:rPr>
              <a:t>years</a:t>
            </a:r>
          </a:p>
        </p:txBody>
      </p:sp>
      <p:sp>
        <p:nvSpPr>
          <p:cNvPr id="6" name="Rectangle 4"/>
          <p:cNvSpPr>
            <a:spLocks noChangeArrowheads="1"/>
          </p:cNvSpPr>
          <p:nvPr/>
        </p:nvSpPr>
        <p:spPr bwMode="auto">
          <a:xfrm>
            <a:off x="7467600" y="6389393"/>
            <a:ext cx="4724400" cy="338554"/>
          </a:xfrm>
          <a:prstGeom prst="rect">
            <a:avLst/>
          </a:prstGeom>
          <a:noFill/>
          <a:ln w="9525">
            <a:noFill/>
            <a:miter lim="800000"/>
            <a:headEnd/>
            <a:tailEnd/>
          </a:ln>
        </p:spPr>
        <p:txBody>
          <a:bodyPr wrap="square">
            <a:prstTxWarp prst="textNoShape">
              <a:avLst/>
            </a:prstTxWarp>
            <a:spAutoFit/>
          </a:bodyPr>
          <a:lstStyle/>
          <a:p>
            <a:pPr fontAlgn="base">
              <a:spcBef>
                <a:spcPct val="0"/>
              </a:spcBef>
              <a:spcAft>
                <a:spcPct val="0"/>
              </a:spcAft>
            </a:pPr>
            <a:r>
              <a:rPr lang="en-US" sz="1600" dirty="0">
                <a:solidFill>
                  <a:schemeClr val="accent1">
                    <a:lumMod val="75000"/>
                  </a:schemeClr>
                </a:solidFill>
              </a:rPr>
              <a:t>Adapted from Patel KV et al. Pain 2013;154 2649–57. </a:t>
            </a:r>
          </a:p>
        </p:txBody>
      </p:sp>
      <p:sp>
        <p:nvSpPr>
          <p:cNvPr id="7" name="TextBox 6"/>
          <p:cNvSpPr txBox="1"/>
          <p:nvPr/>
        </p:nvSpPr>
        <p:spPr>
          <a:xfrm>
            <a:off x="3810001" y="1219201"/>
            <a:ext cx="4626075" cy="461665"/>
          </a:xfrm>
          <a:prstGeom prst="rect">
            <a:avLst/>
          </a:prstGeom>
          <a:noFill/>
        </p:spPr>
        <p:txBody>
          <a:bodyPr wrap="none" rtlCol="0">
            <a:spAutoFit/>
          </a:bodyPr>
          <a:lstStyle/>
          <a:p>
            <a:r>
              <a:rPr lang="en-US" sz="2400" b="1" dirty="0">
                <a:solidFill>
                  <a:srgbClr val="1F497D"/>
                </a:solidFill>
              </a:rPr>
              <a:t>Bothersome pain in the last month</a:t>
            </a:r>
          </a:p>
        </p:txBody>
      </p:sp>
    </p:spTree>
    <p:custDataLst>
      <p:tags r:id="rId1"/>
    </p:custDataLst>
    <p:extLst>
      <p:ext uri="{BB962C8B-B14F-4D97-AF65-F5344CB8AC3E}">
        <p14:creationId xmlns:p14="http://schemas.microsoft.com/office/powerpoint/2010/main" val="9956709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1191"/>
            <a:ext cx="10515600" cy="1325563"/>
          </a:xfrm>
        </p:spPr>
        <p:txBody>
          <a:bodyPr>
            <a:normAutofit/>
          </a:bodyPr>
          <a:lstStyle/>
          <a:p>
            <a:pPr algn="ctr"/>
            <a:r>
              <a:rPr lang="en-AU" sz="3600" dirty="0" smtClean="0">
                <a:solidFill>
                  <a:schemeClr val="accent1"/>
                </a:solidFill>
              </a:rPr>
              <a:t>historical perspective</a:t>
            </a:r>
            <a:endParaRPr lang="en-AU" sz="3600" dirty="0">
              <a:solidFill>
                <a:schemeClr val="accent1"/>
              </a:solidFill>
            </a:endParaRPr>
          </a:p>
        </p:txBody>
      </p:sp>
      <p:sp>
        <p:nvSpPr>
          <p:cNvPr id="3" name="Content Placeholder 2"/>
          <p:cNvSpPr>
            <a:spLocks noGrp="1"/>
          </p:cNvSpPr>
          <p:nvPr>
            <p:ph idx="1"/>
          </p:nvPr>
        </p:nvSpPr>
        <p:spPr>
          <a:xfrm>
            <a:off x="838200" y="1825625"/>
            <a:ext cx="6647140" cy="4351338"/>
          </a:xfrm>
        </p:spPr>
        <p:txBody>
          <a:bodyPr/>
          <a:lstStyle/>
          <a:p>
            <a:endParaRPr lang="en-AU" dirty="0"/>
          </a:p>
        </p:txBody>
      </p:sp>
      <p:pic>
        <p:nvPicPr>
          <p:cNvPr id="4" name="Picture 3"/>
          <p:cNvPicPr>
            <a:picLocks noChangeAspect="1"/>
          </p:cNvPicPr>
          <p:nvPr/>
        </p:nvPicPr>
        <p:blipFill>
          <a:blip r:embed="rId2" cstate="print"/>
          <a:stretch>
            <a:fillRect/>
          </a:stretch>
        </p:blipFill>
        <p:spPr>
          <a:xfrm>
            <a:off x="838200" y="1683084"/>
            <a:ext cx="4869156" cy="3523398"/>
          </a:xfrm>
          <a:prstGeom prst="rect">
            <a:avLst/>
          </a:prstGeom>
        </p:spPr>
      </p:pic>
      <p:sp>
        <p:nvSpPr>
          <p:cNvPr id="5" name="Rectangle 4"/>
          <p:cNvSpPr/>
          <p:nvPr/>
        </p:nvSpPr>
        <p:spPr>
          <a:xfrm>
            <a:off x="3072105" y="6305473"/>
            <a:ext cx="2951511" cy="307777"/>
          </a:xfrm>
          <a:prstGeom prst="rect">
            <a:avLst/>
          </a:prstGeom>
        </p:spPr>
        <p:txBody>
          <a:bodyPr wrap="square">
            <a:spAutoFit/>
          </a:bodyPr>
          <a:lstStyle/>
          <a:p>
            <a:r>
              <a:rPr lang="en-US" sz="1400" dirty="0">
                <a:solidFill>
                  <a:schemeClr val="accent1">
                    <a:lumMod val="50000"/>
                  </a:schemeClr>
                </a:solidFill>
              </a:rPr>
              <a:t>http://</a:t>
            </a:r>
            <a:r>
              <a:rPr lang="en-US" sz="1400" dirty="0" err="1">
                <a:solidFill>
                  <a:schemeClr val="accent1">
                    <a:lumMod val="50000"/>
                  </a:schemeClr>
                </a:solidFill>
              </a:rPr>
              <a:t>www.cancerworld.org</a:t>
            </a:r>
            <a:endParaRPr lang="en-US" sz="1400" dirty="0">
              <a:solidFill>
                <a:schemeClr val="accent1">
                  <a:lumMod val="50000"/>
                </a:schemeClr>
              </a:solidFill>
            </a:endParaRPr>
          </a:p>
        </p:txBody>
      </p:sp>
      <p:sp>
        <p:nvSpPr>
          <p:cNvPr id="6" name="TextBox 5"/>
          <p:cNvSpPr txBox="1"/>
          <p:nvPr/>
        </p:nvSpPr>
        <p:spPr>
          <a:xfrm>
            <a:off x="396703" y="5206481"/>
            <a:ext cx="6638579" cy="707886"/>
          </a:xfrm>
          <a:prstGeom prst="rect">
            <a:avLst/>
          </a:prstGeom>
          <a:noFill/>
        </p:spPr>
        <p:txBody>
          <a:bodyPr wrap="square" rtlCol="0">
            <a:spAutoFit/>
          </a:bodyPr>
          <a:lstStyle/>
          <a:p>
            <a:pPr marL="285750" indent="-285750">
              <a:buFont typeface="Arial" panose="020B0604020202020204" pitchFamily="34" charset="0"/>
              <a:buChar char="•"/>
            </a:pPr>
            <a:r>
              <a:rPr lang="en-AU" sz="2000" dirty="0" smtClean="0"/>
              <a:t> WHO 1986 for management of cancer related pain</a:t>
            </a:r>
          </a:p>
          <a:p>
            <a:pPr marL="285750" indent="-285750">
              <a:buFont typeface="Arial" panose="020B0604020202020204" pitchFamily="34" charset="0"/>
              <a:buChar char="•"/>
            </a:pPr>
            <a:r>
              <a:rPr lang="en-AU" sz="2000" dirty="0" smtClean="0"/>
              <a:t> Adapted for acute and  chronic non-cancer pains</a:t>
            </a:r>
            <a:endParaRPr lang="en-AU" sz="2000" dirty="0"/>
          </a:p>
        </p:txBody>
      </p:sp>
      <p:sp>
        <p:nvSpPr>
          <p:cNvPr id="7" name="TextBox 6"/>
          <p:cNvSpPr txBox="1"/>
          <p:nvPr/>
        </p:nvSpPr>
        <p:spPr>
          <a:xfrm>
            <a:off x="6023616" y="1597729"/>
            <a:ext cx="5705379" cy="3662541"/>
          </a:xfrm>
          <a:prstGeom prst="rect">
            <a:avLst/>
          </a:prstGeom>
          <a:noFill/>
        </p:spPr>
        <p:txBody>
          <a:bodyPr wrap="square" rtlCol="0">
            <a:spAutoFit/>
          </a:bodyPr>
          <a:lstStyle/>
          <a:p>
            <a:r>
              <a:rPr lang="en-AU" sz="2400" dirty="0" smtClean="0">
                <a:solidFill>
                  <a:schemeClr val="accent1">
                    <a:lumMod val="50000"/>
                  </a:schemeClr>
                </a:solidFill>
              </a:rPr>
              <a:t>American Geriatrics Society guidelines 2009</a:t>
            </a:r>
          </a:p>
          <a:p>
            <a:r>
              <a:rPr lang="en-AU" sz="2400" dirty="0" smtClean="0">
                <a:solidFill>
                  <a:schemeClr val="accent1">
                    <a:lumMod val="50000"/>
                  </a:schemeClr>
                </a:solidFill>
              </a:rPr>
              <a:t>British Geriatrics Society 2013 </a:t>
            </a:r>
          </a:p>
          <a:p>
            <a:endParaRPr lang="en-AU" sz="2400" dirty="0"/>
          </a:p>
          <a:p>
            <a:pPr marL="342900" indent="-342900">
              <a:buFont typeface="Arial" panose="020B0604020202020204" pitchFamily="34" charset="0"/>
              <a:buChar char="•"/>
            </a:pPr>
            <a:r>
              <a:rPr lang="en-AU" sz="2000" dirty="0" smtClean="0"/>
              <a:t>Acetaminophen/paracetamol is an effective agent for the management of osteoarthritis and low back pain</a:t>
            </a:r>
          </a:p>
          <a:p>
            <a:pPr marL="342900" indent="-342900">
              <a:buFont typeface="Arial" panose="020B0604020202020204" pitchFamily="34" charset="0"/>
              <a:buChar char="•"/>
            </a:pPr>
            <a:r>
              <a:rPr lang="en-AU" sz="2000" dirty="0" smtClean="0"/>
              <a:t>In properly selected and monitored patients, opioid analgesics offer a potentially effective, and for some patients indispensable treatment </a:t>
            </a:r>
          </a:p>
          <a:p>
            <a:pPr marL="342900" indent="-342900">
              <a:buFont typeface="Arial" panose="020B0604020202020204" pitchFamily="34" charset="0"/>
              <a:buChar char="•"/>
            </a:pPr>
            <a:r>
              <a:rPr lang="en-AU" sz="2000" dirty="0" err="1" smtClean="0"/>
              <a:t>Opioids</a:t>
            </a:r>
            <a:r>
              <a:rPr lang="en-AU" sz="2000" dirty="0" smtClean="0"/>
              <a:t> may be associated with less risk than </a:t>
            </a:r>
            <a:r>
              <a:rPr lang="en-AU" sz="2000" dirty="0" err="1" smtClean="0"/>
              <a:t>NSAIDs</a:t>
            </a:r>
            <a:r>
              <a:rPr lang="en-AU" sz="2000" dirty="0" smtClean="0"/>
              <a:t> in older people</a:t>
            </a:r>
            <a:endParaRPr lang="en-AU" sz="2000" dirty="0"/>
          </a:p>
        </p:txBody>
      </p:sp>
      <p:sp>
        <p:nvSpPr>
          <p:cNvPr id="8" name="TextBox 7"/>
          <p:cNvSpPr txBox="1"/>
          <p:nvPr/>
        </p:nvSpPr>
        <p:spPr>
          <a:xfrm>
            <a:off x="8772621" y="5966919"/>
            <a:ext cx="3040654" cy="646331"/>
          </a:xfrm>
          <a:prstGeom prst="rect">
            <a:avLst/>
          </a:prstGeom>
          <a:noFill/>
        </p:spPr>
        <p:txBody>
          <a:bodyPr wrap="none" rtlCol="0">
            <a:spAutoFit/>
          </a:bodyPr>
          <a:lstStyle/>
          <a:p>
            <a:r>
              <a:rPr lang="en-AU" dirty="0" smtClean="0">
                <a:solidFill>
                  <a:srgbClr val="2F5597"/>
                </a:solidFill>
              </a:rPr>
              <a:t>JAGS 2019;57:1131-46</a:t>
            </a:r>
          </a:p>
          <a:p>
            <a:r>
              <a:rPr lang="en-AU" dirty="0" smtClean="0">
                <a:solidFill>
                  <a:srgbClr val="2F5597"/>
                </a:solidFill>
              </a:rPr>
              <a:t>Age and Ageing 2013;42:i1-i57   </a:t>
            </a:r>
            <a:endParaRPr lang="en-AU" dirty="0">
              <a:solidFill>
                <a:srgbClr val="2F5597"/>
              </a:solidFill>
            </a:endParaRPr>
          </a:p>
        </p:txBody>
      </p:sp>
    </p:spTree>
    <p:extLst>
      <p:ext uri="{BB962C8B-B14F-4D97-AF65-F5344CB8AC3E}">
        <p14:creationId xmlns:p14="http://schemas.microsoft.com/office/powerpoint/2010/main" val="236247922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1684</TotalTime>
  <Words>2598</Words>
  <Application>Microsoft Macintosh PowerPoint</Application>
  <PresentationFormat>Widescreen</PresentationFormat>
  <Paragraphs>416</Paragraphs>
  <Slides>45</Slides>
  <Notes>20</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Calibri</vt:lpstr>
      <vt:lpstr>Calibri Light</vt:lpstr>
      <vt:lpstr>Comic Sans MS</vt:lpstr>
      <vt:lpstr>Courier New</vt:lpstr>
      <vt:lpstr>Wingdings</vt:lpstr>
      <vt:lpstr>Arial</vt:lpstr>
      <vt:lpstr>Office Theme</vt:lpstr>
      <vt:lpstr>PowerPoint Presentation</vt:lpstr>
      <vt:lpstr>PowerPoint Presentation</vt:lpstr>
      <vt:lpstr>Pharmacological Treatment of Pain  in Older Adults  </vt:lpstr>
      <vt:lpstr>PowerPoint Presentation</vt:lpstr>
      <vt:lpstr>PowerPoint Presentation</vt:lpstr>
      <vt:lpstr>PowerPoint Presentation</vt:lpstr>
      <vt:lpstr>PowerPoint Presentation</vt:lpstr>
      <vt:lpstr>Prevalence of pain in specific sites, by age group National Health and Aging Trends Study 2011. United States. N = 7601  </vt:lpstr>
      <vt:lpstr>historical perspective</vt:lpstr>
      <vt:lpstr>PowerPoint Presentation</vt:lpstr>
      <vt:lpstr>analgesic use in frail community dwelling older  people</vt:lpstr>
      <vt:lpstr>PowerPoint Presentation</vt:lpstr>
      <vt:lpstr>The individual may not respond in the same manner  as the average subject in trials</vt:lpstr>
      <vt:lpstr>Non-steroidal anti-inflammatory drugs</vt:lpstr>
      <vt:lpstr>NSAIDs and coxibs</vt:lpstr>
      <vt:lpstr>NSAIDs for osteoarthritis of hip and knee </vt:lpstr>
      <vt:lpstr>PowerPoint Presentation</vt:lpstr>
      <vt:lpstr>NSAIDs:  Risk of acute myocardial infarction</vt:lpstr>
      <vt:lpstr>Total opioid consumption (morphine equivalence)  1990 - 2015</vt:lpstr>
      <vt:lpstr>Regional variations in opioid prescribing</vt:lpstr>
      <vt:lpstr>Oxycodone prescriptions in Australia by age group  2002 – 2008 </vt:lpstr>
      <vt:lpstr>Opioids for chronic pain </vt:lpstr>
      <vt:lpstr>Opioid induced hyperalgesia</vt:lpstr>
      <vt:lpstr>Falls and fractures by analgesic group for treatment of osteoarthritis</vt:lpstr>
      <vt:lpstr>Risk of fracture among current opioid users </vt:lpstr>
      <vt:lpstr>risk of fracture among current opioid users stratified by age</vt:lpstr>
      <vt:lpstr>fracture risk by opioid type  </vt:lpstr>
      <vt:lpstr>opioid prescriptions and prescription opioid related deaths </vt:lpstr>
      <vt:lpstr> Opioid pain reliever and benzodiazepine related deaths.  USA 2010 </vt:lpstr>
      <vt:lpstr>Deaths in Victoria, Australia</vt:lpstr>
      <vt:lpstr>CDC Guideline for Prescribing Opioids for Chronic Pain  in the United States, 2016.</vt:lpstr>
      <vt:lpstr>NeuPSIG guideline pharmacotherapy for neuropathic pain</vt:lpstr>
      <vt:lpstr>prescriptions for neuropathic pain medications Pharmaceutical Benefits Scheme (Australia)  2012- 2015</vt:lpstr>
      <vt:lpstr>prescriptions for pregabalin in Australia by age Pharmaceutical Benefits Scheme  </vt:lpstr>
      <vt:lpstr>PowerPoint Presentation</vt:lpstr>
      <vt:lpstr>bimodal distribution of pain response</vt:lpstr>
      <vt:lpstr>bimodal distribution of pain response</vt:lpstr>
      <vt:lpstr>bimodal distribution of pain response</vt:lpstr>
      <vt:lpstr>the art of treatment of persistent pain in older adults</vt:lpstr>
      <vt:lpstr>Case study</vt:lpstr>
      <vt:lpstr>Case study</vt:lpstr>
      <vt:lpstr>Case study</vt:lpstr>
      <vt:lpstr>Case study</vt:lpstr>
      <vt:lpstr>key points</vt:lpstr>
      <vt:lpstr>PowerPoint Presentation</vt:lpstr>
    </vt:vector>
  </TitlesOfParts>
  <Company/>
  <LinksUpToDate>false</LinksUpToDate>
  <SharedDoc>false</SharedDoc>
  <HyperlinksChanged>false</HyperlinksChanged>
  <AppVersion>15.0035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Pharmacological Treatment of Pain  in Older Adults</dc:title>
  <dc:creator>Benny Katz</dc:creator>
  <cp:lastModifiedBy>Cara Kenien</cp:lastModifiedBy>
  <cp:revision>96</cp:revision>
  <dcterms:created xsi:type="dcterms:W3CDTF">2017-07-19T14:18:54Z</dcterms:created>
  <dcterms:modified xsi:type="dcterms:W3CDTF">2017-07-25T15:18:43Z</dcterms:modified>
</cp:coreProperties>
</file>