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mv" ContentType="video/x-ms-wmv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83" r:id="rId2"/>
    <p:sldId id="484" r:id="rId3"/>
    <p:sldId id="453" r:id="rId4"/>
    <p:sldId id="454" r:id="rId5"/>
    <p:sldId id="455" r:id="rId6"/>
    <p:sldId id="468" r:id="rId7"/>
    <p:sldId id="469" r:id="rId8"/>
    <p:sldId id="470" r:id="rId9"/>
    <p:sldId id="471" r:id="rId10"/>
    <p:sldId id="479" r:id="rId11"/>
    <p:sldId id="480" r:id="rId12"/>
    <p:sldId id="481" r:id="rId13"/>
    <p:sldId id="430" r:id="rId14"/>
    <p:sldId id="433" r:id="rId15"/>
    <p:sldId id="435" r:id="rId16"/>
    <p:sldId id="437" r:id="rId17"/>
    <p:sldId id="482" r:id="rId18"/>
    <p:sldId id="445" r:id="rId19"/>
    <p:sldId id="474" r:id="rId20"/>
    <p:sldId id="448" r:id="rId21"/>
    <p:sldId id="476" r:id="rId22"/>
    <p:sldId id="477" r:id="rId23"/>
    <p:sldId id="478" r:id="rId24"/>
    <p:sldId id="475" r:id="rId25"/>
    <p:sldId id="394" r:id="rId26"/>
    <p:sldId id="485" r:id="rId27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99"/>
    <a:srgbClr val="FF0000"/>
    <a:srgbClr val="FF0909"/>
    <a:srgbClr val="FFFF00"/>
    <a:srgbClr val="624138"/>
    <a:srgbClr val="CDC800"/>
    <a:srgbClr val="2C5884"/>
    <a:srgbClr val="FF6161"/>
    <a:srgbClr val="0033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11" autoAdjust="0"/>
  </p:normalViewPr>
  <p:slideViewPr>
    <p:cSldViewPr>
      <p:cViewPr>
        <p:scale>
          <a:sx n="80" d="100"/>
          <a:sy n="80" d="100"/>
        </p:scale>
        <p:origin x="2560" y="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442061993112"/>
          <c:y val="0.0556657723605351"/>
          <c:w val="0.790297933353317"/>
          <c:h val="0.77602247863250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262699"/>
              </a:solidFill>
            </c:spPr>
          </c:marker>
          <c:xVal>
            <c:numRef>
              <c:f>Sheet1!$A$2:$A$56</c:f>
              <c:numCache>
                <c:formatCode>General</c:formatCode>
                <c:ptCount val="55"/>
                <c:pt idx="0">
                  <c:v>1.0</c:v>
                </c:pt>
                <c:pt idx="1">
                  <c:v>1.0</c:v>
                </c:pt>
                <c:pt idx="2">
                  <c:v>1.5</c:v>
                </c:pt>
                <c:pt idx="3">
                  <c:v>1.3</c:v>
                </c:pt>
                <c:pt idx="4">
                  <c:v>1.5</c:v>
                </c:pt>
                <c:pt idx="5">
                  <c:v>1.9</c:v>
                </c:pt>
                <c:pt idx="6">
                  <c:v>0.9</c:v>
                </c:pt>
                <c:pt idx="7">
                  <c:v>1.7</c:v>
                </c:pt>
                <c:pt idx="8">
                  <c:v>2.0</c:v>
                </c:pt>
                <c:pt idx="9">
                  <c:v>2.0</c:v>
                </c:pt>
                <c:pt idx="10">
                  <c:v>2.1</c:v>
                </c:pt>
                <c:pt idx="11">
                  <c:v>2.12</c:v>
                </c:pt>
                <c:pt idx="12">
                  <c:v>2.11</c:v>
                </c:pt>
                <c:pt idx="13">
                  <c:v>2.3</c:v>
                </c:pt>
                <c:pt idx="14">
                  <c:v>2.5</c:v>
                </c:pt>
                <c:pt idx="15">
                  <c:v>2.2</c:v>
                </c:pt>
                <c:pt idx="16">
                  <c:v>2.4</c:v>
                </c:pt>
                <c:pt idx="17">
                  <c:v>2.6</c:v>
                </c:pt>
                <c:pt idx="18">
                  <c:v>2.7</c:v>
                </c:pt>
                <c:pt idx="19">
                  <c:v>2.72</c:v>
                </c:pt>
                <c:pt idx="20">
                  <c:v>2.73</c:v>
                </c:pt>
                <c:pt idx="21">
                  <c:v>3.0</c:v>
                </c:pt>
                <c:pt idx="22">
                  <c:v>3.5</c:v>
                </c:pt>
                <c:pt idx="23">
                  <c:v>3.6</c:v>
                </c:pt>
                <c:pt idx="24">
                  <c:v>4.0</c:v>
                </c:pt>
                <c:pt idx="25">
                  <c:v>4.1</c:v>
                </c:pt>
                <c:pt idx="26">
                  <c:v>4.119999999999999</c:v>
                </c:pt>
                <c:pt idx="27">
                  <c:v>4.3</c:v>
                </c:pt>
                <c:pt idx="28">
                  <c:v>4.3</c:v>
                </c:pt>
                <c:pt idx="29">
                  <c:v>4.5</c:v>
                </c:pt>
                <c:pt idx="30">
                  <c:v>4.6</c:v>
                </c:pt>
                <c:pt idx="31">
                  <c:v>4.7</c:v>
                </c:pt>
                <c:pt idx="32">
                  <c:v>4.7</c:v>
                </c:pt>
                <c:pt idx="33">
                  <c:v>4.7</c:v>
                </c:pt>
                <c:pt idx="34">
                  <c:v>4.7</c:v>
                </c:pt>
                <c:pt idx="35">
                  <c:v>5.0</c:v>
                </c:pt>
                <c:pt idx="36">
                  <c:v>5.5</c:v>
                </c:pt>
                <c:pt idx="37">
                  <c:v>5.6</c:v>
                </c:pt>
                <c:pt idx="38">
                  <c:v>5.8</c:v>
                </c:pt>
                <c:pt idx="39">
                  <c:v>6.0</c:v>
                </c:pt>
                <c:pt idx="40">
                  <c:v>6.5</c:v>
                </c:pt>
                <c:pt idx="41">
                  <c:v>6.6</c:v>
                </c:pt>
                <c:pt idx="42">
                  <c:v>6.6</c:v>
                </c:pt>
                <c:pt idx="43">
                  <c:v>6.8</c:v>
                </c:pt>
                <c:pt idx="44">
                  <c:v>6.9</c:v>
                </c:pt>
                <c:pt idx="45">
                  <c:v>7.0</c:v>
                </c:pt>
                <c:pt idx="46">
                  <c:v>7.2</c:v>
                </c:pt>
                <c:pt idx="47">
                  <c:v>7.3</c:v>
                </c:pt>
                <c:pt idx="48">
                  <c:v>7.0</c:v>
                </c:pt>
                <c:pt idx="49">
                  <c:v>7.3</c:v>
                </c:pt>
                <c:pt idx="50">
                  <c:v>7.3</c:v>
                </c:pt>
                <c:pt idx="51">
                  <c:v>7.8</c:v>
                </c:pt>
                <c:pt idx="52">
                  <c:v>7.6</c:v>
                </c:pt>
                <c:pt idx="53">
                  <c:v>7.5</c:v>
                </c:pt>
                <c:pt idx="54">
                  <c:v>7.2</c:v>
                </c:pt>
              </c:numCache>
            </c:numRef>
          </c:xVal>
          <c:yVal>
            <c:numRef>
              <c:f>Sheet1!$B$2:$B$56</c:f>
              <c:numCache>
                <c:formatCode>General</c:formatCode>
                <c:ptCount val="55"/>
                <c:pt idx="0">
                  <c:v>12.0</c:v>
                </c:pt>
                <c:pt idx="1">
                  <c:v>5.0</c:v>
                </c:pt>
                <c:pt idx="2">
                  <c:v>10.0</c:v>
                </c:pt>
                <c:pt idx="3">
                  <c:v>8.0</c:v>
                </c:pt>
                <c:pt idx="4">
                  <c:v>8.3</c:v>
                </c:pt>
                <c:pt idx="5">
                  <c:v>26.0</c:v>
                </c:pt>
                <c:pt idx="6">
                  <c:v>8.700000000000001</c:v>
                </c:pt>
                <c:pt idx="7">
                  <c:v>8.9</c:v>
                </c:pt>
                <c:pt idx="8">
                  <c:v>15.0</c:v>
                </c:pt>
                <c:pt idx="9">
                  <c:v>14.0</c:v>
                </c:pt>
                <c:pt idx="10">
                  <c:v>22.0</c:v>
                </c:pt>
                <c:pt idx="11">
                  <c:v>8.4</c:v>
                </c:pt>
                <c:pt idx="12">
                  <c:v>8.700000000000001</c:v>
                </c:pt>
                <c:pt idx="13">
                  <c:v>6.0</c:v>
                </c:pt>
                <c:pt idx="14">
                  <c:v>12.0</c:v>
                </c:pt>
                <c:pt idx="15">
                  <c:v>4.0</c:v>
                </c:pt>
                <c:pt idx="16">
                  <c:v>17.0</c:v>
                </c:pt>
                <c:pt idx="17">
                  <c:v>20.0</c:v>
                </c:pt>
                <c:pt idx="18">
                  <c:v>22.0</c:v>
                </c:pt>
                <c:pt idx="19">
                  <c:v>22.0</c:v>
                </c:pt>
                <c:pt idx="20">
                  <c:v>18.0</c:v>
                </c:pt>
                <c:pt idx="21">
                  <c:v>15.0</c:v>
                </c:pt>
                <c:pt idx="22">
                  <c:v>14.0</c:v>
                </c:pt>
                <c:pt idx="23">
                  <c:v>22.0</c:v>
                </c:pt>
                <c:pt idx="24">
                  <c:v>23.0</c:v>
                </c:pt>
                <c:pt idx="25">
                  <c:v>25.0</c:v>
                </c:pt>
                <c:pt idx="26">
                  <c:v>26.0</c:v>
                </c:pt>
                <c:pt idx="27">
                  <c:v>20.0</c:v>
                </c:pt>
                <c:pt idx="28">
                  <c:v>12.0</c:v>
                </c:pt>
                <c:pt idx="29">
                  <c:v>33.0</c:v>
                </c:pt>
                <c:pt idx="30">
                  <c:v>26.0</c:v>
                </c:pt>
                <c:pt idx="31">
                  <c:v>26.0</c:v>
                </c:pt>
                <c:pt idx="32">
                  <c:v>5.0</c:v>
                </c:pt>
                <c:pt idx="33">
                  <c:v>10.0</c:v>
                </c:pt>
                <c:pt idx="34">
                  <c:v>28.0</c:v>
                </c:pt>
                <c:pt idx="35">
                  <c:v>33.0</c:v>
                </c:pt>
                <c:pt idx="36">
                  <c:v>8.0</c:v>
                </c:pt>
                <c:pt idx="37">
                  <c:v>12.0</c:v>
                </c:pt>
                <c:pt idx="38">
                  <c:v>19.0</c:v>
                </c:pt>
                <c:pt idx="39">
                  <c:v>22.0</c:v>
                </c:pt>
                <c:pt idx="40">
                  <c:v>10.0</c:v>
                </c:pt>
                <c:pt idx="41">
                  <c:v>28.0</c:v>
                </c:pt>
                <c:pt idx="42">
                  <c:v>29.0</c:v>
                </c:pt>
                <c:pt idx="43">
                  <c:v>30.0</c:v>
                </c:pt>
                <c:pt idx="44">
                  <c:v>33.0</c:v>
                </c:pt>
                <c:pt idx="45">
                  <c:v>10.0</c:v>
                </c:pt>
                <c:pt idx="46">
                  <c:v>31.0</c:v>
                </c:pt>
                <c:pt idx="47">
                  <c:v>26.0</c:v>
                </c:pt>
                <c:pt idx="48">
                  <c:v>12.0</c:v>
                </c:pt>
                <c:pt idx="49">
                  <c:v>28.0</c:v>
                </c:pt>
                <c:pt idx="50">
                  <c:v>20.0</c:v>
                </c:pt>
                <c:pt idx="51">
                  <c:v>24.0</c:v>
                </c:pt>
                <c:pt idx="52">
                  <c:v>15.0</c:v>
                </c:pt>
                <c:pt idx="53">
                  <c:v>23.0</c:v>
                </c:pt>
                <c:pt idx="54">
                  <c:v>26.0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63992768"/>
        <c:axId val="-1236412000"/>
      </c:scatterChart>
      <c:valAx>
        <c:axId val="-116399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6412000"/>
        <c:crosses val="autoZero"/>
        <c:crossBetween val="midCat"/>
      </c:valAx>
      <c:valAx>
        <c:axId val="-1236412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1639927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52751431247"/>
          <c:y val="0.0479297345340007"/>
          <c:w val="0.811005444242556"/>
          <c:h val="0.7496107789825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>
                  <a:lumMod val="50000"/>
                </a:schemeClr>
              </a:solidFill>
            </c:spPr>
          </c:marker>
          <c:xVal>
            <c:numRef>
              <c:f>Sheet1!$A$2:$A$56</c:f>
              <c:numCache>
                <c:formatCode>General</c:formatCode>
                <c:ptCount val="55"/>
                <c:pt idx="0">
                  <c:v>1.0</c:v>
                </c:pt>
                <c:pt idx="1">
                  <c:v>1.0</c:v>
                </c:pt>
                <c:pt idx="2">
                  <c:v>1.5</c:v>
                </c:pt>
                <c:pt idx="3">
                  <c:v>1.3</c:v>
                </c:pt>
                <c:pt idx="4">
                  <c:v>1.5</c:v>
                </c:pt>
                <c:pt idx="5">
                  <c:v>1.9</c:v>
                </c:pt>
                <c:pt idx="6">
                  <c:v>0.9</c:v>
                </c:pt>
                <c:pt idx="7">
                  <c:v>1.7</c:v>
                </c:pt>
                <c:pt idx="8">
                  <c:v>2.0</c:v>
                </c:pt>
                <c:pt idx="9">
                  <c:v>2.0</c:v>
                </c:pt>
                <c:pt idx="10">
                  <c:v>2.1</c:v>
                </c:pt>
                <c:pt idx="11">
                  <c:v>2.12</c:v>
                </c:pt>
                <c:pt idx="12">
                  <c:v>2.11</c:v>
                </c:pt>
                <c:pt idx="13">
                  <c:v>2.3</c:v>
                </c:pt>
                <c:pt idx="14">
                  <c:v>2.5</c:v>
                </c:pt>
                <c:pt idx="15">
                  <c:v>2.2</c:v>
                </c:pt>
                <c:pt idx="16">
                  <c:v>2.4</c:v>
                </c:pt>
                <c:pt idx="17">
                  <c:v>2.6</c:v>
                </c:pt>
                <c:pt idx="18">
                  <c:v>2.7</c:v>
                </c:pt>
                <c:pt idx="19">
                  <c:v>2.72</c:v>
                </c:pt>
                <c:pt idx="20">
                  <c:v>2.73</c:v>
                </c:pt>
                <c:pt idx="21">
                  <c:v>3.0</c:v>
                </c:pt>
                <c:pt idx="22">
                  <c:v>3.5</c:v>
                </c:pt>
                <c:pt idx="23">
                  <c:v>3.6</c:v>
                </c:pt>
                <c:pt idx="24">
                  <c:v>4.0</c:v>
                </c:pt>
                <c:pt idx="25">
                  <c:v>4.1</c:v>
                </c:pt>
                <c:pt idx="26">
                  <c:v>4.119999999999999</c:v>
                </c:pt>
                <c:pt idx="27">
                  <c:v>4.3</c:v>
                </c:pt>
                <c:pt idx="28">
                  <c:v>4.3</c:v>
                </c:pt>
                <c:pt idx="29">
                  <c:v>4.5</c:v>
                </c:pt>
                <c:pt idx="30">
                  <c:v>4.6</c:v>
                </c:pt>
                <c:pt idx="31">
                  <c:v>4.7</c:v>
                </c:pt>
                <c:pt idx="32">
                  <c:v>4.7</c:v>
                </c:pt>
                <c:pt idx="33">
                  <c:v>4.7</c:v>
                </c:pt>
                <c:pt idx="34">
                  <c:v>4.7</c:v>
                </c:pt>
                <c:pt idx="35">
                  <c:v>5.0</c:v>
                </c:pt>
                <c:pt idx="36">
                  <c:v>5.5</c:v>
                </c:pt>
                <c:pt idx="37">
                  <c:v>5.6</c:v>
                </c:pt>
                <c:pt idx="38">
                  <c:v>5.8</c:v>
                </c:pt>
                <c:pt idx="39">
                  <c:v>6.0</c:v>
                </c:pt>
                <c:pt idx="40">
                  <c:v>6.5</c:v>
                </c:pt>
                <c:pt idx="41">
                  <c:v>6.6</c:v>
                </c:pt>
                <c:pt idx="42">
                  <c:v>6.6</c:v>
                </c:pt>
                <c:pt idx="43">
                  <c:v>6.8</c:v>
                </c:pt>
                <c:pt idx="44">
                  <c:v>6.9</c:v>
                </c:pt>
                <c:pt idx="45">
                  <c:v>7.0</c:v>
                </c:pt>
                <c:pt idx="46">
                  <c:v>7.2</c:v>
                </c:pt>
                <c:pt idx="47">
                  <c:v>7.3</c:v>
                </c:pt>
                <c:pt idx="48">
                  <c:v>7.0</c:v>
                </c:pt>
                <c:pt idx="49">
                  <c:v>7.3</c:v>
                </c:pt>
                <c:pt idx="50">
                  <c:v>7.3</c:v>
                </c:pt>
                <c:pt idx="51">
                  <c:v>7.8</c:v>
                </c:pt>
                <c:pt idx="52">
                  <c:v>7.6</c:v>
                </c:pt>
                <c:pt idx="53">
                  <c:v>7.5</c:v>
                </c:pt>
                <c:pt idx="54">
                  <c:v>7.2</c:v>
                </c:pt>
              </c:numCache>
            </c:numRef>
          </c:xVal>
          <c:yVal>
            <c:numRef>
              <c:f>Sheet1!$B$2:$B$56</c:f>
              <c:numCache>
                <c:formatCode>General</c:formatCode>
                <c:ptCount val="55"/>
                <c:pt idx="0">
                  <c:v>1.3</c:v>
                </c:pt>
                <c:pt idx="1">
                  <c:v>2.3</c:v>
                </c:pt>
                <c:pt idx="2">
                  <c:v>5.0</c:v>
                </c:pt>
                <c:pt idx="3">
                  <c:v>5.1</c:v>
                </c:pt>
                <c:pt idx="4">
                  <c:v>3.0</c:v>
                </c:pt>
                <c:pt idx="5">
                  <c:v>3.1</c:v>
                </c:pt>
                <c:pt idx="6">
                  <c:v>0.9</c:v>
                </c:pt>
                <c:pt idx="7">
                  <c:v>2.0</c:v>
                </c:pt>
                <c:pt idx="8">
                  <c:v>5.0</c:v>
                </c:pt>
                <c:pt idx="9">
                  <c:v>2.0</c:v>
                </c:pt>
                <c:pt idx="10">
                  <c:v>4.3</c:v>
                </c:pt>
                <c:pt idx="11">
                  <c:v>4.5</c:v>
                </c:pt>
                <c:pt idx="12">
                  <c:v>4.1</c:v>
                </c:pt>
                <c:pt idx="13">
                  <c:v>3.0</c:v>
                </c:pt>
                <c:pt idx="14">
                  <c:v>4.8</c:v>
                </c:pt>
                <c:pt idx="15">
                  <c:v>1.2</c:v>
                </c:pt>
                <c:pt idx="16">
                  <c:v>1.9</c:v>
                </c:pt>
                <c:pt idx="17">
                  <c:v>2.7</c:v>
                </c:pt>
                <c:pt idx="18">
                  <c:v>3.0</c:v>
                </c:pt>
                <c:pt idx="19">
                  <c:v>4.1</c:v>
                </c:pt>
                <c:pt idx="20">
                  <c:v>2.1</c:v>
                </c:pt>
                <c:pt idx="21">
                  <c:v>0.1</c:v>
                </c:pt>
                <c:pt idx="22">
                  <c:v>2.0</c:v>
                </c:pt>
                <c:pt idx="23">
                  <c:v>3.0</c:v>
                </c:pt>
                <c:pt idx="24">
                  <c:v>0.9</c:v>
                </c:pt>
                <c:pt idx="25">
                  <c:v>2.2</c:v>
                </c:pt>
                <c:pt idx="26">
                  <c:v>3.5</c:v>
                </c:pt>
                <c:pt idx="27">
                  <c:v>2.4</c:v>
                </c:pt>
                <c:pt idx="28">
                  <c:v>2.3</c:v>
                </c:pt>
                <c:pt idx="29">
                  <c:v>0.9</c:v>
                </c:pt>
                <c:pt idx="30">
                  <c:v>1.8</c:v>
                </c:pt>
                <c:pt idx="31">
                  <c:v>1.3</c:v>
                </c:pt>
                <c:pt idx="32">
                  <c:v>1.4</c:v>
                </c:pt>
                <c:pt idx="33">
                  <c:v>1.9</c:v>
                </c:pt>
                <c:pt idx="34">
                  <c:v>3.5</c:v>
                </c:pt>
                <c:pt idx="35">
                  <c:v>1.7</c:v>
                </c:pt>
                <c:pt idx="36">
                  <c:v>0.9</c:v>
                </c:pt>
                <c:pt idx="37">
                  <c:v>0.7</c:v>
                </c:pt>
                <c:pt idx="38">
                  <c:v>0.5</c:v>
                </c:pt>
                <c:pt idx="39">
                  <c:v>3.3</c:v>
                </c:pt>
                <c:pt idx="40">
                  <c:v>1.3</c:v>
                </c:pt>
                <c:pt idx="41">
                  <c:v>2.7</c:v>
                </c:pt>
                <c:pt idx="42">
                  <c:v>2.9</c:v>
                </c:pt>
                <c:pt idx="43">
                  <c:v>2.3</c:v>
                </c:pt>
                <c:pt idx="44">
                  <c:v>2.4</c:v>
                </c:pt>
                <c:pt idx="45">
                  <c:v>1.7</c:v>
                </c:pt>
                <c:pt idx="46">
                  <c:v>1.2</c:v>
                </c:pt>
                <c:pt idx="47">
                  <c:v>1.2</c:v>
                </c:pt>
                <c:pt idx="48">
                  <c:v>1.5</c:v>
                </c:pt>
                <c:pt idx="49">
                  <c:v>1.0</c:v>
                </c:pt>
                <c:pt idx="50">
                  <c:v>0.1</c:v>
                </c:pt>
                <c:pt idx="51">
                  <c:v>2.0</c:v>
                </c:pt>
                <c:pt idx="52">
                  <c:v>2.0</c:v>
                </c:pt>
                <c:pt idx="53">
                  <c:v>2.1</c:v>
                </c:pt>
                <c:pt idx="54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62848816"/>
        <c:axId val="-1162846768"/>
      </c:scatterChart>
      <c:valAx>
        <c:axId val="-116284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62846768"/>
        <c:crosses val="autoZero"/>
        <c:crossBetween val="midCat"/>
      </c:valAx>
      <c:valAx>
        <c:axId val="-1162846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1628488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79D46BC-1E31-4DBE-84F4-E57BDBB786C4}" type="datetime1">
              <a:rPr lang="de-DE"/>
              <a:pPr>
                <a:defRPr/>
              </a:pPr>
              <a:t>25.07.17</a:t>
            </a:fld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421FBD10-040D-4EE1-A170-6887CE1258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32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E54D1A2-C718-468C-8F85-3AB29196EF3B}" type="slidenum">
              <a:rPr lang="de-DE" altLang="de-DE" sz="1200" smtClean="0"/>
              <a:pPr/>
              <a:t>13</a:t>
            </a:fld>
            <a:endParaRPr lang="de-DE" altLang="de-DE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96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84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72300" y="533400"/>
            <a:ext cx="1943100" cy="4495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533400"/>
            <a:ext cx="5676900" cy="4495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81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857250" y="500063"/>
            <a:ext cx="8058150" cy="45291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07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34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056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38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03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34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93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108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777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5000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 smtClean="0"/>
          </a:p>
        </p:txBody>
      </p:sp>
      <p:sp>
        <p:nvSpPr>
          <p:cNvPr id="2" name="Rechteck 1"/>
          <p:cNvSpPr/>
          <p:nvPr userDrawn="1"/>
        </p:nvSpPr>
        <p:spPr>
          <a:xfrm>
            <a:off x="19364" y="6519446"/>
            <a:ext cx="9124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IAGG 2017 Pre-Conference Workshop</a:t>
            </a:r>
            <a:r>
              <a:rPr lang="en-US" sz="1600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 &amp; Aging”</a:t>
            </a:r>
            <a:r>
              <a:rPr lang="en-US" sz="1600" i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1600" i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5884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5884"/>
          </a:solidFill>
          <a:latin typeface="UB Scala" pitchFamily="2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5884"/>
          </a:solidFill>
          <a:latin typeface="UB Scala" pitchFamily="2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5884"/>
          </a:solidFill>
          <a:latin typeface="UB Scala" pitchFamily="2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5884"/>
          </a:solidFill>
          <a:latin typeface="UB Scala" pitchFamily="2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C5884"/>
          </a:solidFill>
          <a:latin typeface="UB Scal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C5884"/>
          </a:solidFill>
          <a:latin typeface="UB Scal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C5884"/>
          </a:solidFill>
          <a:latin typeface="UB Scal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C5884"/>
          </a:solidFill>
          <a:latin typeface="UB Scal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5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4" Type="http://schemas.openxmlformats.org/officeDocument/2006/relationships/video" Target="../media/media2.wm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5884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5884"/>
                </a:solidFill>
                <a:latin typeface="UB Scala" pitchFamily="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5884"/>
                </a:solidFill>
                <a:latin typeface="UB Scala" pitchFamily="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5884"/>
                </a:solidFill>
                <a:latin typeface="UB Scala" pitchFamily="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5884"/>
                </a:solidFill>
                <a:latin typeface="UB Scala" pitchFamily="2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C5884"/>
                </a:solidFill>
                <a:latin typeface="UB Scala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C5884"/>
                </a:solidFill>
                <a:latin typeface="UB Scala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C5884"/>
                </a:solidFill>
                <a:latin typeface="UB Scala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C5884"/>
                </a:solidFill>
                <a:latin typeface="UB Scala" pitchFamily="2" charset="0"/>
              </a:defRPr>
            </a:lvl9pPr>
          </a:lstStyle>
          <a:p>
            <a:r>
              <a:rPr lang="en-US" altLang="de-DE" kern="0" smtClean="0"/>
              <a:t>Click to edit Master title style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de-DE" kern="0" smtClean="0"/>
              <a:t>Edit Master text styles</a:t>
            </a:r>
          </a:p>
          <a:p>
            <a:pPr lvl="1"/>
            <a:r>
              <a:rPr lang="en-US" altLang="de-DE" kern="0" smtClean="0"/>
              <a:t>Second level</a:t>
            </a:r>
          </a:p>
          <a:p>
            <a:pPr lvl="2"/>
            <a:r>
              <a:rPr lang="en-US" altLang="de-DE" kern="0" smtClean="0"/>
              <a:t>Third level</a:t>
            </a:r>
          </a:p>
          <a:p>
            <a:pPr lvl="3"/>
            <a:r>
              <a:rPr lang="en-US" altLang="de-DE" kern="0" smtClean="0"/>
              <a:t>Fourth level</a:t>
            </a:r>
          </a:p>
          <a:p>
            <a:pPr lvl="4"/>
            <a:r>
              <a:rPr lang="en-US" altLang="de-DE" kern="0" smtClean="0"/>
              <a:t>Fifth level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961E2F91-0858-4D50-8503-2CCA4AB56E1D}" type="datetimeFigureOut">
              <a:rPr lang="en-US" smtClean="0"/>
              <a:pPr>
                <a:defRPr/>
              </a:pPr>
              <a:t>7/25/17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fld id="{860E3EA2-2C83-495B-B19E-11E9BEC5EBCB}" type="slidenum">
              <a:rPr lang="en-US" altLang="de-DE" smtClean="0"/>
              <a:pPr/>
              <a:t>1</a:t>
            </a:fld>
            <a:endParaRPr lang="en-US" altLang="de-DE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03188"/>
            <a:ext cx="9144000" cy="70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4606925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de-DE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Miriam Kunz,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Pain and Cognitive Function in Older Adults</a:t>
            </a:r>
            <a:endParaRPr lang="it-IT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altLang="de-DE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en-US" altLang="de-DE" sz="1800" dirty="0">
                <a:solidFill>
                  <a:schemeClr val="bg1"/>
                </a:solidFill>
                <a:latin typeface="Arial" charset="0"/>
                <a:cs typeface="Arial" charset="0"/>
              </a:rPr>
              <a:t>|  </a:t>
            </a:r>
            <a:r>
              <a:rPr lang="en-US" altLang="de-DE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Pre-conference Workshop “Pain and Aging”</a:t>
            </a:r>
            <a:endParaRPr lang="en-US" altLang="de-DE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de-DE" sz="1800" dirty="0"/>
          </a:p>
        </p:txBody>
      </p:sp>
    </p:spTree>
    <p:extLst>
      <p:ext uri="{BB962C8B-B14F-4D97-AF65-F5344CB8AC3E}">
        <p14:creationId xmlns:p14="http://schemas.microsoft.com/office/powerpoint/2010/main" val="7397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6672"/>
            <a:ext cx="9144000" cy="294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7" y="3933056"/>
            <a:ext cx="3511490" cy="205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http://patentimages.storage.googleapis.com/US20120226186A1/US20120226186A1-20120906-D000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84" y="3429000"/>
            <a:ext cx="3747120" cy="16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91" y="4437112"/>
            <a:ext cx="2420888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491935" y="5416723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 smtClean="0">
                <a:latin typeface="Tahoma" pitchFamily="34" charset="0"/>
              </a:rPr>
              <a:t>CPM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8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49" y="1976536"/>
            <a:ext cx="4675820" cy="37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39552" y="836712"/>
            <a:ext cx="3052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 smtClean="0">
                <a:latin typeface="Tahoma" pitchFamily="34" charset="0"/>
              </a:rPr>
              <a:t>Pain Inhibition (CPM)</a:t>
            </a:r>
            <a:endParaRPr lang="de-DE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2068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21" y="2132856"/>
            <a:ext cx="4751890" cy="355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50670"/>
            <a:ext cx="1542778" cy="90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8100392" y="1103520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 smtClean="0">
                <a:latin typeface="Tahoma" pitchFamily="34" charset="0"/>
              </a:rPr>
              <a:t>CPM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7007832" y="1057978"/>
            <a:ext cx="336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 smtClean="0">
                <a:latin typeface="Tahoma" pitchFamily="34" charset="0"/>
              </a:rPr>
              <a:t>x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884786" y="620688"/>
            <a:ext cx="4151710" cy="1368152"/>
          </a:xfrm>
          <a:prstGeom prst="rect">
            <a:avLst/>
          </a:prstGeom>
          <a:noFill/>
          <a:ln>
            <a:solidFill>
              <a:srgbClr val="262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31" y="1067544"/>
            <a:ext cx="62068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1403648" y="2132856"/>
            <a:ext cx="2232248" cy="1986904"/>
          </a:xfrm>
          <a:prstGeom prst="flowChartAlternate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403648" y="2132856"/>
            <a:ext cx="2232248" cy="1986904"/>
          </a:xfrm>
          <a:prstGeom prst="flowChartAlternate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Cognitive Inhibitory  Functioning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051251" y="2071191"/>
            <a:ext cx="2304256" cy="2016224"/>
          </a:xfrm>
          <a:prstGeom prst="flowChartAlternateProces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Up Arrow 7"/>
          <p:cNvSpPr/>
          <p:nvPr/>
        </p:nvSpPr>
        <p:spPr>
          <a:xfrm rot="10800000" flipH="1" flipV="1">
            <a:off x="2519772" y="4365104"/>
            <a:ext cx="4032448" cy="1025252"/>
          </a:xfrm>
          <a:prstGeom prst="curvedUp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Textfeld 22"/>
          <p:cNvSpPr txBox="1"/>
          <p:nvPr/>
        </p:nvSpPr>
        <p:spPr>
          <a:xfrm>
            <a:off x="1223628" y="155679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4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3513137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692525" y="5650214"/>
            <a:ext cx="5427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DE" altLang="de-DE" sz="1800" b="1" dirty="0" err="1" smtClean="0">
                <a:latin typeface="Tahoma" pitchFamily="34" charset="0"/>
              </a:rPr>
              <a:t>fMRI-brain</a:t>
            </a:r>
            <a:r>
              <a:rPr lang="de-DE" altLang="de-DE" sz="1800" b="1" dirty="0" smtClean="0">
                <a:latin typeface="Tahoma" pitchFamily="34" charset="0"/>
              </a:rPr>
              <a:t> </a:t>
            </a:r>
            <a:r>
              <a:rPr lang="de-DE" altLang="de-DE" sz="1800" b="1" dirty="0" err="1" smtClean="0">
                <a:latin typeface="Tahoma" pitchFamily="34" charset="0"/>
              </a:rPr>
              <a:t>activation</a:t>
            </a:r>
            <a:r>
              <a:rPr lang="de-DE" altLang="de-DE" sz="1800" b="1" dirty="0" smtClean="0">
                <a:latin typeface="Tahoma" pitchFamily="34" charset="0"/>
              </a:rPr>
              <a:t> </a:t>
            </a:r>
            <a:r>
              <a:rPr lang="de-DE" altLang="de-DE" sz="1800" b="1" dirty="0" err="1" smtClean="0">
                <a:latin typeface="Tahoma" pitchFamily="34" charset="0"/>
              </a:rPr>
              <a:t>during</a:t>
            </a:r>
            <a:r>
              <a:rPr lang="de-DE" altLang="de-DE" sz="1800" b="1" dirty="0" smtClean="0">
                <a:latin typeface="Tahoma" pitchFamily="34" charset="0"/>
              </a:rPr>
              <a:t> </a:t>
            </a:r>
            <a:r>
              <a:rPr lang="de-DE" altLang="de-DE" sz="1800" b="1" dirty="0" err="1" smtClean="0">
                <a:latin typeface="Tahoma" pitchFamily="34" charset="0"/>
              </a:rPr>
              <a:t>painful</a:t>
            </a:r>
            <a:r>
              <a:rPr lang="de-DE" altLang="de-DE" sz="1800" b="1" dirty="0" smtClean="0">
                <a:latin typeface="Tahoma" pitchFamily="34" charset="0"/>
              </a:rPr>
              <a:t> </a:t>
            </a:r>
            <a:r>
              <a:rPr lang="de-DE" altLang="de-DE" sz="1800" b="1" dirty="0" err="1" smtClean="0">
                <a:latin typeface="Tahoma" pitchFamily="34" charset="0"/>
              </a:rPr>
              <a:t>stimulation</a:t>
            </a:r>
            <a:r>
              <a:rPr lang="de-DE" altLang="de-DE" sz="1800" b="1" dirty="0" smtClean="0">
                <a:latin typeface="Tahoma" pitchFamily="34" charset="0"/>
              </a:rPr>
              <a:t> </a:t>
            </a:r>
            <a:endParaRPr lang="de-DE" altLang="de-DE" sz="1800" b="1" dirty="0">
              <a:latin typeface="Tahoma" pitchFamily="34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57" y="1556792"/>
            <a:ext cx="4770167" cy="357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74908" y="530111"/>
            <a:ext cx="86533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207848" y="1095127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Cole et al. 2006</a:t>
            </a:r>
          </a:p>
        </p:txBody>
      </p:sp>
    </p:spTree>
    <p:extLst>
      <p:ext uri="{BB962C8B-B14F-4D97-AF65-F5344CB8AC3E}">
        <p14:creationId xmlns:p14="http://schemas.microsoft.com/office/powerpoint/2010/main" val="12842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74908" y="530111"/>
            <a:ext cx="89075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57178"/>
              </p:ext>
            </p:extLst>
          </p:nvPr>
        </p:nvGraphicFramePr>
        <p:xfrm>
          <a:off x="395536" y="1268760"/>
          <a:ext cx="6985769" cy="470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name="SPW 12.0 Graph" r:id="rId3" imgW="5764364" imgH="3883903" progId="SigmaPlotGraphicObject.11">
                  <p:embed/>
                </p:oleObj>
              </mc:Choice>
              <mc:Fallback>
                <p:oleObj name="SPW 12.0 Graph" r:id="rId3" imgW="5764364" imgH="3883903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268760"/>
                        <a:ext cx="6985769" cy="4707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>
          <a:xfrm>
            <a:off x="72327" y="530111"/>
            <a:ext cx="2691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Kunz et al. 2009</a:t>
            </a:r>
            <a:endParaRPr lang="de-DE" altLang="de-DE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7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http://patentimages.storage.googleapis.com/US20120226186A1/US20120226186A1-20120906-D00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10" y="163187"/>
            <a:ext cx="2945344" cy="1324548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0998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43000" y="24384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de-DE" sz="2400">
              <a:latin typeface="Times New Roman" pitchFamily="18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380629"/>
              </p:ext>
            </p:extLst>
          </p:nvPr>
        </p:nvGraphicFramePr>
        <p:xfrm>
          <a:off x="539552" y="1250950"/>
          <a:ext cx="3240360" cy="346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3" name="Photo Editor-Foto" r:id="rId3" imgW="13917968" imgH="14866667" progId="MSPhotoEd.3">
                  <p:embed/>
                </p:oleObj>
              </mc:Choice>
              <mc:Fallback>
                <p:oleObj name="Photo Editor-Foto" r:id="rId3" imgW="13917968" imgH="148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50950"/>
                        <a:ext cx="3240360" cy="3462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mit Pfeil 9"/>
          <p:cNvCxnSpPr/>
          <p:nvPr/>
        </p:nvCxnSpPr>
        <p:spPr>
          <a:xfrm flipH="1">
            <a:off x="2555776" y="2478088"/>
            <a:ext cx="215900" cy="1889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3131840" y="3139009"/>
            <a:ext cx="307975" cy="825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1979712" y="3573016"/>
            <a:ext cx="47625" cy="331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14664" y="1988840"/>
            <a:ext cx="384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Facial</a:t>
            </a:r>
            <a:r>
              <a:rPr lang="de-DE" dirty="0" smtClean="0"/>
              <a:t> Action </a:t>
            </a:r>
            <a:r>
              <a:rPr lang="de-DE" dirty="0" err="1" smtClean="0"/>
              <a:t>Coding</a:t>
            </a:r>
            <a:r>
              <a:rPr lang="de-DE" dirty="0" smtClean="0"/>
              <a:t> System (FACS)</a:t>
            </a:r>
            <a:endParaRPr lang="de-DE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74908" y="530111"/>
            <a:ext cx="86533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0563"/>
              </p:ext>
            </p:extLst>
          </p:nvPr>
        </p:nvGraphicFramePr>
        <p:xfrm>
          <a:off x="611584" y="1052736"/>
          <a:ext cx="7416800" cy="518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3" name="SPW 9.0 Graph" r:id="rId3" imgW="5692140" imgH="4237330" progId="SigmaPlotGraphicObject.8">
                  <p:embed/>
                </p:oleObj>
              </mc:Choice>
              <mc:Fallback>
                <p:oleObj name="SPW 9.0 Graph" r:id="rId3" imgW="5692140" imgH="4237330" progId="SigmaPlotGraphicObjec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84" y="1052736"/>
                        <a:ext cx="7416800" cy="518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1331640" y="2708920"/>
            <a:ext cx="2486025" cy="723900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significant</a:t>
            </a:r>
            <a:endParaRPr lang="de-DE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  <a:p>
            <a:pPr algn="ctr"/>
            <a:r>
              <a:rPr lang="de-DE" sz="2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group</a:t>
            </a:r>
            <a:r>
              <a:rPr lang="de-DE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</a:t>
            </a:r>
            <a:r>
              <a:rPr lang="de-DE" sz="2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differences</a:t>
            </a:r>
            <a:endParaRPr lang="de-DE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7" name="WordArt 23"/>
          <p:cNvSpPr>
            <a:spLocks noChangeArrowheads="1" noChangeShapeType="1" noTextEdit="1"/>
          </p:cNvSpPr>
          <p:nvPr/>
        </p:nvSpPr>
        <p:spPr bwMode="auto">
          <a:xfrm>
            <a:off x="4645422" y="2552924"/>
            <a:ext cx="2486025" cy="72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no significant</a:t>
            </a:r>
          </a:p>
          <a:p>
            <a:pPr algn="ctr"/>
            <a:r>
              <a:rPr lang="de-DE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group differences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427984" y="1772816"/>
            <a:ext cx="3671887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2400">
              <a:latin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495667"/>
              </p:ext>
            </p:extLst>
          </p:nvPr>
        </p:nvGraphicFramePr>
        <p:xfrm>
          <a:off x="1403747" y="1411511"/>
          <a:ext cx="10779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4" name="Photo Editor-Foto" r:id="rId5" imgW="13917968" imgH="14866667" progId="MSPhotoEd.3">
                  <p:embed/>
                </p:oleObj>
              </mc:Choice>
              <mc:Fallback>
                <p:oleObj name="Photo Editor-Foto" r:id="rId5" imgW="13917968" imgH="148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747" y="1411511"/>
                        <a:ext cx="107791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80" y="595425"/>
            <a:ext cx="2562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5508104" y="4221088"/>
            <a:ext cx="288032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74908" y="530111"/>
            <a:ext cx="86533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15817" y="530111"/>
            <a:ext cx="2691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Kunz et al. 2007</a:t>
            </a:r>
            <a:endParaRPr lang="de-DE" altLang="de-DE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14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3"/>
          <p:cNvSpPr>
            <a:spLocks noChangeArrowheads="1" noChangeShapeType="1" noTextEdit="1"/>
          </p:cNvSpPr>
          <p:nvPr/>
        </p:nvSpPr>
        <p:spPr bwMode="auto">
          <a:xfrm>
            <a:off x="4645422" y="2552924"/>
            <a:ext cx="2486025" cy="72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no significant</a:t>
            </a:r>
          </a:p>
          <a:p>
            <a:pPr algn="ctr"/>
            <a:r>
              <a:rPr lang="de-DE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group differences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427984" y="1772816"/>
            <a:ext cx="3671887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508104" y="4221088"/>
            <a:ext cx="288032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74908" y="530111"/>
            <a:ext cx="86533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-67538" y="530111"/>
            <a:ext cx="2858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Beach et al. 2016</a:t>
            </a:r>
            <a:endParaRPr lang="de-DE" altLang="de-DE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14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036496" cy="418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129668"/>
              </p:ext>
            </p:extLst>
          </p:nvPr>
        </p:nvGraphicFramePr>
        <p:xfrm>
          <a:off x="1699952" y="1400399"/>
          <a:ext cx="10779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Photo Editor-Foto" r:id="rId4" imgW="13917968" imgH="14866667" progId="MSPhotoEd.3">
                  <p:embed/>
                </p:oleObj>
              </mc:Choice>
              <mc:Fallback>
                <p:oleObj name="Photo Editor-Foto" r:id="rId4" imgW="13917968" imgH="148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952" y="1400399"/>
                        <a:ext cx="107791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4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rol_face_00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5" y="620688"/>
            <a:ext cx="4724400" cy="5181600"/>
          </a:xfrm>
          <a:prstGeom prst="rect">
            <a:avLst/>
          </a:prstGeom>
        </p:spPr>
      </p:pic>
      <p:pic>
        <p:nvPicPr>
          <p:cNvPr id="5" name="demntia_face_00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625838"/>
            <a:ext cx="472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8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78" y="1196752"/>
            <a:ext cx="2995088" cy="209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5435"/>
            <a:ext cx="2806211" cy="210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07543" y="3409255"/>
            <a:ext cx="238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Exekutiv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32823" y="2364849"/>
            <a:ext cx="93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=0.41</a:t>
            </a:r>
            <a:endParaRPr lang="de-DE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592732976"/>
              </p:ext>
            </p:extLst>
          </p:nvPr>
        </p:nvGraphicFramePr>
        <p:xfrm>
          <a:off x="5125362" y="738559"/>
          <a:ext cx="3816424" cy="282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771833622"/>
              </p:ext>
            </p:extLst>
          </p:nvPr>
        </p:nvGraphicFramePr>
        <p:xfrm>
          <a:off x="5373960" y="3785435"/>
          <a:ext cx="3561928" cy="259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ectangle 25"/>
          <p:cNvSpPr/>
          <p:nvPr/>
        </p:nvSpPr>
        <p:spPr>
          <a:xfrm>
            <a:off x="7925161" y="5301208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=-0.39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9265" y="6073551"/>
            <a:ext cx="238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Exekutiv</a:t>
            </a:r>
            <a:r>
              <a:rPr lang="nl-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29" y="497633"/>
            <a:ext cx="5189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memory</a:t>
            </a:r>
            <a:r>
              <a:rPr lang="de-DE" dirty="0" smtClean="0"/>
              <a:t>, </a:t>
            </a:r>
            <a:r>
              <a:rPr lang="de-DE" dirty="0" err="1" smtClean="0"/>
              <a:t>orientation</a:t>
            </a:r>
            <a:r>
              <a:rPr lang="de-DE" dirty="0" smtClean="0"/>
              <a:t>, </a:t>
            </a:r>
            <a:r>
              <a:rPr lang="de-DE" dirty="0" err="1" smtClean="0"/>
              <a:t>executive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, </a:t>
            </a:r>
            <a:r>
              <a:rPr lang="de-DE" dirty="0" err="1" smtClean="0"/>
              <a:t>attention</a:t>
            </a:r>
            <a:endParaRPr lang="de-DE" dirty="0"/>
          </a:p>
        </p:txBody>
      </p:sp>
      <p:sp>
        <p:nvSpPr>
          <p:cNvPr id="16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96788" y="299278"/>
            <a:ext cx="2691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de-DE" alt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Kunz et al. 2015</a:t>
            </a:r>
            <a:endParaRPr lang="de-DE" altLang="de-DE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Graphic spid="18" grpId="0">
        <p:bldAsOne/>
      </p:bldGraphic>
      <p:bldGraphic spid="20" grpId="0">
        <p:bldAsOne/>
      </p:bldGraphic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763"/>
            <a:ext cx="9180513" cy="709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/>
          <p:nvPr/>
        </p:nvSpPr>
        <p:spPr>
          <a:xfrm>
            <a:off x="-60325" y="1470025"/>
            <a:ext cx="92646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solidFill>
                  <a:srgbClr val="008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endParaRPr lang="en-US" sz="3200" dirty="0">
              <a:solidFill>
                <a:srgbClr val="008E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65125" y="1958975"/>
            <a:ext cx="855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de-DE" altLang="de-DE" sz="2400">
              <a:solidFill>
                <a:schemeClr val="accent1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60325" y="3105150"/>
            <a:ext cx="9264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>
                <a:solidFill>
                  <a:srgbClr val="636C76"/>
                </a:solidFill>
                <a:latin typeface="Arial" charset="0"/>
                <a:ea typeface="Calibri Light" pitchFamily="34" charset="0"/>
                <a:cs typeface="Arial" charset="0"/>
              </a:rPr>
              <a:t>I have no relevant commercial relationships to disclose.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de-DE" sz="1800" dirty="0">
              <a:ea typeface="Calibri Ligh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6224"/>
            <a:ext cx="504589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2160" y="5805264"/>
            <a:ext cx="257361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Curved Connector 5"/>
          <p:cNvCxnSpPr/>
          <p:nvPr/>
        </p:nvCxnSpPr>
        <p:spPr>
          <a:xfrm>
            <a:off x="3923928" y="2492896"/>
            <a:ext cx="2160240" cy="1224136"/>
          </a:xfrm>
          <a:prstGeom prst="curvedConnector3">
            <a:avLst>
              <a:gd name="adj1" fmla="val 2883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20072" y="3212976"/>
            <a:ext cx="86409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08104" y="3005336"/>
            <a:ext cx="720080" cy="4956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65520" y="846004"/>
            <a:ext cx="2272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altLang="de-DE" sz="1800" dirty="0">
                <a:latin typeface="Tahoma" pitchFamily="34" charset="0"/>
              </a:rPr>
              <a:t>Kunz et </a:t>
            </a:r>
            <a:r>
              <a:rPr lang="nl-NL" altLang="de-DE" sz="1800" dirty="0" smtClean="0">
                <a:latin typeface="Tahoma" pitchFamily="34" charset="0"/>
              </a:rPr>
              <a:t>al. 2015</a:t>
            </a:r>
          </a:p>
          <a:p>
            <a:pPr algn="ctr"/>
            <a:r>
              <a:rPr lang="nl-NL" altLang="de-DE" sz="1800" dirty="0" err="1" smtClean="0">
                <a:latin typeface="Tahoma" pitchFamily="34" charset="0"/>
              </a:rPr>
              <a:t>Defrin</a:t>
            </a:r>
            <a:r>
              <a:rPr lang="nl-NL" altLang="de-DE" sz="1800" dirty="0" smtClean="0">
                <a:latin typeface="Tahoma" pitchFamily="34" charset="0"/>
              </a:rPr>
              <a:t>,…, Kunz 2015</a:t>
            </a:r>
            <a:endParaRPr lang="de-DE" altLang="de-DE" sz="1800" dirty="0">
              <a:latin typeface="Tahoma" pitchFamily="34" charset="0"/>
            </a:endParaRPr>
          </a:p>
        </p:txBody>
      </p:sp>
      <p:cxnSp>
        <p:nvCxnSpPr>
          <p:cNvPr id="18" name="Gerade Verbindung 23"/>
          <p:cNvCxnSpPr/>
          <p:nvPr/>
        </p:nvCxnSpPr>
        <p:spPr>
          <a:xfrm>
            <a:off x="74908" y="530111"/>
            <a:ext cx="86533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sosceles Triangle 20"/>
          <p:cNvSpPr/>
          <p:nvPr/>
        </p:nvSpPr>
        <p:spPr>
          <a:xfrm>
            <a:off x="1043608" y="5085184"/>
            <a:ext cx="1352872" cy="50405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Straight Connector 22"/>
          <p:cNvCxnSpPr/>
          <p:nvPr/>
        </p:nvCxnSpPr>
        <p:spPr>
          <a:xfrm>
            <a:off x="179512" y="5013176"/>
            <a:ext cx="3096344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4"/>
          <p:cNvSpPr/>
          <p:nvPr/>
        </p:nvSpPr>
        <p:spPr>
          <a:xfrm>
            <a:off x="107504" y="3999731"/>
            <a:ext cx="1368152" cy="7920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/>
              <a:t>Ascending</a:t>
            </a:r>
            <a:r>
              <a:rPr lang="nl-NL" sz="1200" b="1" dirty="0" smtClean="0"/>
              <a:t> </a:t>
            </a:r>
            <a:r>
              <a:rPr lang="nl-NL" sz="1200" b="1" dirty="0" err="1" smtClean="0"/>
              <a:t>Pathways</a:t>
            </a:r>
            <a:endParaRPr lang="de-DE" sz="1200" b="1" dirty="0"/>
          </a:p>
        </p:txBody>
      </p:sp>
      <p:sp>
        <p:nvSpPr>
          <p:cNvPr id="26" name="Rounded Rectangle 29"/>
          <p:cNvSpPr/>
          <p:nvPr/>
        </p:nvSpPr>
        <p:spPr>
          <a:xfrm>
            <a:off x="2047527" y="4356720"/>
            <a:ext cx="1160511" cy="43032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 err="1" smtClean="0"/>
              <a:t>Descending</a:t>
            </a:r>
            <a:r>
              <a:rPr lang="nl-NL" sz="1050" b="1" dirty="0" smtClean="0"/>
              <a:t> </a:t>
            </a:r>
            <a:r>
              <a:rPr lang="nl-NL" sz="1050" b="1" dirty="0" err="1" smtClean="0"/>
              <a:t>Pathways</a:t>
            </a:r>
            <a:endParaRPr lang="de-DE" sz="1050" b="1" dirty="0"/>
          </a:p>
        </p:txBody>
      </p:sp>
      <p:sp>
        <p:nvSpPr>
          <p:cNvPr id="28" name="Rounded Rectangle 26"/>
          <p:cNvSpPr/>
          <p:nvPr/>
        </p:nvSpPr>
        <p:spPr>
          <a:xfrm>
            <a:off x="2047527" y="4005064"/>
            <a:ext cx="1296143" cy="7920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err="1" smtClean="0"/>
              <a:t>Descending</a:t>
            </a:r>
            <a:r>
              <a:rPr lang="nl-NL" sz="1200" b="1" dirty="0" smtClean="0"/>
              <a:t> </a:t>
            </a:r>
            <a:r>
              <a:rPr lang="nl-NL" sz="1200" b="1" dirty="0" err="1" smtClean="0"/>
              <a:t>Pathways</a:t>
            </a:r>
            <a:endParaRPr lang="de-DE" sz="1200" b="1" dirty="0"/>
          </a:p>
        </p:txBody>
      </p:sp>
      <p:cxnSp>
        <p:nvCxnSpPr>
          <p:cNvPr id="29" name="Straight Connector 30"/>
          <p:cNvCxnSpPr/>
          <p:nvPr/>
        </p:nvCxnSpPr>
        <p:spPr>
          <a:xfrm flipV="1">
            <a:off x="179512" y="4869160"/>
            <a:ext cx="3028526" cy="43204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300609" y="2492896"/>
            <a:ext cx="278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altLang="de-DE" sz="2000" dirty="0" smtClean="0">
                <a:solidFill>
                  <a:schemeClr val="accent2"/>
                </a:solidFill>
                <a:latin typeface="Tahoma" pitchFamily="34" charset="0"/>
              </a:rPr>
              <a:t>Non-pathological aging</a:t>
            </a:r>
            <a:endParaRPr lang="nl-NL" altLang="de-DE" sz="20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129787" y="2922418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altLang="de-DE" sz="2000" dirty="0" smtClean="0">
                <a:solidFill>
                  <a:schemeClr val="accent2"/>
                </a:solidFill>
                <a:latin typeface="Tahoma" pitchFamily="34" charset="0"/>
              </a:rPr>
              <a:t>Dementia</a:t>
            </a:r>
            <a:endParaRPr lang="nl-NL" altLang="de-DE" sz="20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" name="Gewitterblitz 3"/>
          <p:cNvSpPr/>
          <p:nvPr/>
        </p:nvSpPr>
        <p:spPr>
          <a:xfrm>
            <a:off x="4149573" y="2536021"/>
            <a:ext cx="504056" cy="538520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>
            <a:stCxn id="21" idx="3"/>
          </p:cNvCxnSpPr>
          <p:nvPr/>
        </p:nvCxnSpPr>
        <p:spPr>
          <a:xfrm flipV="1">
            <a:off x="2396480" y="2922418"/>
            <a:ext cx="1870286" cy="200055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2" idx="3"/>
          </p:cNvCxnSpPr>
          <p:nvPr/>
        </p:nvCxnSpPr>
        <p:spPr>
          <a:xfrm>
            <a:off x="3086949" y="2692951"/>
            <a:ext cx="1062624" cy="0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0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8" grpId="1" animBg="1"/>
      <p:bldP spid="2" grpId="0"/>
      <p:bldP spid="21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03648" y="2132856"/>
            <a:ext cx="2232248" cy="1986904"/>
          </a:xfrm>
          <a:prstGeom prst="flowChartAlternate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051251" y="2071191"/>
            <a:ext cx="2304256" cy="2016224"/>
          </a:xfrm>
          <a:prstGeom prst="flowChartAlternateProces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Up Arrow 7"/>
          <p:cNvSpPr/>
          <p:nvPr/>
        </p:nvSpPr>
        <p:spPr>
          <a:xfrm flipH="1" flipV="1">
            <a:off x="2339752" y="684126"/>
            <a:ext cx="4032448" cy="1025252"/>
          </a:xfrm>
          <a:prstGeom prst="curvedUp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39752" y="3485167"/>
            <a:ext cx="2016224" cy="369332"/>
          </a:xfrm>
          <a:prstGeom prst="rect">
            <a:avLst/>
          </a:prstGeom>
          <a:noFill/>
          <a:ln w="15875">
            <a:solidFill>
              <a:srgbClr val="5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 dirty="0" smtClean="0">
                <a:solidFill>
                  <a:srgbClr val="500000"/>
                </a:solidFill>
                <a:latin typeface="Arial" charset="0"/>
              </a:rPr>
              <a:t>Memory</a:t>
            </a:r>
            <a:endParaRPr lang="de-DE" altLang="de-DE" sz="1800" dirty="0">
              <a:solidFill>
                <a:srgbClr val="500000"/>
              </a:solidFill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57061" y="3483699"/>
            <a:ext cx="2200097" cy="369332"/>
          </a:xfrm>
          <a:prstGeom prst="rect">
            <a:avLst/>
          </a:prstGeom>
          <a:noFill/>
          <a:ln w="15875">
            <a:solidFill>
              <a:srgbClr val="5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 dirty="0" smtClean="0">
                <a:solidFill>
                  <a:srgbClr val="500000"/>
                </a:solidFill>
                <a:latin typeface="Arial" charset="0"/>
              </a:rPr>
              <a:t>Executive </a:t>
            </a:r>
            <a:r>
              <a:rPr lang="de-DE" altLang="de-DE" sz="1800" dirty="0" err="1" smtClean="0">
                <a:solidFill>
                  <a:srgbClr val="500000"/>
                </a:solidFill>
                <a:latin typeface="Arial" charset="0"/>
              </a:rPr>
              <a:t>function</a:t>
            </a:r>
            <a:endParaRPr lang="de-DE" altLang="de-DE" sz="1800" dirty="0">
              <a:solidFill>
                <a:srgbClr val="500000"/>
              </a:solidFill>
              <a:latin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020272" y="3483699"/>
            <a:ext cx="1928833" cy="369332"/>
          </a:xfrm>
          <a:prstGeom prst="rect">
            <a:avLst/>
          </a:prstGeom>
          <a:noFill/>
          <a:ln w="15875">
            <a:solidFill>
              <a:srgbClr val="5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 dirty="0" err="1" smtClean="0">
                <a:solidFill>
                  <a:srgbClr val="500000"/>
                </a:solidFill>
                <a:latin typeface="Arial" charset="0"/>
              </a:rPr>
              <a:t>others</a:t>
            </a:r>
            <a:endParaRPr lang="de-DE" altLang="de-DE" sz="1800" dirty="0" smtClean="0">
              <a:solidFill>
                <a:srgbClr val="500000"/>
              </a:solidFill>
              <a:latin typeface="Arial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259632" y="1981941"/>
            <a:ext cx="2305174" cy="974260"/>
          </a:xfrm>
          <a:prstGeom prst="line">
            <a:avLst/>
          </a:prstGeom>
          <a:noFill/>
          <a:ln w="25400">
            <a:solidFill>
              <a:srgbClr val="5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5250160" y="2238653"/>
            <a:ext cx="683857" cy="830307"/>
          </a:xfrm>
          <a:prstGeom prst="line">
            <a:avLst/>
          </a:prstGeom>
          <a:noFill/>
          <a:ln w="25400">
            <a:solidFill>
              <a:srgbClr val="5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5570583" y="1942719"/>
            <a:ext cx="2373151" cy="1013482"/>
          </a:xfrm>
          <a:prstGeom prst="line">
            <a:avLst/>
          </a:prstGeom>
          <a:noFill/>
          <a:ln w="25400">
            <a:solidFill>
              <a:srgbClr val="5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Pfeil nach oben 24"/>
          <p:cNvSpPr/>
          <p:nvPr/>
        </p:nvSpPr>
        <p:spPr>
          <a:xfrm rot="10800000">
            <a:off x="3115534" y="4209177"/>
            <a:ext cx="536097" cy="6480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oben 29"/>
          <p:cNvSpPr/>
          <p:nvPr/>
        </p:nvSpPr>
        <p:spPr>
          <a:xfrm rot="10800000">
            <a:off x="5242917" y="4209177"/>
            <a:ext cx="536097" cy="6480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oben 30"/>
          <p:cNvSpPr/>
          <p:nvPr/>
        </p:nvSpPr>
        <p:spPr>
          <a:xfrm rot="10800000">
            <a:off x="7585082" y="4221088"/>
            <a:ext cx="536097" cy="6480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07504" y="3486150"/>
            <a:ext cx="2016224" cy="369332"/>
          </a:xfrm>
          <a:prstGeom prst="rect">
            <a:avLst/>
          </a:prstGeom>
          <a:noFill/>
          <a:ln w="15875">
            <a:solidFill>
              <a:srgbClr val="5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 dirty="0" smtClean="0">
                <a:solidFill>
                  <a:srgbClr val="500000"/>
                </a:solidFill>
                <a:latin typeface="Arial" charset="0"/>
              </a:rPr>
              <a:t>Attention</a:t>
            </a:r>
            <a:endParaRPr lang="de-DE" altLang="de-DE" sz="1800" dirty="0">
              <a:solidFill>
                <a:srgbClr val="500000"/>
              </a:solidFill>
              <a:latin typeface="Arial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3347864" y="2262864"/>
            <a:ext cx="701538" cy="806095"/>
          </a:xfrm>
          <a:prstGeom prst="line">
            <a:avLst/>
          </a:prstGeom>
          <a:noFill/>
          <a:ln w="25400">
            <a:solidFill>
              <a:srgbClr val="5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Pfeil nach oben 33"/>
          <p:cNvSpPr/>
          <p:nvPr/>
        </p:nvSpPr>
        <p:spPr>
          <a:xfrm rot="10800000">
            <a:off x="756352" y="4221088"/>
            <a:ext cx="536097" cy="6480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563888" y="751201"/>
            <a:ext cx="1859333" cy="1312288"/>
          </a:xfrm>
          <a:prstGeom prst="flowChartAlternateProces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20" grpId="0" animBg="1"/>
      <p:bldP spid="21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66" y="1484784"/>
            <a:ext cx="4416577" cy="479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804248" y="6093296"/>
            <a:ext cx="1781523" cy="181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ounded Rectangle 5"/>
          <p:cNvSpPr/>
          <p:nvPr/>
        </p:nvSpPr>
        <p:spPr>
          <a:xfrm>
            <a:off x="395536" y="980728"/>
            <a:ext cx="1800200" cy="108012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err="1" smtClean="0"/>
              <a:t>Decrease</a:t>
            </a:r>
            <a:r>
              <a:rPr lang="nl-NL" sz="1600" b="1" dirty="0" smtClean="0"/>
              <a:t> in </a:t>
            </a:r>
            <a:r>
              <a:rPr lang="nl-NL" sz="1600" b="1" dirty="0" err="1" smtClean="0"/>
              <a:t>grey</a:t>
            </a:r>
            <a:r>
              <a:rPr lang="nl-NL" sz="1600" b="1" dirty="0" smtClean="0"/>
              <a:t> matter</a:t>
            </a:r>
            <a:endParaRPr lang="de-DE" sz="16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5553134"/>
            <a:ext cx="272677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UB Scala" pitchFamily="2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UB Scala" pitchFamily="2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B Scala" pitchFamily="2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UB Scala" pitchFamily="2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UB Scala" pitchFamily="2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 dirty="0" err="1" smtClean="0">
                <a:solidFill>
                  <a:srgbClr val="003366"/>
                </a:solidFill>
                <a:latin typeface="Tahoma" pitchFamily="34" charset="0"/>
              </a:rPr>
              <a:t>Reviewarticle</a:t>
            </a:r>
            <a:endParaRPr lang="de-DE" altLang="de-DE" sz="1400" dirty="0" smtClean="0">
              <a:solidFill>
                <a:srgbClr val="003366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1400" dirty="0" err="1" smtClean="0">
                <a:solidFill>
                  <a:srgbClr val="003366"/>
                </a:solidFill>
                <a:latin typeface="Tahoma" pitchFamily="34" charset="0"/>
              </a:rPr>
              <a:t>by</a:t>
            </a:r>
            <a:r>
              <a:rPr lang="de-DE" altLang="de-DE" sz="1400" dirty="0" smtClean="0">
                <a:solidFill>
                  <a:srgbClr val="003366"/>
                </a:solidFill>
                <a:latin typeface="Tahoma" pitchFamily="34" charset="0"/>
              </a:rPr>
              <a:t> </a:t>
            </a:r>
            <a:r>
              <a:rPr lang="de-DE" altLang="de-DE" sz="1400" dirty="0" err="1" smtClean="0">
                <a:solidFill>
                  <a:srgbClr val="003366"/>
                </a:solidFill>
                <a:latin typeface="Tahoma" pitchFamily="34" charset="0"/>
              </a:rPr>
              <a:t>Moriarty</a:t>
            </a:r>
            <a:r>
              <a:rPr lang="de-DE" altLang="de-DE" sz="1400" dirty="0" smtClean="0">
                <a:solidFill>
                  <a:srgbClr val="003366"/>
                </a:solidFill>
                <a:latin typeface="Tahoma" pitchFamily="34" charset="0"/>
              </a:rPr>
              <a:t> et al. 2011</a:t>
            </a:r>
            <a:endParaRPr lang="de-DE" altLang="de-DE" sz="140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69566" y="2636912"/>
            <a:ext cx="978498" cy="936104"/>
          </a:xfrm>
          <a:prstGeom prst="ellipse">
            <a:avLst/>
          </a:prstGeom>
          <a:solidFill>
            <a:srgbClr val="FFFF00">
              <a:alpha val="14902"/>
            </a:srgb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5364088" y="2204864"/>
            <a:ext cx="690466" cy="585439"/>
          </a:xfrm>
          <a:prstGeom prst="ellipse">
            <a:avLst/>
          </a:prstGeom>
          <a:solidFill>
            <a:srgbClr val="FFFF00">
              <a:alpha val="14902"/>
            </a:srgb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5682051" y="2731852"/>
            <a:ext cx="497633" cy="445120"/>
          </a:xfrm>
          <a:prstGeom prst="ellipse">
            <a:avLst/>
          </a:prstGeom>
          <a:solidFill>
            <a:srgbClr val="FFFF00">
              <a:alpha val="14902"/>
            </a:srgb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ounded Rectangle 10"/>
          <p:cNvSpPr/>
          <p:nvPr/>
        </p:nvSpPr>
        <p:spPr>
          <a:xfrm>
            <a:off x="395536" y="2414352"/>
            <a:ext cx="1800200" cy="1080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b="1" dirty="0" smtClean="0">
                <a:solidFill>
                  <a:schemeClr val="bg1"/>
                </a:solidFill>
              </a:rPr>
              <a:t>Limited resources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92080" y="2060848"/>
            <a:ext cx="830197" cy="821556"/>
          </a:xfrm>
          <a:prstGeom prst="ellipse">
            <a:avLst/>
          </a:prstGeom>
          <a:solidFill>
            <a:schemeClr val="bg1">
              <a:alpha val="14902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5596157" y="2708920"/>
            <a:ext cx="632027" cy="530512"/>
          </a:xfrm>
          <a:prstGeom prst="ellipse">
            <a:avLst/>
          </a:prstGeom>
          <a:solidFill>
            <a:schemeClr val="bg1">
              <a:alpha val="14902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2"/>
          <p:cNvSpPr/>
          <p:nvPr/>
        </p:nvSpPr>
        <p:spPr>
          <a:xfrm>
            <a:off x="6488234" y="3887184"/>
            <a:ext cx="632027" cy="530512"/>
          </a:xfrm>
          <a:prstGeom prst="ellipse">
            <a:avLst/>
          </a:prstGeom>
          <a:solidFill>
            <a:schemeClr val="bg1">
              <a:alpha val="14902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3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03648" y="2132856"/>
            <a:ext cx="2232248" cy="1986904"/>
          </a:xfrm>
          <a:prstGeom prst="flowChartAlternate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rved Up Arrow 3"/>
          <p:cNvSpPr/>
          <p:nvPr/>
        </p:nvSpPr>
        <p:spPr>
          <a:xfrm>
            <a:off x="2627784" y="4468347"/>
            <a:ext cx="3852428" cy="1152128"/>
          </a:xfrm>
          <a:prstGeom prst="curvedUp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051251" y="2071191"/>
            <a:ext cx="2304256" cy="2016224"/>
          </a:xfrm>
          <a:prstGeom prst="flowChartAlternateProces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Up Arrow 7"/>
          <p:cNvSpPr/>
          <p:nvPr/>
        </p:nvSpPr>
        <p:spPr>
          <a:xfrm flipH="1" flipV="1">
            <a:off x="2339752" y="684126"/>
            <a:ext cx="4032448" cy="1025252"/>
          </a:xfrm>
          <a:prstGeom prst="curvedUp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lus 4"/>
          <p:cNvSpPr/>
          <p:nvPr/>
        </p:nvSpPr>
        <p:spPr>
          <a:xfrm>
            <a:off x="4122981" y="4869159"/>
            <a:ext cx="732690" cy="669769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lus 10"/>
          <p:cNvSpPr/>
          <p:nvPr/>
        </p:nvSpPr>
        <p:spPr>
          <a:xfrm>
            <a:off x="4034002" y="836712"/>
            <a:ext cx="821669" cy="72008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498" y="15007"/>
            <a:ext cx="9140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625" y="3875160"/>
            <a:ext cx="9144000" cy="909638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de-DE" altLang="de-DE" sz="4000" b="1" dirty="0" err="1" smtClean="0">
                <a:latin typeface="Comic Sans MS" pitchFamily="66" charset="0"/>
              </a:rPr>
              <a:t>Thank</a:t>
            </a:r>
            <a:r>
              <a:rPr lang="de-DE" altLang="de-DE" sz="4000" b="1" dirty="0" smtClean="0">
                <a:latin typeface="Comic Sans MS" pitchFamily="66" charset="0"/>
              </a:rPr>
              <a:t> </a:t>
            </a:r>
            <a:r>
              <a:rPr lang="de-DE" altLang="de-DE" sz="4000" b="1" dirty="0" err="1" smtClean="0">
                <a:latin typeface="Comic Sans MS" pitchFamily="66" charset="0"/>
              </a:rPr>
              <a:t>you</a:t>
            </a:r>
            <a:r>
              <a:rPr lang="de-DE" altLang="de-DE" sz="4000" b="1" dirty="0" smtClean="0">
                <a:latin typeface="Comic Sans MS" pitchFamily="66" charset="0"/>
              </a:rPr>
              <a:t> </a:t>
            </a:r>
            <a:r>
              <a:rPr lang="de-DE" altLang="de-DE" sz="4000" b="1" dirty="0" err="1" smtClean="0">
                <a:latin typeface="Comic Sans MS" pitchFamily="66" charset="0"/>
              </a:rPr>
              <a:t>for</a:t>
            </a:r>
            <a:r>
              <a:rPr lang="de-DE" altLang="de-DE" sz="4000" b="1" dirty="0" smtClean="0">
                <a:latin typeface="Comic Sans MS" pitchFamily="66" charset="0"/>
              </a:rPr>
              <a:t> </a:t>
            </a:r>
            <a:r>
              <a:rPr lang="de-DE" altLang="de-DE" sz="4000" b="1" dirty="0" err="1" smtClean="0">
                <a:latin typeface="Comic Sans MS" pitchFamily="66" charset="0"/>
              </a:rPr>
              <a:t>your</a:t>
            </a:r>
            <a:r>
              <a:rPr lang="de-DE" altLang="de-DE" sz="4000" b="1" dirty="0" smtClean="0">
                <a:latin typeface="Comic Sans MS" pitchFamily="66" charset="0"/>
              </a:rPr>
              <a:t> </a:t>
            </a:r>
            <a:r>
              <a:rPr lang="de-DE" altLang="de-DE" sz="4000" b="1" dirty="0" err="1" smtClean="0">
                <a:latin typeface="Comic Sans MS" pitchFamily="66" charset="0"/>
              </a:rPr>
              <a:t>attention</a:t>
            </a:r>
            <a:r>
              <a:rPr lang="de-DE" altLang="de-DE" sz="4000" b="1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2" name="Rechteck 1"/>
          <p:cNvSpPr/>
          <p:nvPr/>
        </p:nvSpPr>
        <p:spPr>
          <a:xfrm>
            <a:off x="107504" y="188640"/>
            <a:ext cx="324800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 err="1" smtClean="0">
                <a:latin typeface="Comic Sans MS" pitchFamily="66" charset="0"/>
              </a:rPr>
              <a:t>Thanks</a:t>
            </a:r>
            <a:r>
              <a:rPr lang="de-DE" altLang="de-DE" b="1" dirty="0" smtClean="0">
                <a:latin typeface="Comic Sans MS" pitchFamily="66" charset="0"/>
              </a:rPr>
              <a:t> </a:t>
            </a:r>
            <a:r>
              <a:rPr lang="de-DE" altLang="de-DE" b="1" dirty="0" err="1" smtClean="0">
                <a:latin typeface="Comic Sans MS" pitchFamily="66" charset="0"/>
              </a:rPr>
              <a:t>to</a:t>
            </a:r>
            <a:endParaRPr lang="de-DE" altLang="de-DE" b="1" dirty="0" smtClean="0">
              <a:latin typeface="Comic Sans MS" pitchFamily="66" charset="0"/>
            </a:endParaRPr>
          </a:p>
          <a:p>
            <a:r>
              <a:rPr lang="de-DE" dirty="0" smtClean="0">
                <a:latin typeface="Comic Sans MS" pitchFamily="66" charset="0"/>
              </a:rPr>
              <a:t>Stefan Lautenbacher</a:t>
            </a:r>
          </a:p>
          <a:p>
            <a:r>
              <a:rPr lang="de-DE" dirty="0" smtClean="0">
                <a:latin typeface="Comic Sans MS" pitchFamily="66" charset="0"/>
              </a:rPr>
              <a:t>Veit </a:t>
            </a:r>
            <a:r>
              <a:rPr lang="de-DE" dirty="0" err="1" smtClean="0">
                <a:latin typeface="Comic Sans MS" pitchFamily="66" charset="0"/>
              </a:rPr>
              <a:t>Mylius</a:t>
            </a:r>
            <a:endParaRPr lang="de-DE" dirty="0" smtClean="0">
              <a:latin typeface="Comic Sans MS" pitchFamily="66" charset="0"/>
            </a:endParaRPr>
          </a:p>
          <a:p>
            <a:r>
              <a:rPr lang="de-DE" dirty="0" smtClean="0">
                <a:latin typeface="Comic Sans MS" pitchFamily="66" charset="0"/>
              </a:rPr>
              <a:t>Karsten </a:t>
            </a:r>
            <a:r>
              <a:rPr lang="de-DE" dirty="0" err="1" smtClean="0">
                <a:latin typeface="Comic Sans MS" pitchFamily="66" charset="0"/>
              </a:rPr>
              <a:t>Schepelmann</a:t>
            </a:r>
            <a:endParaRPr lang="de-DE" dirty="0" smtClean="0">
              <a:latin typeface="Comic Sans MS" pitchFamily="66" charset="0"/>
            </a:endParaRPr>
          </a:p>
          <a:p>
            <a:r>
              <a:rPr lang="de-DE" dirty="0" err="1" smtClean="0">
                <a:latin typeface="Comic Sans MS" pitchFamily="66" charset="0"/>
              </a:rPr>
              <a:t>Sigried</a:t>
            </a:r>
            <a:r>
              <a:rPr lang="de-DE" dirty="0" smtClean="0">
                <a:latin typeface="Comic Sans MS" pitchFamily="66" charset="0"/>
              </a:rPr>
              <a:t> Scharmann</a:t>
            </a:r>
          </a:p>
          <a:p>
            <a:r>
              <a:rPr lang="de-DE" dirty="0" err="1" smtClean="0">
                <a:latin typeface="Comic Sans MS" pitchFamily="66" charset="0"/>
              </a:rPr>
              <a:t>Joukje</a:t>
            </a:r>
            <a:r>
              <a:rPr lang="de-DE" dirty="0" smtClean="0">
                <a:latin typeface="Comic Sans MS" pitchFamily="66" charset="0"/>
              </a:rPr>
              <a:t> Ostermann </a:t>
            </a:r>
          </a:p>
          <a:p>
            <a:endParaRPr lang="de-DE" dirty="0"/>
          </a:p>
        </p:txBody>
      </p:sp>
      <p:pic>
        <p:nvPicPr>
          <p:cNvPr id="59394" name="Picture 2" descr="Bildergebnis für dfg g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214"/>
            <a:ext cx="2326382" cy="10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Bildergebnis für cost 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58" y="963648"/>
            <a:ext cx="2450637" cy="9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Bildergebnis für eu fp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39" y="2204864"/>
            <a:ext cx="2330674" cy="77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5884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5884"/>
                </a:solidFill>
                <a:latin typeface="UB Scala" pitchFamily="2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5884"/>
                </a:solidFill>
                <a:latin typeface="UB Scala" pitchFamily="2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5884"/>
                </a:solidFill>
                <a:latin typeface="UB Scala" pitchFamily="2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2C5884"/>
                </a:solidFill>
                <a:latin typeface="UB Scala" pitchFamily="2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C5884"/>
                </a:solidFill>
                <a:latin typeface="UB Scala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C5884"/>
                </a:solidFill>
                <a:latin typeface="UB Scala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C5884"/>
                </a:solidFill>
                <a:latin typeface="UB Scala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C5884"/>
                </a:solidFill>
                <a:latin typeface="UB Scala" pitchFamily="2" charset="0"/>
              </a:defRPr>
            </a:lvl9pPr>
          </a:lstStyle>
          <a:p>
            <a:r>
              <a:rPr lang="en-US" altLang="de-DE" kern="0" smtClean="0"/>
              <a:t>Click to edit Master title style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de-DE" kern="0" smtClean="0"/>
              <a:t>Edit Master text styles</a:t>
            </a:r>
          </a:p>
          <a:p>
            <a:pPr lvl="1"/>
            <a:r>
              <a:rPr lang="en-US" altLang="de-DE" kern="0" smtClean="0"/>
              <a:t>Second level</a:t>
            </a:r>
          </a:p>
          <a:p>
            <a:pPr lvl="2"/>
            <a:r>
              <a:rPr lang="en-US" altLang="de-DE" kern="0" smtClean="0"/>
              <a:t>Third level</a:t>
            </a:r>
          </a:p>
          <a:p>
            <a:pPr lvl="3"/>
            <a:r>
              <a:rPr lang="en-US" altLang="de-DE" kern="0" smtClean="0"/>
              <a:t>Fourth level</a:t>
            </a:r>
          </a:p>
          <a:p>
            <a:pPr lvl="4"/>
            <a:r>
              <a:rPr lang="en-US" altLang="de-DE" kern="0" smtClean="0"/>
              <a:t>Fifth level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961E2F91-0858-4D50-8503-2CCA4AB56E1D}" type="datetimeFigureOut">
              <a:rPr lang="en-US" smtClean="0"/>
              <a:pPr>
                <a:defRPr/>
              </a:pPr>
              <a:t>7/25/17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fld id="{860E3EA2-2C83-495B-B19E-11E9BEC5EBCB}" type="slidenum">
              <a:rPr lang="en-US" altLang="de-DE" smtClean="0"/>
              <a:pPr/>
              <a:t>26</a:t>
            </a:fld>
            <a:endParaRPr lang="en-US" altLang="de-DE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03188"/>
            <a:ext cx="9144000" cy="70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0" y="4606925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743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971600" y="1162719"/>
            <a:ext cx="6984776" cy="4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C5884"/>
              </a:solidFill>
            </a:endParaRPr>
          </a:p>
        </p:txBody>
      </p:sp>
      <p:grpSp>
        <p:nvGrpSpPr>
          <p:cNvPr id="8" name="Gruppo 20"/>
          <p:cNvGrpSpPr>
            <a:grpSpLocks/>
          </p:cNvGrpSpPr>
          <p:nvPr/>
        </p:nvGrpSpPr>
        <p:grpSpPr bwMode="auto">
          <a:xfrm>
            <a:off x="4499992" y="3216895"/>
            <a:ext cx="1250950" cy="1292225"/>
            <a:chOff x="4175101" y="2466963"/>
            <a:chExt cx="1250950" cy="1292225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175101" y="3454388"/>
              <a:ext cx="4413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9pPr>
            </a:lstStyle>
            <a:p>
              <a:pPr eaLnBrk="1" hangingPunct="1"/>
              <a:r>
                <a:rPr lang="it-IT" altLang="de-DE" sz="1400" b="1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7%</a:t>
              </a: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4886301" y="2466963"/>
              <a:ext cx="5397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9pPr>
            </a:lstStyle>
            <a:p>
              <a:pPr eaLnBrk="1" hangingPunct="1"/>
              <a:r>
                <a:rPr lang="it-IT" altLang="de-DE" sz="1400" b="1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30%</a:t>
              </a:r>
              <a:endParaRPr lang="en-GB" altLang="de-DE" sz="1400" b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086904" y="3521215"/>
            <a:ext cx="2776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it-IT" altLang="de-DE" sz="2000" b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Decline</a:t>
            </a:r>
            <a:r>
              <a:rPr lang="it-IT" altLang="de-DE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in </a:t>
            </a:r>
          </a:p>
          <a:p>
            <a:pPr eaLnBrk="1" hangingPunct="1"/>
            <a:r>
              <a:rPr lang="it-IT" altLang="de-DE" sz="20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c</a:t>
            </a:r>
            <a:r>
              <a:rPr lang="it-IT" altLang="de-DE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ognitive </a:t>
            </a:r>
            <a:r>
              <a:rPr lang="it-IT" altLang="de-DE" sz="20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f</a:t>
            </a:r>
            <a:r>
              <a:rPr lang="it-IT" altLang="de-DE" sz="2000" b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unctioning</a:t>
            </a:r>
            <a:endParaRPr lang="en-GB" altLang="de-DE" sz="20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uppo 19"/>
          <p:cNvGrpSpPr>
            <a:grpSpLocks/>
          </p:cNvGrpSpPr>
          <p:nvPr/>
        </p:nvGrpSpPr>
        <p:grpSpPr bwMode="auto">
          <a:xfrm>
            <a:off x="1111353" y="1332603"/>
            <a:ext cx="6124942" cy="4400653"/>
            <a:chOff x="2080925" y="1714488"/>
            <a:chExt cx="3321313" cy="3360527"/>
          </a:xfrm>
        </p:grpSpPr>
        <p:sp>
          <p:nvSpPr>
            <p:cNvPr id="13" name="Figura a mano libera 4"/>
            <p:cNvSpPr/>
            <p:nvPr/>
          </p:nvSpPr>
          <p:spPr>
            <a:xfrm>
              <a:off x="2306614" y="1714488"/>
              <a:ext cx="3095624" cy="3051176"/>
            </a:xfrm>
            <a:custGeom>
              <a:avLst/>
              <a:gdLst>
                <a:gd name="connsiteX0" fmla="*/ 14631 w 3094330"/>
                <a:gd name="connsiteY0" fmla="*/ 0 h 3050439"/>
                <a:gd name="connsiteX1" fmla="*/ 0 w 3094330"/>
                <a:gd name="connsiteY1" fmla="*/ 3021178 h 3050439"/>
                <a:gd name="connsiteX2" fmla="*/ 3094330 w 3094330"/>
                <a:gd name="connsiteY2" fmla="*/ 3050439 h 305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4330" h="3050439">
                  <a:moveTo>
                    <a:pt x="14631" y="0"/>
                  </a:moveTo>
                  <a:lnTo>
                    <a:pt x="0" y="3021178"/>
                  </a:lnTo>
                  <a:lnTo>
                    <a:pt x="3094330" y="3050439"/>
                  </a:lnTo>
                </a:path>
              </a:pathLst>
            </a:cu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14" name="CasellaDiTesto 3"/>
            <p:cNvSpPr txBox="1">
              <a:spLocks noChangeArrowheads="1"/>
            </p:cNvSpPr>
            <p:nvPr/>
          </p:nvSpPr>
          <p:spPr bwMode="auto">
            <a:xfrm>
              <a:off x="2482061" y="4800426"/>
              <a:ext cx="283548" cy="235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9pPr>
            </a:lstStyle>
            <a:p>
              <a:pPr eaLnBrk="1" hangingPunct="1"/>
              <a:r>
                <a:rPr lang="it-IT" altLang="de-DE" sz="1400" b="1" dirty="0" smtClean="0">
                  <a:solidFill>
                    <a:srgbClr val="2C5884"/>
                  </a:solidFill>
                  <a:latin typeface="Arial" charset="0"/>
                  <a:cs typeface="Arial" charset="0"/>
                </a:rPr>
                <a:t>Age</a:t>
              </a:r>
              <a:endParaRPr lang="it-IT" altLang="de-DE" sz="1400" b="1" dirty="0">
                <a:solidFill>
                  <a:srgbClr val="2C588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CasellaDiTesto 4"/>
            <p:cNvSpPr txBox="1">
              <a:spLocks noChangeArrowheads="1"/>
            </p:cNvSpPr>
            <p:nvPr/>
          </p:nvSpPr>
          <p:spPr bwMode="auto">
            <a:xfrm rot="16200000">
              <a:off x="1732747" y="3096526"/>
              <a:ext cx="863251" cy="16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9pPr>
            </a:lstStyle>
            <a:p>
              <a:pPr eaLnBrk="1" hangingPunct="1"/>
              <a:r>
                <a:rPr lang="it-IT" altLang="de-DE" sz="1400" b="1" dirty="0" err="1" smtClean="0">
                  <a:solidFill>
                    <a:srgbClr val="2C5884"/>
                  </a:solidFill>
                  <a:latin typeface="Arial" charset="0"/>
                  <a:cs typeface="Arial" charset="0"/>
                </a:rPr>
                <a:t>Prevalence</a:t>
              </a:r>
              <a:endParaRPr lang="it-IT" altLang="de-DE" sz="1400" b="1" dirty="0">
                <a:solidFill>
                  <a:srgbClr val="2C588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CasellaDiTesto 12"/>
            <p:cNvSpPr txBox="1">
              <a:spLocks noChangeArrowheads="1"/>
            </p:cNvSpPr>
            <p:nvPr/>
          </p:nvSpPr>
          <p:spPr bwMode="auto">
            <a:xfrm>
              <a:off x="3878238" y="4808526"/>
              <a:ext cx="246618" cy="266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9pPr>
            </a:lstStyle>
            <a:p>
              <a:pPr eaLnBrk="1" hangingPunct="1"/>
              <a:r>
                <a:rPr lang="it-IT" altLang="de-DE" sz="1400" b="1" dirty="0" smtClean="0">
                  <a:solidFill>
                    <a:srgbClr val="2C5884"/>
                  </a:solidFill>
                  <a:latin typeface="Arial" charset="0"/>
                  <a:cs typeface="Arial" charset="0"/>
                </a:rPr>
                <a:t>65</a:t>
              </a:r>
              <a:endParaRPr lang="it-IT" altLang="de-DE" sz="1400" b="1" dirty="0">
                <a:solidFill>
                  <a:srgbClr val="2C588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CasellaDiTesto 13"/>
            <p:cNvSpPr txBox="1">
              <a:spLocks noChangeArrowheads="1"/>
            </p:cNvSpPr>
            <p:nvPr/>
          </p:nvSpPr>
          <p:spPr bwMode="auto">
            <a:xfrm>
              <a:off x="4476726" y="4806938"/>
              <a:ext cx="488690" cy="235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9pPr>
            </a:lstStyle>
            <a:p>
              <a:pPr eaLnBrk="1" hangingPunct="1"/>
              <a:r>
                <a:rPr lang="it-IT" altLang="de-DE" sz="1400" b="1" dirty="0">
                  <a:solidFill>
                    <a:srgbClr val="2C5884"/>
                  </a:solidFill>
                  <a:latin typeface="Arial" charset="0"/>
                  <a:cs typeface="Arial" charset="0"/>
                </a:rPr>
                <a:t>80 </a:t>
              </a:r>
              <a:r>
                <a:rPr lang="it-IT" altLang="de-DE" sz="1400" b="1" dirty="0" err="1" smtClean="0">
                  <a:solidFill>
                    <a:srgbClr val="2C5884"/>
                  </a:solidFill>
                  <a:latin typeface="Arial" charset="0"/>
                  <a:cs typeface="Arial" charset="0"/>
                </a:rPr>
                <a:t>years</a:t>
              </a:r>
              <a:endParaRPr lang="it-IT" altLang="de-DE" sz="1400" b="1" dirty="0">
                <a:solidFill>
                  <a:srgbClr val="2C588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" name="Figura a mano libera 14"/>
          <p:cNvSpPr/>
          <p:nvPr/>
        </p:nvSpPr>
        <p:spPr>
          <a:xfrm rot="21370825">
            <a:off x="2422809" y="2130121"/>
            <a:ext cx="3105979" cy="603199"/>
          </a:xfrm>
          <a:custGeom>
            <a:avLst/>
            <a:gdLst>
              <a:gd name="connsiteX0" fmla="*/ 0 w 2033625"/>
              <a:gd name="connsiteY0" fmla="*/ 1623974 h 1625193"/>
              <a:gd name="connsiteX1" fmla="*/ 643737 w 2033625"/>
              <a:gd name="connsiteY1" fmla="*/ 1572768 h 1625193"/>
              <a:gd name="connsiteX2" fmla="*/ 1177747 w 2033625"/>
              <a:gd name="connsiteY2" fmla="*/ 1309421 h 1625193"/>
              <a:gd name="connsiteX3" fmla="*/ 1645920 w 2033625"/>
              <a:gd name="connsiteY3" fmla="*/ 804672 h 1625193"/>
              <a:gd name="connsiteX4" fmla="*/ 2033625 w 2033625"/>
              <a:gd name="connsiteY4" fmla="*/ 0 h 1625193"/>
              <a:gd name="connsiteX0" fmla="*/ 0 w 2121408"/>
              <a:gd name="connsiteY0" fmla="*/ 1623974 h 1625193"/>
              <a:gd name="connsiteX1" fmla="*/ 643737 w 2121408"/>
              <a:gd name="connsiteY1" fmla="*/ 1572768 h 1625193"/>
              <a:gd name="connsiteX2" fmla="*/ 1177747 w 2121408"/>
              <a:gd name="connsiteY2" fmla="*/ 1309421 h 1625193"/>
              <a:gd name="connsiteX3" fmla="*/ 1645920 w 2121408"/>
              <a:gd name="connsiteY3" fmla="*/ 804672 h 1625193"/>
              <a:gd name="connsiteX4" fmla="*/ 2121408 w 2121408"/>
              <a:gd name="connsiteY4" fmla="*/ 0 h 16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408" h="1625193">
                <a:moveTo>
                  <a:pt x="0" y="1623974"/>
                </a:moveTo>
                <a:cubicBezTo>
                  <a:pt x="223723" y="1624583"/>
                  <a:pt x="447446" y="1625193"/>
                  <a:pt x="643737" y="1572768"/>
                </a:cubicBezTo>
                <a:cubicBezTo>
                  <a:pt x="840028" y="1520343"/>
                  <a:pt x="1010717" y="1437437"/>
                  <a:pt x="1177747" y="1309421"/>
                </a:cubicBezTo>
                <a:cubicBezTo>
                  <a:pt x="1344777" y="1181405"/>
                  <a:pt x="1488643" y="1022909"/>
                  <a:pt x="1645920" y="804672"/>
                </a:cubicBezTo>
                <a:cubicBezTo>
                  <a:pt x="1803197" y="586435"/>
                  <a:pt x="1998878" y="293217"/>
                  <a:pt x="2121408" y="0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21" name="Figura a mano libera 15"/>
          <p:cNvSpPr/>
          <p:nvPr/>
        </p:nvSpPr>
        <p:spPr>
          <a:xfrm>
            <a:off x="2994371" y="3315568"/>
            <a:ext cx="2796338" cy="1625600"/>
          </a:xfrm>
          <a:custGeom>
            <a:avLst/>
            <a:gdLst>
              <a:gd name="connsiteX0" fmla="*/ 0 w 2033625"/>
              <a:gd name="connsiteY0" fmla="*/ 1623974 h 1625193"/>
              <a:gd name="connsiteX1" fmla="*/ 643737 w 2033625"/>
              <a:gd name="connsiteY1" fmla="*/ 1572768 h 1625193"/>
              <a:gd name="connsiteX2" fmla="*/ 1177747 w 2033625"/>
              <a:gd name="connsiteY2" fmla="*/ 1309421 h 1625193"/>
              <a:gd name="connsiteX3" fmla="*/ 1645920 w 2033625"/>
              <a:gd name="connsiteY3" fmla="*/ 804672 h 1625193"/>
              <a:gd name="connsiteX4" fmla="*/ 2033625 w 2033625"/>
              <a:gd name="connsiteY4" fmla="*/ 0 h 16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625" h="1625193">
                <a:moveTo>
                  <a:pt x="0" y="1623974"/>
                </a:moveTo>
                <a:cubicBezTo>
                  <a:pt x="223723" y="1624583"/>
                  <a:pt x="447446" y="1625193"/>
                  <a:pt x="643737" y="1572768"/>
                </a:cubicBezTo>
                <a:cubicBezTo>
                  <a:pt x="840028" y="1520343"/>
                  <a:pt x="1010717" y="1437437"/>
                  <a:pt x="1177747" y="1309421"/>
                </a:cubicBezTo>
                <a:cubicBezTo>
                  <a:pt x="1344777" y="1181405"/>
                  <a:pt x="1503274" y="1022909"/>
                  <a:pt x="1645920" y="804672"/>
                </a:cubicBezTo>
                <a:cubicBezTo>
                  <a:pt x="1788566" y="586435"/>
                  <a:pt x="1911095" y="293217"/>
                  <a:pt x="2033625" y="0"/>
                </a:cubicBez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619672" y="1486525"/>
            <a:ext cx="3367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de-DE" altLang="de-DE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Pain</a:t>
            </a:r>
            <a:endParaRPr lang="en-GB" altLang="de-DE" sz="1600" dirty="0">
              <a:solidFill>
                <a:schemeClr val="tx2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82550"/>
            <a:ext cx="195738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6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971600" y="1162719"/>
            <a:ext cx="6984776" cy="4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2C5884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 rot="16200000">
            <a:off x="18136" y="3126737"/>
            <a:ext cx="23070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it-IT" altLang="de-DE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Cognitive </a:t>
            </a:r>
            <a:r>
              <a:rPr lang="it-IT" altLang="de-DE" sz="2000" b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decline</a:t>
            </a:r>
            <a:endParaRPr lang="en-GB" altLang="de-DE" sz="20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uppo 19"/>
          <p:cNvGrpSpPr>
            <a:grpSpLocks/>
          </p:cNvGrpSpPr>
          <p:nvPr/>
        </p:nvGrpSpPr>
        <p:grpSpPr bwMode="auto">
          <a:xfrm>
            <a:off x="1527555" y="1332603"/>
            <a:ext cx="5708741" cy="4400653"/>
            <a:chOff x="2306614" y="1714488"/>
            <a:chExt cx="3095624" cy="3360527"/>
          </a:xfrm>
        </p:grpSpPr>
        <p:sp>
          <p:nvSpPr>
            <p:cNvPr id="13" name="Figura a mano libera 4"/>
            <p:cNvSpPr/>
            <p:nvPr/>
          </p:nvSpPr>
          <p:spPr>
            <a:xfrm>
              <a:off x="2306614" y="1714488"/>
              <a:ext cx="3095624" cy="3051176"/>
            </a:xfrm>
            <a:custGeom>
              <a:avLst/>
              <a:gdLst>
                <a:gd name="connsiteX0" fmla="*/ 14631 w 3094330"/>
                <a:gd name="connsiteY0" fmla="*/ 0 h 3050439"/>
                <a:gd name="connsiteX1" fmla="*/ 0 w 3094330"/>
                <a:gd name="connsiteY1" fmla="*/ 3021178 h 3050439"/>
                <a:gd name="connsiteX2" fmla="*/ 3094330 w 3094330"/>
                <a:gd name="connsiteY2" fmla="*/ 3050439 h 305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4330" h="3050439">
                  <a:moveTo>
                    <a:pt x="14631" y="0"/>
                  </a:moveTo>
                  <a:lnTo>
                    <a:pt x="0" y="3021178"/>
                  </a:lnTo>
                  <a:lnTo>
                    <a:pt x="3094330" y="3050439"/>
                  </a:lnTo>
                </a:path>
              </a:pathLst>
            </a:cu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14" name="CasellaDiTesto 3"/>
            <p:cNvSpPr txBox="1">
              <a:spLocks noChangeArrowheads="1"/>
            </p:cNvSpPr>
            <p:nvPr/>
          </p:nvSpPr>
          <p:spPr bwMode="auto">
            <a:xfrm>
              <a:off x="2482061" y="4800426"/>
              <a:ext cx="283548" cy="235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9pPr>
            </a:lstStyle>
            <a:p>
              <a:pPr eaLnBrk="1" hangingPunct="1"/>
              <a:r>
                <a:rPr lang="it-IT" altLang="de-DE" sz="1400" b="1" dirty="0" smtClean="0">
                  <a:solidFill>
                    <a:srgbClr val="2C5884"/>
                  </a:solidFill>
                  <a:latin typeface="Arial" charset="0"/>
                  <a:cs typeface="Arial" charset="0"/>
                </a:rPr>
                <a:t>Age</a:t>
              </a:r>
              <a:endParaRPr lang="it-IT" altLang="de-DE" sz="1400" b="1" dirty="0">
                <a:solidFill>
                  <a:srgbClr val="2C588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CasellaDiTesto 12"/>
            <p:cNvSpPr txBox="1">
              <a:spLocks noChangeArrowheads="1"/>
            </p:cNvSpPr>
            <p:nvPr/>
          </p:nvSpPr>
          <p:spPr bwMode="auto">
            <a:xfrm>
              <a:off x="3878238" y="4808526"/>
              <a:ext cx="246618" cy="266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9pPr>
            </a:lstStyle>
            <a:p>
              <a:pPr eaLnBrk="1" hangingPunct="1"/>
              <a:r>
                <a:rPr lang="it-IT" altLang="de-DE" sz="1400" b="1" dirty="0" smtClean="0">
                  <a:solidFill>
                    <a:srgbClr val="2C5884"/>
                  </a:solidFill>
                  <a:latin typeface="Arial" charset="0"/>
                  <a:cs typeface="Arial" charset="0"/>
                </a:rPr>
                <a:t>65</a:t>
              </a:r>
              <a:endParaRPr lang="it-IT" altLang="de-DE" sz="1400" b="1" dirty="0">
                <a:solidFill>
                  <a:srgbClr val="2C588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CasellaDiTesto 13"/>
            <p:cNvSpPr txBox="1">
              <a:spLocks noChangeArrowheads="1"/>
            </p:cNvSpPr>
            <p:nvPr/>
          </p:nvSpPr>
          <p:spPr bwMode="auto">
            <a:xfrm>
              <a:off x="4476726" y="4806938"/>
              <a:ext cx="488690" cy="235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-110" charset="-128"/>
                </a:defRPr>
              </a:lvl9pPr>
            </a:lstStyle>
            <a:p>
              <a:pPr eaLnBrk="1" hangingPunct="1"/>
              <a:r>
                <a:rPr lang="it-IT" altLang="de-DE" sz="1400" b="1" dirty="0">
                  <a:solidFill>
                    <a:srgbClr val="2C5884"/>
                  </a:solidFill>
                  <a:latin typeface="Arial" charset="0"/>
                  <a:cs typeface="Arial" charset="0"/>
                </a:rPr>
                <a:t>80 </a:t>
              </a:r>
              <a:r>
                <a:rPr lang="it-IT" altLang="de-DE" sz="1400" b="1" dirty="0" err="1" smtClean="0">
                  <a:solidFill>
                    <a:srgbClr val="2C5884"/>
                  </a:solidFill>
                  <a:latin typeface="Arial" charset="0"/>
                  <a:cs typeface="Arial" charset="0"/>
                </a:rPr>
                <a:t>years</a:t>
              </a:r>
              <a:endParaRPr lang="it-IT" altLang="de-DE" sz="1400" b="1" dirty="0">
                <a:solidFill>
                  <a:srgbClr val="2C588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" name="Figura a mano libera 14"/>
          <p:cNvSpPr/>
          <p:nvPr/>
        </p:nvSpPr>
        <p:spPr>
          <a:xfrm rot="20834204">
            <a:off x="2477660" y="1161442"/>
            <a:ext cx="3105979" cy="1486296"/>
          </a:xfrm>
          <a:custGeom>
            <a:avLst/>
            <a:gdLst>
              <a:gd name="connsiteX0" fmla="*/ 0 w 2033625"/>
              <a:gd name="connsiteY0" fmla="*/ 1623974 h 1625193"/>
              <a:gd name="connsiteX1" fmla="*/ 643737 w 2033625"/>
              <a:gd name="connsiteY1" fmla="*/ 1572768 h 1625193"/>
              <a:gd name="connsiteX2" fmla="*/ 1177747 w 2033625"/>
              <a:gd name="connsiteY2" fmla="*/ 1309421 h 1625193"/>
              <a:gd name="connsiteX3" fmla="*/ 1645920 w 2033625"/>
              <a:gd name="connsiteY3" fmla="*/ 804672 h 1625193"/>
              <a:gd name="connsiteX4" fmla="*/ 2033625 w 2033625"/>
              <a:gd name="connsiteY4" fmla="*/ 0 h 1625193"/>
              <a:gd name="connsiteX0" fmla="*/ 0 w 2121408"/>
              <a:gd name="connsiteY0" fmla="*/ 1623974 h 1625193"/>
              <a:gd name="connsiteX1" fmla="*/ 643737 w 2121408"/>
              <a:gd name="connsiteY1" fmla="*/ 1572768 h 1625193"/>
              <a:gd name="connsiteX2" fmla="*/ 1177747 w 2121408"/>
              <a:gd name="connsiteY2" fmla="*/ 1309421 h 1625193"/>
              <a:gd name="connsiteX3" fmla="*/ 1645920 w 2121408"/>
              <a:gd name="connsiteY3" fmla="*/ 804672 h 1625193"/>
              <a:gd name="connsiteX4" fmla="*/ 2121408 w 2121408"/>
              <a:gd name="connsiteY4" fmla="*/ 0 h 16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408" h="1625193">
                <a:moveTo>
                  <a:pt x="0" y="1623974"/>
                </a:moveTo>
                <a:cubicBezTo>
                  <a:pt x="223723" y="1624583"/>
                  <a:pt x="447446" y="1625193"/>
                  <a:pt x="643737" y="1572768"/>
                </a:cubicBezTo>
                <a:cubicBezTo>
                  <a:pt x="840028" y="1520343"/>
                  <a:pt x="1010717" y="1437437"/>
                  <a:pt x="1177747" y="1309421"/>
                </a:cubicBezTo>
                <a:cubicBezTo>
                  <a:pt x="1344777" y="1181405"/>
                  <a:pt x="1488643" y="1022909"/>
                  <a:pt x="1645920" y="804672"/>
                </a:cubicBezTo>
                <a:cubicBezTo>
                  <a:pt x="1803197" y="586435"/>
                  <a:pt x="1998878" y="293217"/>
                  <a:pt x="2121408" y="0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 rot="5400000">
            <a:off x="6091114" y="3351864"/>
            <a:ext cx="2834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9pPr>
          </a:lstStyle>
          <a:p>
            <a:pPr algn="ctr" eaLnBrk="1" hangingPunct="1"/>
            <a:r>
              <a:rPr lang="de-DE" altLang="de-DE" sz="2000" b="1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Pain</a:t>
            </a:r>
            <a:r>
              <a:rPr lang="de-DE" altLang="de-DE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955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igura a mano libera 15"/>
          <p:cNvSpPr/>
          <p:nvPr/>
        </p:nvSpPr>
        <p:spPr>
          <a:xfrm>
            <a:off x="3031649" y="4700970"/>
            <a:ext cx="2874333" cy="240198"/>
          </a:xfrm>
          <a:custGeom>
            <a:avLst/>
            <a:gdLst>
              <a:gd name="connsiteX0" fmla="*/ 0 w 2033625"/>
              <a:gd name="connsiteY0" fmla="*/ 1623974 h 1625193"/>
              <a:gd name="connsiteX1" fmla="*/ 643737 w 2033625"/>
              <a:gd name="connsiteY1" fmla="*/ 1572768 h 1625193"/>
              <a:gd name="connsiteX2" fmla="*/ 1177747 w 2033625"/>
              <a:gd name="connsiteY2" fmla="*/ 1309421 h 1625193"/>
              <a:gd name="connsiteX3" fmla="*/ 1645920 w 2033625"/>
              <a:gd name="connsiteY3" fmla="*/ 804672 h 1625193"/>
              <a:gd name="connsiteX4" fmla="*/ 2033625 w 2033625"/>
              <a:gd name="connsiteY4" fmla="*/ 0 h 16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625" h="1625193">
                <a:moveTo>
                  <a:pt x="0" y="1623974"/>
                </a:moveTo>
                <a:cubicBezTo>
                  <a:pt x="223723" y="1624583"/>
                  <a:pt x="447446" y="1625193"/>
                  <a:pt x="643737" y="1572768"/>
                </a:cubicBezTo>
                <a:cubicBezTo>
                  <a:pt x="840028" y="1520343"/>
                  <a:pt x="1010717" y="1437437"/>
                  <a:pt x="1177747" y="1309421"/>
                </a:cubicBezTo>
                <a:cubicBezTo>
                  <a:pt x="1344777" y="1181405"/>
                  <a:pt x="1503274" y="1022909"/>
                  <a:pt x="1645920" y="804672"/>
                </a:cubicBezTo>
                <a:cubicBezTo>
                  <a:pt x="1788566" y="586435"/>
                  <a:pt x="1911095" y="293217"/>
                  <a:pt x="2033625" y="0"/>
                </a:cubicBezTo>
              </a:path>
            </a:pathLst>
          </a:custGeom>
          <a:ln w="28575">
            <a:solidFill>
              <a:srgbClr val="27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25" name="Figura a mano libera 15"/>
          <p:cNvSpPr/>
          <p:nvPr/>
        </p:nvSpPr>
        <p:spPr>
          <a:xfrm rot="20416279">
            <a:off x="2580447" y="2408521"/>
            <a:ext cx="3505240" cy="1999710"/>
          </a:xfrm>
          <a:custGeom>
            <a:avLst/>
            <a:gdLst>
              <a:gd name="connsiteX0" fmla="*/ 0 w 2033625"/>
              <a:gd name="connsiteY0" fmla="*/ 1623974 h 1625193"/>
              <a:gd name="connsiteX1" fmla="*/ 643737 w 2033625"/>
              <a:gd name="connsiteY1" fmla="*/ 1572768 h 1625193"/>
              <a:gd name="connsiteX2" fmla="*/ 1177747 w 2033625"/>
              <a:gd name="connsiteY2" fmla="*/ 1309421 h 1625193"/>
              <a:gd name="connsiteX3" fmla="*/ 1645920 w 2033625"/>
              <a:gd name="connsiteY3" fmla="*/ 804672 h 1625193"/>
              <a:gd name="connsiteX4" fmla="*/ 2033625 w 2033625"/>
              <a:gd name="connsiteY4" fmla="*/ 0 h 16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625" h="1625193">
                <a:moveTo>
                  <a:pt x="0" y="1623974"/>
                </a:moveTo>
                <a:cubicBezTo>
                  <a:pt x="223723" y="1624583"/>
                  <a:pt x="447446" y="1625193"/>
                  <a:pt x="643737" y="1572768"/>
                </a:cubicBezTo>
                <a:cubicBezTo>
                  <a:pt x="840028" y="1520343"/>
                  <a:pt x="1010717" y="1437437"/>
                  <a:pt x="1177747" y="1309421"/>
                </a:cubicBezTo>
                <a:cubicBezTo>
                  <a:pt x="1344777" y="1181405"/>
                  <a:pt x="1503274" y="1022909"/>
                  <a:pt x="1645920" y="804672"/>
                </a:cubicBezTo>
                <a:cubicBezTo>
                  <a:pt x="1788566" y="586435"/>
                  <a:pt x="1911095" y="293217"/>
                  <a:pt x="2033625" y="0"/>
                </a:cubicBezTo>
              </a:path>
            </a:pathLst>
          </a:cu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26" name="Figura a mano libera 15"/>
          <p:cNvSpPr/>
          <p:nvPr/>
        </p:nvSpPr>
        <p:spPr>
          <a:xfrm>
            <a:off x="2994371" y="3315568"/>
            <a:ext cx="2796338" cy="1625600"/>
          </a:xfrm>
          <a:custGeom>
            <a:avLst/>
            <a:gdLst>
              <a:gd name="connsiteX0" fmla="*/ 0 w 2033625"/>
              <a:gd name="connsiteY0" fmla="*/ 1623974 h 1625193"/>
              <a:gd name="connsiteX1" fmla="*/ 643737 w 2033625"/>
              <a:gd name="connsiteY1" fmla="*/ 1572768 h 1625193"/>
              <a:gd name="connsiteX2" fmla="*/ 1177747 w 2033625"/>
              <a:gd name="connsiteY2" fmla="*/ 1309421 h 1625193"/>
              <a:gd name="connsiteX3" fmla="*/ 1645920 w 2033625"/>
              <a:gd name="connsiteY3" fmla="*/ 804672 h 1625193"/>
              <a:gd name="connsiteX4" fmla="*/ 2033625 w 2033625"/>
              <a:gd name="connsiteY4" fmla="*/ 0 h 16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625" h="1625193">
                <a:moveTo>
                  <a:pt x="0" y="1623974"/>
                </a:moveTo>
                <a:cubicBezTo>
                  <a:pt x="223723" y="1624583"/>
                  <a:pt x="447446" y="1625193"/>
                  <a:pt x="643737" y="1572768"/>
                </a:cubicBezTo>
                <a:cubicBezTo>
                  <a:pt x="840028" y="1520343"/>
                  <a:pt x="1010717" y="1437437"/>
                  <a:pt x="1177747" y="1309421"/>
                </a:cubicBezTo>
                <a:cubicBezTo>
                  <a:pt x="1344777" y="1181405"/>
                  <a:pt x="1503274" y="1022909"/>
                  <a:pt x="1645920" y="804672"/>
                </a:cubicBezTo>
                <a:cubicBezTo>
                  <a:pt x="1788566" y="586435"/>
                  <a:pt x="1911095" y="293217"/>
                  <a:pt x="2033625" y="0"/>
                </a:cubicBez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17" name="Figura a mano libera 14"/>
          <p:cNvSpPr/>
          <p:nvPr/>
        </p:nvSpPr>
        <p:spPr>
          <a:xfrm rot="21231931">
            <a:off x="2575209" y="2229523"/>
            <a:ext cx="3105979" cy="603199"/>
          </a:xfrm>
          <a:custGeom>
            <a:avLst/>
            <a:gdLst>
              <a:gd name="connsiteX0" fmla="*/ 0 w 2033625"/>
              <a:gd name="connsiteY0" fmla="*/ 1623974 h 1625193"/>
              <a:gd name="connsiteX1" fmla="*/ 643737 w 2033625"/>
              <a:gd name="connsiteY1" fmla="*/ 1572768 h 1625193"/>
              <a:gd name="connsiteX2" fmla="*/ 1177747 w 2033625"/>
              <a:gd name="connsiteY2" fmla="*/ 1309421 h 1625193"/>
              <a:gd name="connsiteX3" fmla="*/ 1645920 w 2033625"/>
              <a:gd name="connsiteY3" fmla="*/ 804672 h 1625193"/>
              <a:gd name="connsiteX4" fmla="*/ 2033625 w 2033625"/>
              <a:gd name="connsiteY4" fmla="*/ 0 h 1625193"/>
              <a:gd name="connsiteX0" fmla="*/ 0 w 2121408"/>
              <a:gd name="connsiteY0" fmla="*/ 1623974 h 1625193"/>
              <a:gd name="connsiteX1" fmla="*/ 643737 w 2121408"/>
              <a:gd name="connsiteY1" fmla="*/ 1572768 h 1625193"/>
              <a:gd name="connsiteX2" fmla="*/ 1177747 w 2121408"/>
              <a:gd name="connsiteY2" fmla="*/ 1309421 h 1625193"/>
              <a:gd name="connsiteX3" fmla="*/ 1645920 w 2121408"/>
              <a:gd name="connsiteY3" fmla="*/ 804672 h 1625193"/>
              <a:gd name="connsiteX4" fmla="*/ 2121408 w 2121408"/>
              <a:gd name="connsiteY4" fmla="*/ 0 h 16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408" h="1625193">
                <a:moveTo>
                  <a:pt x="0" y="1623974"/>
                </a:moveTo>
                <a:cubicBezTo>
                  <a:pt x="223723" y="1624583"/>
                  <a:pt x="447446" y="1625193"/>
                  <a:pt x="643737" y="1572768"/>
                </a:cubicBezTo>
                <a:cubicBezTo>
                  <a:pt x="840028" y="1520343"/>
                  <a:pt x="1010717" y="1437437"/>
                  <a:pt x="1177747" y="1309421"/>
                </a:cubicBezTo>
                <a:cubicBezTo>
                  <a:pt x="1344777" y="1181405"/>
                  <a:pt x="1488643" y="1022909"/>
                  <a:pt x="1645920" y="804672"/>
                </a:cubicBezTo>
                <a:cubicBezTo>
                  <a:pt x="1803197" y="586435"/>
                  <a:pt x="1998878" y="293217"/>
                  <a:pt x="2121408" y="0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cxnSp>
        <p:nvCxnSpPr>
          <p:cNvPr id="4" name="Gerade Verbindung 3"/>
          <p:cNvCxnSpPr>
            <a:stCxn id="13" idx="2"/>
          </p:cNvCxnSpPr>
          <p:nvPr/>
        </p:nvCxnSpPr>
        <p:spPr>
          <a:xfrm flipV="1">
            <a:off x="7236296" y="1332603"/>
            <a:ext cx="0" cy="3995554"/>
          </a:xfrm>
          <a:prstGeom prst="line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547664" y="3921325"/>
            <a:ext cx="2335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it-IT" altLang="de-DE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Cognitive </a:t>
            </a:r>
            <a:r>
              <a:rPr lang="it-IT" altLang="de-DE" sz="2000" b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Decline</a:t>
            </a:r>
            <a:endParaRPr lang="en-GB" altLang="de-DE" sz="20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547664" y="2079134"/>
            <a:ext cx="16837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de-DE" altLang="de-DE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Pain</a:t>
            </a:r>
            <a:endParaRPr lang="de-DE" altLang="de-DE" sz="2000" b="1" dirty="0" smtClean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Figura a mano libera 15"/>
          <p:cNvSpPr/>
          <p:nvPr/>
        </p:nvSpPr>
        <p:spPr>
          <a:xfrm>
            <a:off x="2704477" y="2751486"/>
            <a:ext cx="2874333" cy="240198"/>
          </a:xfrm>
          <a:custGeom>
            <a:avLst/>
            <a:gdLst>
              <a:gd name="connsiteX0" fmla="*/ 0 w 2033625"/>
              <a:gd name="connsiteY0" fmla="*/ 1623974 h 1625193"/>
              <a:gd name="connsiteX1" fmla="*/ 643737 w 2033625"/>
              <a:gd name="connsiteY1" fmla="*/ 1572768 h 1625193"/>
              <a:gd name="connsiteX2" fmla="*/ 1177747 w 2033625"/>
              <a:gd name="connsiteY2" fmla="*/ 1309421 h 1625193"/>
              <a:gd name="connsiteX3" fmla="*/ 1645920 w 2033625"/>
              <a:gd name="connsiteY3" fmla="*/ 804672 h 1625193"/>
              <a:gd name="connsiteX4" fmla="*/ 2033625 w 2033625"/>
              <a:gd name="connsiteY4" fmla="*/ 0 h 162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625" h="1625193">
                <a:moveTo>
                  <a:pt x="0" y="1623974"/>
                </a:moveTo>
                <a:cubicBezTo>
                  <a:pt x="223723" y="1624583"/>
                  <a:pt x="447446" y="1625193"/>
                  <a:pt x="643737" y="1572768"/>
                </a:cubicBezTo>
                <a:cubicBezTo>
                  <a:pt x="840028" y="1520343"/>
                  <a:pt x="1010717" y="1437437"/>
                  <a:pt x="1177747" y="1309421"/>
                </a:cubicBezTo>
                <a:cubicBezTo>
                  <a:pt x="1344777" y="1181405"/>
                  <a:pt x="1503274" y="1022909"/>
                  <a:pt x="1645920" y="804672"/>
                </a:cubicBezTo>
                <a:cubicBezTo>
                  <a:pt x="1788566" y="586435"/>
                  <a:pt x="1911095" y="293217"/>
                  <a:pt x="2033625" y="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28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6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17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03648" y="2132856"/>
            <a:ext cx="2232248" cy="1986904"/>
          </a:xfrm>
          <a:prstGeom prst="flowChartAlternate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rved Up Arrow 3"/>
          <p:cNvSpPr/>
          <p:nvPr/>
        </p:nvSpPr>
        <p:spPr>
          <a:xfrm>
            <a:off x="2627784" y="4468347"/>
            <a:ext cx="3852428" cy="1152128"/>
          </a:xfrm>
          <a:prstGeom prst="curvedUp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051251" y="2071191"/>
            <a:ext cx="2304256" cy="2016224"/>
          </a:xfrm>
          <a:prstGeom prst="flowChartAlternateProces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Up Arrow 7"/>
          <p:cNvSpPr/>
          <p:nvPr/>
        </p:nvSpPr>
        <p:spPr>
          <a:xfrm flipH="1" flipV="1">
            <a:off x="2339752" y="684126"/>
            <a:ext cx="4032448" cy="1025252"/>
          </a:xfrm>
          <a:prstGeom prst="curvedUp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923928" y="2915455"/>
            <a:ext cx="864096" cy="42170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8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1403648" y="3098252"/>
            <a:ext cx="2232248" cy="1021508"/>
          </a:xfrm>
          <a:prstGeom prst="flowChartAlternate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Pathological Cognitive Decline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051251" y="2071191"/>
            <a:ext cx="2304256" cy="2016224"/>
          </a:xfrm>
          <a:prstGeom prst="flowChartAlternateProcess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Up Arrow 7"/>
          <p:cNvSpPr/>
          <p:nvPr/>
        </p:nvSpPr>
        <p:spPr>
          <a:xfrm rot="10800000" flipH="1" flipV="1">
            <a:off x="2519772" y="4365104"/>
            <a:ext cx="4032448" cy="1025252"/>
          </a:xfrm>
          <a:prstGeom prst="curvedUp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Alternate Process 10"/>
          <p:cNvSpPr/>
          <p:nvPr/>
        </p:nvSpPr>
        <p:spPr>
          <a:xfrm>
            <a:off x="1402449" y="2057795"/>
            <a:ext cx="2232248" cy="1021508"/>
          </a:xfrm>
          <a:prstGeom prst="flowChartAlternate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Non-Pathological Cognitive Decline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362732" y="2067671"/>
            <a:ext cx="2309613" cy="2033909"/>
          </a:xfrm>
          <a:prstGeom prst="flowChartAlternate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4072"/>
            <a:ext cx="8612806" cy="95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5884"/>
            <a:ext cx="75342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" y="980728"/>
            <a:ext cx="6820272" cy="94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267744" y="1451726"/>
            <a:ext cx="5040560" cy="47099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950" y="765175"/>
            <a:ext cx="89285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 dirty="0" smtClean="0">
                <a:latin typeface="Tahoma" pitchFamily="34" charset="0"/>
              </a:rPr>
              <a:t>Participants: </a:t>
            </a:r>
            <a:r>
              <a:rPr lang="en-US" altLang="de-DE" sz="2000" dirty="0" smtClean="0">
                <a:latin typeface="Tahoma" pitchFamily="34" charset="0"/>
              </a:rPr>
              <a:t>N=51, cognitively healthy (age: 67.6 years) </a:t>
            </a:r>
            <a:endParaRPr lang="en-US" altLang="de-DE" sz="2000" dirty="0">
              <a:latin typeface="Tahoma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950" y="1412776"/>
            <a:ext cx="89285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 dirty="0" smtClean="0">
                <a:latin typeface="Tahoma" pitchFamily="34" charset="0"/>
              </a:rPr>
              <a:t>Cognitive Functioning: </a:t>
            </a:r>
            <a:r>
              <a:rPr lang="en-US" altLang="de-DE" sz="2000" dirty="0" smtClean="0">
                <a:latin typeface="Tahoma" pitchFamily="34" charset="0"/>
              </a:rPr>
              <a:t>memory, executive functioning, attention</a:t>
            </a:r>
            <a:endParaRPr lang="en-US" altLang="de-DE" sz="2000" dirty="0">
              <a:latin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1667" y="4556168"/>
            <a:ext cx="89285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 dirty="0" smtClean="0">
                <a:latin typeface="Tahoma" pitchFamily="34" charset="0"/>
              </a:rPr>
              <a:t>Pain: </a:t>
            </a:r>
            <a:r>
              <a:rPr lang="en-US" altLang="de-DE" sz="2000" dirty="0" smtClean="0">
                <a:latin typeface="Tahoma" pitchFamily="34" charset="0"/>
              </a:rPr>
              <a:t>self-report, facial expression</a:t>
            </a:r>
            <a:endParaRPr lang="en-US" altLang="de-DE" sz="2000" dirty="0">
              <a:latin typeface="Tahoma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654">
            <a:off x="4082725" y="4527737"/>
            <a:ext cx="8286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652031" y="4596437"/>
            <a:ext cx="360040" cy="25957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20" y="4619099"/>
            <a:ext cx="3837806" cy="67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18" y="1897448"/>
            <a:ext cx="4003668" cy="234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20729" r="53739" b="124"/>
          <a:stretch/>
        </p:blipFill>
        <p:spPr bwMode="auto">
          <a:xfrm>
            <a:off x="748271" y="1812886"/>
            <a:ext cx="2042170" cy="28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36512" y="476672"/>
            <a:ext cx="5653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07504" y="870752"/>
            <a:ext cx="8708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 smtClean="0">
                <a:latin typeface="Tahoma" pitchFamily="34" charset="0"/>
              </a:rPr>
              <a:t>memory, executive function, attention</a:t>
            </a:r>
            <a:endParaRPr lang="en-US" altLang="de-DE" dirty="0">
              <a:latin typeface="Tahom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7504" y="879103"/>
            <a:ext cx="8708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trike="sngStrike" dirty="0" smtClean="0">
                <a:latin typeface="Tahoma" pitchFamily="34" charset="0"/>
              </a:rPr>
              <a:t>memory, </a:t>
            </a:r>
            <a:r>
              <a:rPr lang="en-US" altLang="de-DE" dirty="0" smtClean="0">
                <a:latin typeface="Tahoma" pitchFamily="34" charset="0"/>
              </a:rPr>
              <a:t>executive function</a:t>
            </a:r>
            <a:r>
              <a:rPr lang="en-US" altLang="de-DE" strike="sngStrike" dirty="0" smtClean="0">
                <a:latin typeface="Tahoma" pitchFamily="34" charset="0"/>
              </a:rPr>
              <a:t>, attention</a:t>
            </a:r>
            <a:endParaRPr lang="en-US" altLang="de-DE" strike="sngStrike" dirty="0">
              <a:latin typeface="Tahoma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822797"/>
            <a:ext cx="8907463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1254472" y="3235970"/>
            <a:ext cx="30416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de-DE" dirty="0" smtClean="0">
                <a:latin typeface="Tahoma" pitchFamily="34" charset="0"/>
              </a:rPr>
              <a:t>Executive function    </a:t>
            </a:r>
            <a:endParaRPr lang="de-DE" dirty="0"/>
          </a:p>
        </p:txBody>
      </p:sp>
      <p:sp>
        <p:nvSpPr>
          <p:cNvPr id="10" name="Textfeld 22"/>
          <p:cNvSpPr txBox="1"/>
          <p:nvPr/>
        </p:nvSpPr>
        <p:spPr>
          <a:xfrm>
            <a:off x="3499" y="15007"/>
            <a:ext cx="858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87624" y="5445224"/>
            <a:ext cx="32742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rating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561202" y="5366791"/>
            <a:ext cx="32742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Facial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expression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350929"/>
            <a:ext cx="8907463" cy="486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 animBg="1"/>
    </p:bldLst>
  </p:timing>
</p:sld>
</file>

<file path=ppt/theme/theme1.xml><?xml version="1.0" encoding="utf-8"?>
<a:theme xmlns:a="http://schemas.openxmlformats.org/drawingml/2006/main" name="Praesentationsvorlage_Uni-BA_hellblau">
  <a:themeElements>
    <a:clrScheme name="Praesentationsvorlage_Uni-BA_hellblau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esentationsvorlage_Uni-BA_hellblau">
      <a:majorFont>
        <a:latin typeface="UB Scala"/>
        <a:ea typeface=""/>
        <a:cs typeface=""/>
      </a:majorFont>
      <a:minorFont>
        <a:latin typeface="UB Scal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aesentationsvorlage_Uni-BA_hellbla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svorlage_Uni-BA_hellbla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svorlage_Uni-BA_hellbla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svorlage_Uni-BA_hellbla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svorlage_Uni-BA_hellbla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svorlage_Uni-BA_hellbla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svorlage_Uni-BA_hellbla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0</TotalTime>
  <Words>367</Words>
  <Application>Microsoft Macintosh PowerPoint</Application>
  <PresentationFormat>On-screen Show (4:3)</PresentationFormat>
  <Paragraphs>125</Paragraphs>
  <Slides>26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 Black</vt:lpstr>
      <vt:lpstr>Calibri</vt:lpstr>
      <vt:lpstr>Calibri Light</vt:lpstr>
      <vt:lpstr>Comic Sans MS</vt:lpstr>
      <vt:lpstr>MS PGothic</vt:lpstr>
      <vt:lpstr>ＭＳ Ｐゴシック</vt:lpstr>
      <vt:lpstr>Tahoma</vt:lpstr>
      <vt:lpstr>Times New Roman</vt:lpstr>
      <vt:lpstr>UB Scala</vt:lpstr>
      <vt:lpstr>Wingdings</vt:lpstr>
      <vt:lpstr>Wingdings 2</vt:lpstr>
      <vt:lpstr>Arial</vt:lpstr>
      <vt:lpstr>Praesentationsvorlage_Uni-BA_hellblau</vt:lpstr>
      <vt:lpstr>SPW 12.0 Graph</vt:lpstr>
      <vt:lpstr>Photo Editor-Foto</vt:lpstr>
      <vt:lpstr>SPW 9.0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Universität-Bamberg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ba6aw2</dc:creator>
  <cp:lastModifiedBy>Cara Kenien</cp:lastModifiedBy>
  <cp:revision>305</cp:revision>
  <cp:lastPrinted>2013-04-25T15:28:22Z</cp:lastPrinted>
  <dcterms:created xsi:type="dcterms:W3CDTF">2009-11-19T13:47:56Z</dcterms:created>
  <dcterms:modified xsi:type="dcterms:W3CDTF">2017-07-25T15:15:21Z</dcterms:modified>
</cp:coreProperties>
</file>