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4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theme/theme1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7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8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theme/theme20.xml" ContentType="application/vnd.openxmlformats-officedocument.theme+xml"/>
  <Override PartName="/ppt/slideLayouts/slideLayout165.xml" ContentType="application/vnd.openxmlformats-officedocument.presentationml.slideLayout+xml"/>
  <Override PartName="/ppt/theme/theme2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3.xml" ContentType="application/vnd.openxmlformats-officedocument.theme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917" r:id="rId3"/>
    <p:sldMasterId id="2147484021" r:id="rId4"/>
    <p:sldMasterId id="2147484064" r:id="rId5"/>
    <p:sldMasterId id="2147484078" r:id="rId6"/>
    <p:sldMasterId id="2147484092" r:id="rId7"/>
    <p:sldMasterId id="2147484123" r:id="rId8"/>
    <p:sldMasterId id="2147484167" r:id="rId9"/>
    <p:sldMasterId id="2147484237" r:id="rId10"/>
    <p:sldMasterId id="2147484324" r:id="rId11"/>
    <p:sldMasterId id="2147484337" r:id="rId12"/>
    <p:sldMasterId id="2147484391" r:id="rId13"/>
    <p:sldMasterId id="2147484405" r:id="rId14"/>
    <p:sldMasterId id="2147484417" r:id="rId15"/>
    <p:sldMasterId id="2147484429" r:id="rId16"/>
    <p:sldMasterId id="2147484444" r:id="rId17"/>
    <p:sldMasterId id="2147484457" r:id="rId18"/>
    <p:sldMasterId id="2147484471" r:id="rId19"/>
    <p:sldMasterId id="2147484498" r:id="rId20"/>
    <p:sldMasterId id="2147484500" r:id="rId21"/>
    <p:sldMasterId id="2147484510" r:id="rId22"/>
    <p:sldMasterId id="2147484524" r:id="rId23"/>
    <p:sldMasterId id="2147484538" r:id="rId24"/>
  </p:sldMasterIdLst>
  <p:notesMasterIdLst>
    <p:notesMasterId r:id="rId57"/>
  </p:notesMasterIdLst>
  <p:handoutMasterIdLst>
    <p:handoutMasterId r:id="rId58"/>
  </p:handoutMasterIdLst>
  <p:sldIdLst>
    <p:sldId id="954" r:id="rId25"/>
    <p:sldId id="952" r:id="rId26"/>
    <p:sldId id="953" r:id="rId27"/>
    <p:sldId id="825" r:id="rId28"/>
    <p:sldId id="937" r:id="rId29"/>
    <p:sldId id="944" r:id="rId30"/>
    <p:sldId id="924" r:id="rId31"/>
    <p:sldId id="872" r:id="rId32"/>
    <p:sldId id="912" r:id="rId33"/>
    <p:sldId id="736" r:id="rId34"/>
    <p:sldId id="597" r:id="rId35"/>
    <p:sldId id="898" r:id="rId36"/>
    <p:sldId id="926" r:id="rId37"/>
    <p:sldId id="505" r:id="rId38"/>
    <p:sldId id="625" r:id="rId39"/>
    <p:sldId id="869" r:id="rId40"/>
    <p:sldId id="927" r:id="rId41"/>
    <p:sldId id="942" r:id="rId42"/>
    <p:sldId id="903" r:id="rId43"/>
    <p:sldId id="955" r:id="rId44"/>
    <p:sldId id="960" r:id="rId45"/>
    <p:sldId id="938" r:id="rId46"/>
    <p:sldId id="961" r:id="rId47"/>
    <p:sldId id="962" r:id="rId48"/>
    <p:sldId id="943" r:id="rId49"/>
    <p:sldId id="905" r:id="rId50"/>
    <p:sldId id="906" r:id="rId51"/>
    <p:sldId id="907" r:id="rId52"/>
    <p:sldId id="909" r:id="rId53"/>
    <p:sldId id="908" r:id="rId54"/>
    <p:sldId id="910" r:id="rId55"/>
    <p:sldId id="911" r:id="rId56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CC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CC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CC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CC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CC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CC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CC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CC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CC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s Hopkins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FF"/>
    <a:srgbClr val="CB87F1"/>
    <a:srgbClr val="F0AF0E"/>
    <a:srgbClr val="FAFD00"/>
    <a:srgbClr val="CCCCFF"/>
    <a:srgbClr val="FF00FF"/>
    <a:srgbClr val="99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50000" autoAdjust="0"/>
  </p:normalViewPr>
  <p:slideViewPr>
    <p:cSldViewPr snapToGrid="0">
      <p:cViewPr varScale="1">
        <p:scale>
          <a:sx n="131" d="100"/>
          <a:sy n="131" d="100"/>
        </p:scale>
        <p:origin x="1616" y="184"/>
      </p:cViewPr>
      <p:guideLst>
        <p:guide orient="horz" pos="17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2080"/>
    </p:cViewPr>
  </p:sorterViewPr>
  <p:notesViewPr>
    <p:cSldViewPr snapToGrid="0">
      <p:cViewPr varScale="1">
        <p:scale>
          <a:sx n="74" d="100"/>
          <a:sy n="74" d="100"/>
        </p:scale>
        <p:origin x="-2429" y="-67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commentAuthors" Target="commentAuthor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/C:\Users\msmith62\Dropbox\APSS_presentation\apss_figures\apss_cytokin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563024079198804E-2"/>
          <c:y val="9.9130680677215394E-2"/>
          <c:w val="0.70326676556734702"/>
          <c:h val="0.73259824646748894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No KOA, No Insomnia</c:v>
                </c:pt>
              </c:strCache>
            </c:strRef>
          </c:tx>
          <c:spPr>
            <a:ln w="28575">
              <a:solidFill>
                <a:srgbClr val="008000"/>
              </a:solidFill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Sheet1!$E$3:$E$7</c:f>
                <c:numCache>
                  <c:formatCode>General</c:formatCode>
                  <c:ptCount val="5"/>
                  <c:pt idx="0">
                    <c:v>6.2500336039096605E-2</c:v>
                  </c:pt>
                  <c:pt idx="1">
                    <c:v>8.4901265037689494E-2</c:v>
                  </c:pt>
                  <c:pt idx="2">
                    <c:v>7.2875691454695704E-2</c:v>
                  </c:pt>
                  <c:pt idx="3">
                    <c:v>0.10087349860097</c:v>
                  </c:pt>
                  <c:pt idx="4">
                    <c:v>9.9743078614904099E-2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Sheet1!$C$3:$C$7</c:f>
              <c:numCache>
                <c:formatCode>0.0000</c:formatCode>
                <c:ptCount val="5"/>
                <c:pt idx="0">
                  <c:v>1.0152000000000001</c:v>
                </c:pt>
                <c:pt idx="1">
                  <c:v>1.0235000000000001</c:v>
                </c:pt>
                <c:pt idx="2">
                  <c:v>1.2218</c:v>
                </c:pt>
                <c:pt idx="3">
                  <c:v>1.3072999999999999</c:v>
                </c:pt>
                <c:pt idx="4">
                  <c:v>1.3593999999999999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53-9347-9282-0AF3C77D03AF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KOA, No Insomnia</c:v>
                </c:pt>
              </c:strCache>
            </c:strRef>
          </c:tx>
          <c:spPr>
            <a:ln w="28575">
              <a:solidFill>
                <a:srgbClr val="F0AF0E"/>
              </a:solidFill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Sheet1!$H$3:$H$7</c:f>
                <c:numCache>
                  <c:formatCode>General</c:formatCode>
                  <c:ptCount val="5"/>
                  <c:pt idx="0">
                    <c:v>0.28458616217237298</c:v>
                  </c:pt>
                  <c:pt idx="1">
                    <c:v>0.27916951475623297</c:v>
                  </c:pt>
                  <c:pt idx="2">
                    <c:v>0.25235808077168698</c:v>
                  </c:pt>
                  <c:pt idx="3">
                    <c:v>0.232513681251729</c:v>
                  </c:pt>
                  <c:pt idx="4">
                    <c:v>0.20758268093238599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Sheet1!$F$3:$F$7</c:f>
              <c:numCache>
                <c:formatCode>0.0000</c:formatCode>
                <c:ptCount val="5"/>
                <c:pt idx="0">
                  <c:v>1.726</c:v>
                </c:pt>
                <c:pt idx="1">
                  <c:v>1.7929999999999999</c:v>
                </c:pt>
                <c:pt idx="2">
                  <c:v>1.847</c:v>
                </c:pt>
                <c:pt idx="3">
                  <c:v>2.0156000000000001</c:v>
                </c:pt>
                <c:pt idx="4">
                  <c:v>2.0638000000000001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53-9347-9282-0AF3C77D03AF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No KOA, Insomnia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circle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Sheet1!$K$3:$K$7</c:f>
                <c:numCache>
                  <c:formatCode>General</c:formatCode>
                  <c:ptCount val="5"/>
                  <c:pt idx="0">
                    <c:v>0.160449262017057</c:v>
                  </c:pt>
                  <c:pt idx="1">
                    <c:v>0.147417941704406</c:v>
                  </c:pt>
                  <c:pt idx="2">
                    <c:v>0.17564543378377601</c:v>
                  </c:pt>
                  <c:pt idx="3">
                    <c:v>0.21489316550746401</c:v>
                  </c:pt>
                  <c:pt idx="4">
                    <c:v>0.192388358748179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Sheet1!$I$3:$I$7</c:f>
              <c:numCache>
                <c:formatCode>0.0000</c:formatCode>
                <c:ptCount val="5"/>
                <c:pt idx="0">
                  <c:v>1.2430000000000001</c:v>
                </c:pt>
                <c:pt idx="1">
                  <c:v>1.1625000000000001</c:v>
                </c:pt>
                <c:pt idx="2">
                  <c:v>1.3724000000000001</c:v>
                </c:pt>
                <c:pt idx="3">
                  <c:v>1.5026999999999999</c:v>
                </c:pt>
                <c:pt idx="4">
                  <c:v>1.7324999999999999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53-9347-9282-0AF3C77D03AF}"/>
            </c:ext>
          </c:extLst>
        </c:ser>
        <c:ser>
          <c:idx val="3"/>
          <c:order val="3"/>
          <c:tx>
            <c:strRef>
              <c:f>Sheet1!$L$2</c:f>
              <c:strCache>
                <c:ptCount val="1"/>
                <c:pt idx="0">
                  <c:v>KOA Insomnia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errBars>
            <c:errDir val="y"/>
            <c:errBarType val="plus"/>
            <c:errValType val="cust"/>
            <c:noEndCap val="0"/>
            <c:plus>
              <c:numRef>
                <c:f>Sheet1!$N$3:$N$7</c:f>
                <c:numCache>
                  <c:formatCode>General</c:formatCode>
                  <c:ptCount val="5"/>
                  <c:pt idx="0">
                    <c:v>0.10743431855258</c:v>
                  </c:pt>
                  <c:pt idx="1">
                    <c:v>0.10554286333049701</c:v>
                  </c:pt>
                  <c:pt idx="2">
                    <c:v>0.105301149213645</c:v>
                  </c:pt>
                  <c:pt idx="3">
                    <c:v>0.108142557818042</c:v>
                  </c:pt>
                  <c:pt idx="4">
                    <c:v>0.102650478137049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Sheet1!$L$3:$L$7</c:f>
              <c:numCache>
                <c:formatCode>0.0000</c:formatCode>
                <c:ptCount val="5"/>
                <c:pt idx="0">
                  <c:v>1.5909</c:v>
                </c:pt>
                <c:pt idx="1">
                  <c:v>1.6051</c:v>
                </c:pt>
                <c:pt idx="2">
                  <c:v>1.6623000000000001</c:v>
                </c:pt>
                <c:pt idx="3">
                  <c:v>1.7736000000000001</c:v>
                </c:pt>
                <c:pt idx="4">
                  <c:v>1.7995000000000001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53-9347-9282-0AF3C77D0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59259920"/>
        <c:axId val="-1159255264"/>
      </c:lineChart>
      <c:catAx>
        <c:axId val="-1159259920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-1159255264"/>
        <c:crossesAt val="0.8"/>
        <c:auto val="0"/>
        <c:lblAlgn val="ctr"/>
        <c:lblOffset val="100"/>
        <c:noMultiLvlLbl val="0"/>
      </c:catAx>
      <c:valAx>
        <c:axId val="-1159255264"/>
        <c:scaling>
          <c:orientation val="minMax"/>
          <c:max val="2.5"/>
          <c:min val="0.8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1159259920"/>
        <c:crosses val="autoZero"/>
        <c:crossBetween val="between"/>
        <c:majorUnit val="0.2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n>
            <a:solidFill>
              <a:schemeClr val="tx1"/>
            </a:solidFill>
          </a:ln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0.08696</cdr:x>
      <cdr:y>0.8172</cdr:y>
    </cdr:from>
    <cdr:to>
      <cdr:x>0.21498</cdr:x>
      <cdr:y>0.94268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5024439"/>
          <a:ext cx="1009650" cy="77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Arial" pitchFamily="34" charset="0"/>
              <a:cs typeface="Arial" pitchFamily="34" charset="0"/>
            </a:rPr>
            <a:t>B1</a:t>
          </a:r>
        </a:p>
        <a:p xmlns:a="http://schemas.openxmlformats.org/drawingml/2006/main">
          <a:pPr algn="ctr"/>
          <a:endParaRPr lang="en-US" sz="800" dirty="0"/>
        </a:p>
      </cdr:txBody>
    </cdr:sp>
  </cdr:relSizeAnchor>
  <cdr:relSizeAnchor xmlns:cdr="http://schemas.openxmlformats.org/drawingml/2006/chartDrawing">
    <cdr:from>
      <cdr:x>0.22464</cdr:x>
      <cdr:y>0.8172</cdr:y>
    </cdr:from>
    <cdr:to>
      <cdr:x>0.35628</cdr:x>
      <cdr:y>0.97521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1650" y="5024440"/>
          <a:ext cx="1038225" cy="971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Arial" pitchFamily="34" charset="0"/>
              <a:cs typeface="Arial" pitchFamily="34" charset="0"/>
            </a:rPr>
            <a:t>B2</a:t>
          </a:r>
        </a:p>
        <a:p xmlns:a="http://schemas.openxmlformats.org/drawingml/2006/main">
          <a:pPr algn="ctr"/>
          <a:endParaRPr lang="en-US" sz="800" dirty="0"/>
        </a:p>
      </cdr:txBody>
    </cdr:sp>
  </cdr:relSizeAnchor>
  <cdr:relSizeAnchor xmlns:cdr="http://schemas.openxmlformats.org/drawingml/2006/chartDrawing">
    <cdr:from>
      <cdr:x>0.36111</cdr:x>
      <cdr:y>0.8172</cdr:y>
    </cdr:from>
    <cdr:to>
      <cdr:x>0.5</cdr:x>
      <cdr:y>0.94578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7975" y="5024438"/>
          <a:ext cx="1095375" cy="790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Arial" pitchFamily="34" charset="0"/>
              <a:cs typeface="Arial" pitchFamily="34" charset="0"/>
            </a:rPr>
            <a:t>Post</a:t>
          </a:r>
          <a:r>
            <a:rPr lang="en-US" sz="1200" baseline="0" dirty="0">
              <a:latin typeface="Arial" pitchFamily="34" charset="0"/>
              <a:cs typeface="Arial" pitchFamily="34" charset="0"/>
            </a:rPr>
            <a:t> 1</a:t>
          </a:r>
        </a:p>
        <a:p xmlns:a="http://schemas.openxmlformats.org/drawingml/2006/main">
          <a:pPr algn="ctr"/>
          <a:endParaRPr lang="en-US" sz="800" dirty="0"/>
        </a:p>
      </cdr:txBody>
    </cdr:sp>
  </cdr:relSizeAnchor>
  <cdr:relSizeAnchor xmlns:cdr="http://schemas.openxmlformats.org/drawingml/2006/chartDrawing">
    <cdr:from>
      <cdr:x>0.50242</cdr:x>
      <cdr:y>0.81565</cdr:y>
    </cdr:from>
    <cdr:to>
      <cdr:x>0.6413</cdr:x>
      <cdr:y>0.94268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2400" y="5014915"/>
          <a:ext cx="1095375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Arial" pitchFamily="34" charset="0"/>
              <a:cs typeface="Arial" pitchFamily="34" charset="0"/>
            </a:rPr>
            <a:t>Post 30</a:t>
          </a:r>
          <a:r>
            <a:rPr lang="en-US" sz="1200" baseline="0" dirty="0">
              <a:latin typeface="Arial" pitchFamily="34" charset="0"/>
              <a:cs typeface="Arial" pitchFamily="34" charset="0"/>
            </a:rPr>
            <a:t> min</a:t>
          </a:r>
          <a:endParaRPr lang="en-US" sz="12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en-US" sz="800" dirty="0"/>
        </a:p>
      </cdr:txBody>
    </cdr:sp>
  </cdr:relSizeAnchor>
  <cdr:relSizeAnchor xmlns:cdr="http://schemas.openxmlformats.org/drawingml/2006/chartDrawing">
    <cdr:from>
      <cdr:x>0.64251</cdr:x>
      <cdr:y>0.8172</cdr:y>
    </cdr:from>
    <cdr:to>
      <cdr:x>0.78261</cdr:x>
      <cdr:y>0.95507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67300" y="5024439"/>
          <a:ext cx="1104900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latin typeface="Arial" pitchFamily="34" charset="0"/>
              <a:cs typeface="Arial" pitchFamily="34" charset="0"/>
            </a:rPr>
            <a:t>Post 60</a:t>
          </a:r>
          <a:r>
            <a:rPr lang="en-US" sz="1200" baseline="0" dirty="0">
              <a:latin typeface="Arial" pitchFamily="34" charset="0"/>
              <a:cs typeface="Arial" pitchFamily="34" charset="0"/>
            </a:rPr>
            <a:t> min</a:t>
          </a:r>
          <a:endParaRPr lang="en-US" sz="12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endParaRPr lang="en-US" sz="800" dirty="0"/>
        </a:p>
      </cdr:txBody>
    </cdr:sp>
  </cdr:relSizeAnchor>
  <cdr:relSizeAnchor xmlns:cdr="http://schemas.openxmlformats.org/drawingml/2006/chartDrawing">
    <cdr:from>
      <cdr:x>0.31107</cdr:x>
      <cdr:y>0.02521</cdr:y>
    </cdr:from>
    <cdr:to>
      <cdr:x>0.31107</cdr:x>
      <cdr:y>0.80608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3794FD43-195B-3941-AF7C-9ED6C5B21CA0}"/>
            </a:ext>
          </a:extLst>
        </cdr:cNvPr>
        <cdr:cNvCxnSpPr/>
      </cdr:nvCxnSpPr>
      <cdr:spPr>
        <a:xfrm xmlns:a="http://schemas.openxmlformats.org/drawingml/2006/main" flipV="1">
          <a:off x="1599401" y="99625"/>
          <a:ext cx="0" cy="308609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bg1"/>
          </a:solidFill>
          <a:prstDash val="dash"/>
          <a:head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3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29226"/>
            <a:ext cx="5140960" cy="415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91" tIns="45139" rIns="91891" bIns="45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792163"/>
            <a:ext cx="4357688" cy="326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4014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7" tIns="46429" rIns="92857" bIns="46429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54466" indent="-290179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60717" indent="-232143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25003" indent="-232143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89290" indent="-232143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53576" indent="-2321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3017863" indent="-2321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82150" indent="-2321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946436" indent="-23214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/>
            <a:fld id="{1CAFBAB7-9ECC-4C4B-8B07-78FF0DCCEB4E}" type="slidenum">
              <a:rPr lang="en-US" smtClean="0">
                <a:solidFill>
                  <a:srgbClr val="000000"/>
                </a:solidFill>
              </a:rPr>
              <a:pPr algn="ctr" eaLnBrk="0" hangingPunct="0"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60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0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Not clear that cognitive therapies alone are effective, developing area of research (Allison Harvey)</a:t>
            </a:r>
          </a:p>
        </p:txBody>
      </p:sp>
    </p:spTree>
    <p:extLst>
      <p:ext uri="{BB962C8B-B14F-4D97-AF65-F5344CB8AC3E}">
        <p14:creationId xmlns:p14="http://schemas.microsoft.com/office/powerpoint/2010/main" val="165995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7" tIns="46429" rIns="92857" bIns="46429" anchor="b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r"/>
            <a:fld id="{DE198DD2-401B-7D49-A2C5-6B6D37392D8E}" type="slidenum">
              <a:rPr lang="en-US" sz="1200" b="0">
                <a:solidFill>
                  <a:srgbClr val="000000"/>
                </a:solidFill>
                <a:latin typeface="Arial" charset="0"/>
              </a:rPr>
              <a:pPr algn="r"/>
              <a:t>27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7150" y="792163"/>
            <a:ext cx="4357688" cy="3267075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36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Here it is with ramped colors.  I also ramped the color legend, as you can see.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7" tIns="46429" rIns="92857" bIns="46429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54466" indent="-290179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60717" indent="-232143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25003" indent="-232143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89290" indent="-232143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53576" indent="-232143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3017863" indent="-232143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82150" indent="-232143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946436" indent="-232143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/>
            <a:fld id="{43CB8BE6-40B4-454C-BA4F-A2E46ADDDAF8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algn="ctr" eaLnBrk="0" hangingPunct="0"/>
              <a:t>28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5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  <a:noFill/>
        </p:spPr>
        <p:txBody>
          <a:bodyPr lIns="91437" tIns="45718" rIns="91437" bIns="45718"/>
          <a:lstStyle/>
          <a:p>
            <a:fld id="{F48D6E8A-2F04-0749-A2EC-0F7D3A4A84C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2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7" tIns="46429" rIns="92857" bIns="46429" anchor="b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r"/>
            <a:fld id="{77261389-EDB9-594E-8661-D6E3D4BDA3FE}" type="slidenum">
              <a:rPr lang="en-US" sz="1200" b="0">
                <a:solidFill>
                  <a:srgbClr val="000000"/>
                </a:solidFill>
                <a:latin typeface="Arial" charset="0"/>
              </a:rPr>
              <a:pPr algn="r"/>
              <a:t>32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7150" y="792163"/>
            <a:ext cx="4357688" cy="3267075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8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2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2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1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271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062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5354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A7F3FC2-79C2-E347-B1CD-C737940C155B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9F34AF6-9627-2A4A-B4AF-C62B44E3E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26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89BF1CD-7D87-6045-8190-07B461F35AAA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9393669-7D71-6A4E-B8CA-83D63A4D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4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25B6F34-26B1-8842-B63A-2E7C185B0F3C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C82E91C-DE91-FD40-A9E1-F64FAD5C1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60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93764EC-E73A-D246-96E1-81EA60C76408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5ADF46F-4113-0845-AE2C-5ACD18F35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7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8AB16DB-CAF7-5742-AC39-6217D70CF8DB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27732D00-D09B-2242-934F-A8BE92890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36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E5AEFDAF-3D00-9244-AC99-FA094021A922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0B0D9566-C426-AA44-A81D-FB163191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9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289667-C68A-4F4A-B829-3D6A4DA878A5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E08293D-7B9B-2F4C-9D30-1A0E101A3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D990E3-0929-104E-9872-18D0218481F9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BBEA12A-1209-6642-8B96-262D724E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46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4F4E027-F858-104E-9440-2AE9C95B0012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658BEE3-B010-1A48-BCBA-409F1A0C7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89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EB832B95-1183-9049-93E1-5D1E90D0A2F4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B7CAF79-E24B-A94D-85FC-FE2C75134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9DFB313-CD11-8A49-8A75-64C9279CC8E8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D2DCCF07-9B66-D049-A406-AD9B740E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661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178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1122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4372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0931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9637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21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518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8969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4608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8936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3E63-A2C0-49E3-A443-1CEE8F1B6A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E32F-18B6-4F1C-A0B7-7AACB096FC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8821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ED69-AD0E-42A9-8353-A5F951E37EC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13FB-C7A0-48CB-80AF-D05F4C0A8F6A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A947-DF68-4FDA-A9B3-1B393DE1320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1137-9F9B-4550-9318-379F4F8B4A45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7159-D94A-4BF2-9D0C-E8C3C07567DF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AB77-F5FD-4F2B-BA53-8AFDDCDA75C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66D4-1DDC-431D-A9D6-5287666ECBC5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DA0E-CB8A-4EF3-9704-4840447E3FC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3AA4-2B82-45B5-AA71-C1789C510E0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44BF-76E2-491F-B06B-DA95ABC4107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AE8-23CA-4B32-BD27-14886470A6AA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3279-1561-408F-B78E-501675B7B419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46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40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ED69-AD0E-42A9-8353-A5F951E37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2563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951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688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303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3080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1526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0785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9084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2921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28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13FB-C7A0-48CB-80AF-D05F4C0A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9671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7660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4773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562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008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5496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7269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978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1634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7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A947-DF68-4FDA-A9B3-1B393DE13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3464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7419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469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99339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Rounded MT Bold" charset="0"/>
              </a:defRPr>
            </a:lvl1pPr>
          </a:lstStyle>
          <a:p>
            <a:pPr>
              <a:defRPr/>
            </a:pPr>
            <a:fld id="{52E54DB3-4F88-9D47-8C90-F50361561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34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28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0952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6617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7014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77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1137-9F9B-4550-9318-379F4F8B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0865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44471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099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5712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0067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5039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7069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4804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4081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279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7159-D94A-4BF2-9D0C-E8C3C075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512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84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3426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450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5288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7367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1282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3801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9433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33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AB77-F5FD-4F2B-BA53-8AFDDCDA7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99685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7763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35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66D4-1DDC-431D-A9D6-5287666E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DA0E-CB8A-4EF3-9704-4840447E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3AA4-2B82-45B5-AA71-C1789C510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44BF-76E2-491F-B06B-DA95ABC41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AE8-23CA-4B32-BD27-14886470A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3279-1561-408F-B78E-501675B7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iversity of Pittsburgh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3911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 userDrawn="1"/>
        </p:nvSpPr>
        <p:spPr bwMode="auto">
          <a:xfrm>
            <a:off x="990600" y="54102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429000"/>
            <a:ext cx="70866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Daniel J. Buysse, M.D.</a:t>
            </a:r>
          </a:p>
          <a:p>
            <a:r>
              <a:rPr lang="en-US"/>
              <a:t>Professor of Psychiatry</a:t>
            </a:r>
          </a:p>
          <a:p>
            <a:r>
              <a:rPr lang="en-US"/>
              <a:t>University of Pittsburgh School of Medicine</a:t>
            </a:r>
          </a:p>
        </p:txBody>
      </p:sp>
      <p:grpSp>
        <p:nvGrpSpPr>
          <p:cNvPr id="2" name="Group 42"/>
          <p:cNvGrpSpPr/>
          <p:nvPr userDrawn="1"/>
        </p:nvGrpSpPr>
        <p:grpSpPr>
          <a:xfrm>
            <a:off x="-7568" y="6754948"/>
            <a:ext cx="9136063" cy="35385"/>
            <a:chOff x="-7568" y="6754948"/>
            <a:chExt cx="9136063" cy="35385"/>
          </a:xfrm>
        </p:grpSpPr>
        <p:grpSp>
          <p:nvGrpSpPr>
            <p:cNvPr id="3" name="Group 49"/>
            <p:cNvGrpSpPr/>
            <p:nvPr userDrawn="1"/>
          </p:nvGrpSpPr>
          <p:grpSpPr>
            <a:xfrm>
              <a:off x="-7568" y="6754948"/>
              <a:ext cx="9136063" cy="0"/>
              <a:chOff x="-1588" y="6753225"/>
              <a:chExt cx="9136063" cy="0"/>
            </a:xfrm>
          </p:grpSpPr>
          <p:sp>
            <p:nvSpPr>
              <p:cNvPr id="93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53225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37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6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63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2172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106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48"/>
            <p:cNvGrpSpPr/>
            <p:nvPr userDrawn="1"/>
          </p:nvGrpSpPr>
          <p:grpSpPr>
            <a:xfrm>
              <a:off x="-7568" y="6790333"/>
              <a:ext cx="9067715" cy="0"/>
              <a:chOff x="-1588" y="6794501"/>
              <a:chExt cx="9069388" cy="0"/>
            </a:xfrm>
          </p:grpSpPr>
          <p:sp>
            <p:nvSpPr>
              <p:cNvPr id="86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375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297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94501"/>
                <a:ext cx="86106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7" name="Group 39"/>
          <p:cNvGrpSpPr/>
          <p:nvPr userDrawn="1"/>
        </p:nvGrpSpPr>
        <p:grpSpPr>
          <a:xfrm>
            <a:off x="7937" y="60847"/>
            <a:ext cx="9136063" cy="37596"/>
            <a:chOff x="7937" y="60847"/>
            <a:chExt cx="9136063" cy="37596"/>
          </a:xfrm>
        </p:grpSpPr>
        <p:grpSp>
          <p:nvGrpSpPr>
            <p:cNvPr id="8" name="Group 49"/>
            <p:cNvGrpSpPr/>
            <p:nvPr userDrawn="1"/>
          </p:nvGrpSpPr>
          <p:grpSpPr>
            <a:xfrm rot="10800000">
              <a:off x="7937" y="98443"/>
              <a:ext cx="9136063" cy="0"/>
              <a:chOff x="-1588" y="6753225"/>
              <a:chExt cx="9136063" cy="0"/>
            </a:xfrm>
          </p:grpSpPr>
          <p:sp>
            <p:nvSpPr>
              <p:cNvPr id="110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53225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37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6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63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2172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106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48"/>
            <p:cNvGrpSpPr/>
            <p:nvPr userDrawn="1"/>
          </p:nvGrpSpPr>
          <p:grpSpPr>
            <a:xfrm rot="10800000">
              <a:off x="76285" y="60847"/>
              <a:ext cx="9067715" cy="0"/>
              <a:chOff x="-1588" y="6794501"/>
              <a:chExt cx="9069388" cy="0"/>
            </a:xfrm>
          </p:grpSpPr>
          <p:sp>
            <p:nvSpPr>
              <p:cNvPr id="103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375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297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94501"/>
                <a:ext cx="86106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289179"/>
            <a:ext cx="543242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iversity of Pittsburgh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39115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 userDrawn="1"/>
        </p:nvSpPr>
        <p:spPr bwMode="auto">
          <a:xfrm>
            <a:off x="990600" y="54102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grpSp>
        <p:nvGrpSpPr>
          <p:cNvPr id="2" name="Group 42"/>
          <p:cNvGrpSpPr>
            <a:grpSpLocks/>
          </p:cNvGrpSpPr>
          <p:nvPr userDrawn="1"/>
        </p:nvGrpSpPr>
        <p:grpSpPr bwMode="auto">
          <a:xfrm>
            <a:off x="-7938" y="6754813"/>
            <a:ext cx="9136063" cy="34925"/>
            <a:chOff x="-7568" y="6754948"/>
            <a:chExt cx="9136063" cy="35385"/>
          </a:xfrm>
        </p:grpSpPr>
        <p:grpSp>
          <p:nvGrpSpPr>
            <p:cNvPr id="3" name="Group 49"/>
            <p:cNvGrpSpPr>
              <a:grpSpLocks/>
            </p:cNvGrpSpPr>
            <p:nvPr userDrawn="1"/>
          </p:nvGrpSpPr>
          <p:grpSpPr bwMode="auto">
            <a:xfrm>
              <a:off x="-7568" y="6754948"/>
              <a:ext cx="9136063" cy="0"/>
              <a:chOff x="-1588" y="6753225"/>
              <a:chExt cx="9136063" cy="0"/>
            </a:xfrm>
          </p:grpSpPr>
          <p:sp>
            <p:nvSpPr>
              <p:cNvPr id="16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53225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37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6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63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2172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106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48"/>
            <p:cNvGrpSpPr>
              <a:grpSpLocks/>
            </p:cNvGrpSpPr>
            <p:nvPr userDrawn="1"/>
          </p:nvGrpSpPr>
          <p:grpSpPr bwMode="auto">
            <a:xfrm>
              <a:off x="-7568" y="6790333"/>
              <a:ext cx="9067801" cy="0"/>
              <a:chOff x="-1588" y="6794501"/>
              <a:chExt cx="9069473" cy="0"/>
            </a:xfrm>
          </p:grpSpPr>
          <p:sp>
            <p:nvSpPr>
              <p:cNvPr id="9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395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50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29778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94501"/>
                <a:ext cx="86106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12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22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45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7" name="Group 39"/>
          <p:cNvGrpSpPr>
            <a:grpSpLocks/>
          </p:cNvGrpSpPr>
          <p:nvPr userDrawn="1"/>
        </p:nvGrpSpPr>
        <p:grpSpPr bwMode="auto">
          <a:xfrm>
            <a:off x="7938" y="60325"/>
            <a:ext cx="9136062" cy="38100"/>
            <a:chOff x="7937" y="60847"/>
            <a:chExt cx="9136063" cy="37596"/>
          </a:xfrm>
        </p:grpSpPr>
        <p:grpSp>
          <p:nvGrpSpPr>
            <p:cNvPr id="8" name="Group 49"/>
            <p:cNvGrpSpPr>
              <a:grpSpLocks/>
            </p:cNvGrpSpPr>
            <p:nvPr userDrawn="1"/>
          </p:nvGrpSpPr>
          <p:grpSpPr bwMode="auto">
            <a:xfrm rot="10800000">
              <a:off x="9524" y="-2140631979"/>
              <a:ext cx="9137651" cy="2140825373"/>
              <a:chOff x="-4763" y="6658274"/>
              <a:chExt cx="9137651" cy="2140825373"/>
            </a:xfrm>
          </p:grpSpPr>
          <p:sp>
            <p:nvSpPr>
              <p:cNvPr id="33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4763" y="2147483647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09013" y="6658274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1400" y="6658274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1575" y="6658274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16963" y="6658274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05875" y="6658274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4788" y="6658274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3" name="Group 48"/>
            <p:cNvGrpSpPr>
              <a:grpSpLocks/>
            </p:cNvGrpSpPr>
            <p:nvPr userDrawn="1"/>
          </p:nvGrpSpPr>
          <p:grpSpPr bwMode="auto">
            <a:xfrm rot="10800000">
              <a:off x="73023" y="-2140628299"/>
              <a:ext cx="9063040" cy="2140746116"/>
              <a:chOff x="6349" y="6737531"/>
              <a:chExt cx="9064722" cy="2140746116"/>
            </a:xfrm>
          </p:grpSpPr>
          <p:sp>
            <p:nvSpPr>
              <p:cNvPr id="26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405" y="673753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60" y="673753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32964" y="673753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6349" y="2147483647"/>
                <a:ext cx="8610612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22" y="673753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31" y="673753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55" y="673753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39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429000"/>
            <a:ext cx="70866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Daniel J. Buysse, M.D.</a:t>
            </a:r>
          </a:p>
          <a:p>
            <a:r>
              <a:rPr lang="en-US"/>
              <a:t>Professor of Psychiatry</a:t>
            </a:r>
          </a:p>
          <a:p>
            <a:r>
              <a:rPr lang="en-US"/>
              <a:t>University of Pittsburgh School of Medicine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289050"/>
            <a:ext cx="543242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10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5590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558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2004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96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405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900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366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465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72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8637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75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5ED69-AD0E-42A9-8353-A5F951E37EC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13FB-C7A0-48CB-80AF-D05F4C0A8F6A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A947-DF68-4FDA-A9B3-1B393DE1320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1137-9F9B-4550-9318-379F4F8B4A45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7159-D94A-4BF2-9D0C-E8C3C07567DF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AB77-F5FD-4F2B-BA53-8AFDDCDA75C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66D4-1DDC-431D-A9D6-5287666ECBC5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DA0E-CB8A-4EF3-9704-4840447E3FC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3AA4-2B82-45B5-AA71-C1789C510E01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44BF-76E2-491F-B06B-DA95ABC41076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AE8-23CA-4B32-BD27-14886470A6AA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3279-1561-408F-B78E-501675B7B419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8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0137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422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599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284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292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3469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89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613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2644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01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64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9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69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  <p:sldLayoutId id="2147483960" r:id="rId12"/>
    <p:sldLayoutId id="21474839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84AC7CB-C9D2-1941-8869-D057641657E6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4343" name="Picture 7" descr="2B3D53B3-B7D3-4E81-8CE9-DB2E2CD6C5E3@lo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63529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35057E-A274-453F-BF9B-DF5E144C476F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5EE772-CB0A-C04F-AB58-FF0BEED9A6A4}" type="datetimeFigureOut">
              <a:rPr lang="en-US"/>
              <a:pPr>
                <a:defRPr/>
              </a:pPr>
              <a:t>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127016-3C9C-EC48-9E93-A2144665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03E63-A2C0-49E3-A443-1CEE8F1B6A32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2/7/18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DFE32F-18B6-4F1C-A0B7-7AACB096FCD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0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63529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35057E-A274-453F-BF9B-DF5E144C476F}" type="slidenum">
              <a:rPr lang="en-US">
                <a:solidFill>
                  <a:srgbClr val="000000"/>
                </a:solidFill>
                <a:latin typeface="Times New Roman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63529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7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35057E-A274-453F-BF9B-DF5E144C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2" r:id="rId2"/>
    <p:sldLayoutId id="2147483981" r:id="rId3"/>
    <p:sldLayoutId id="2147483980" r:id="rId4"/>
    <p:sldLayoutId id="2147483979" r:id="rId5"/>
    <p:sldLayoutId id="2147483978" r:id="rId6"/>
    <p:sldLayoutId id="2147483977" r:id="rId7"/>
    <p:sldLayoutId id="2147483976" r:id="rId8"/>
    <p:sldLayoutId id="2147483975" r:id="rId9"/>
    <p:sldLayoutId id="2147483974" r:id="rId10"/>
    <p:sldLayoutId id="2147483973" r:id="rId11"/>
    <p:sldLayoutId id="21474839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4FD64C1-E356-114E-9721-CFCDF982E878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6391" name="Picture 7" descr="2B3D53B3-B7D3-4E81-8CE9-DB2E2CD6C5E3@loc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79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3C13DD4-F6AA-4C23-81EA-4130A8AC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7" descr="2B3D53B3-B7D3-4E81-8CE9-DB2E2CD6C5E3@loc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" name="Group 69"/>
          <p:cNvGrpSpPr/>
          <p:nvPr userDrawn="1"/>
        </p:nvGrpSpPr>
        <p:grpSpPr>
          <a:xfrm>
            <a:off x="-7568" y="6754948"/>
            <a:ext cx="9136063" cy="35385"/>
            <a:chOff x="-7568" y="6754948"/>
            <a:chExt cx="9136063" cy="35385"/>
          </a:xfrm>
        </p:grpSpPr>
        <p:grpSp>
          <p:nvGrpSpPr>
            <p:cNvPr id="3" name="Group 49"/>
            <p:cNvGrpSpPr/>
            <p:nvPr userDrawn="1"/>
          </p:nvGrpSpPr>
          <p:grpSpPr>
            <a:xfrm>
              <a:off x="-7568" y="6754948"/>
              <a:ext cx="9136063" cy="0"/>
              <a:chOff x="-1588" y="6753225"/>
              <a:chExt cx="9136063" cy="0"/>
            </a:xfrm>
          </p:grpSpPr>
          <p:sp>
            <p:nvSpPr>
              <p:cNvPr id="44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53225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37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6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63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2172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106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48"/>
            <p:cNvGrpSpPr/>
            <p:nvPr userDrawn="1"/>
          </p:nvGrpSpPr>
          <p:grpSpPr>
            <a:xfrm>
              <a:off x="-7568" y="6790333"/>
              <a:ext cx="9067715" cy="0"/>
              <a:chOff x="-1588" y="6794501"/>
              <a:chExt cx="9069388" cy="0"/>
            </a:xfrm>
          </p:grpSpPr>
          <p:sp>
            <p:nvSpPr>
              <p:cNvPr id="37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375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297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94501"/>
                <a:ext cx="86106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68"/>
          <p:cNvGrpSpPr/>
          <p:nvPr userDrawn="1"/>
        </p:nvGrpSpPr>
        <p:grpSpPr>
          <a:xfrm>
            <a:off x="7937" y="60847"/>
            <a:ext cx="9136063" cy="37596"/>
            <a:chOff x="7937" y="60847"/>
            <a:chExt cx="9136063" cy="37596"/>
          </a:xfrm>
        </p:grpSpPr>
        <p:grpSp>
          <p:nvGrpSpPr>
            <p:cNvPr id="6" name="Group 49"/>
            <p:cNvGrpSpPr/>
            <p:nvPr userDrawn="1"/>
          </p:nvGrpSpPr>
          <p:grpSpPr>
            <a:xfrm rot="10800000">
              <a:off x="7937" y="98443"/>
              <a:ext cx="9136063" cy="0"/>
              <a:chOff x="-1588" y="6753225"/>
              <a:chExt cx="9136063" cy="0"/>
            </a:xfrm>
          </p:grpSpPr>
          <p:sp>
            <p:nvSpPr>
              <p:cNvPr id="61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53225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37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6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63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2172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106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48"/>
            <p:cNvGrpSpPr/>
            <p:nvPr userDrawn="1"/>
          </p:nvGrpSpPr>
          <p:grpSpPr>
            <a:xfrm rot="10800000">
              <a:off x="76285" y="60847"/>
              <a:ext cx="9067715" cy="0"/>
              <a:chOff x="-1588" y="6794501"/>
              <a:chExt cx="9069388" cy="0"/>
            </a:xfrm>
          </p:grpSpPr>
          <p:sp>
            <p:nvSpPr>
              <p:cNvPr id="54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375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29700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94501"/>
                <a:ext cx="86106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12" y="6794501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B05C"/>
        </a:buClr>
        <a:buFont typeface="Wingdings" pitchFamily="2" charset="2"/>
        <a:buChar char="§"/>
        <a:defRPr sz="28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2A5E"/>
        </a:buClr>
        <a:buFont typeface="Wingdings" pitchFamily="2" charset="2"/>
        <a:buChar char="§"/>
        <a:defRPr sz="2400">
          <a:solidFill>
            <a:schemeClr val="tx1"/>
          </a:solidFill>
          <a:latin typeface="Palatino Linotype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1B05C"/>
        </a:buClr>
        <a:buSzPct val="50000"/>
        <a:buFont typeface="Wingdings" pitchFamily="2" charset="2"/>
        <a:buChar char="q"/>
        <a:defRPr sz="2200">
          <a:solidFill>
            <a:schemeClr val="tx1"/>
          </a:solidFill>
          <a:latin typeface="Palatino Linotype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-7938" y="6754813"/>
            <a:ext cx="9136063" cy="34925"/>
            <a:chOff x="-7568" y="6754948"/>
            <a:chExt cx="9136063" cy="35385"/>
          </a:xfrm>
        </p:grpSpPr>
        <p:grpSp>
          <p:nvGrpSpPr>
            <p:cNvPr id="3" name="Group 49"/>
            <p:cNvGrpSpPr>
              <a:grpSpLocks/>
            </p:cNvGrpSpPr>
            <p:nvPr userDrawn="1"/>
          </p:nvGrpSpPr>
          <p:grpSpPr bwMode="auto">
            <a:xfrm>
              <a:off x="-7568" y="6754948"/>
              <a:ext cx="9136063" cy="0"/>
              <a:chOff x="-1588" y="6753225"/>
              <a:chExt cx="9136063" cy="0"/>
            </a:xfrm>
          </p:grpSpPr>
          <p:sp>
            <p:nvSpPr>
              <p:cNvPr id="44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53225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37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6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63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2172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1063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48"/>
            <p:cNvGrpSpPr>
              <a:grpSpLocks/>
            </p:cNvGrpSpPr>
            <p:nvPr userDrawn="1"/>
          </p:nvGrpSpPr>
          <p:grpSpPr bwMode="auto">
            <a:xfrm>
              <a:off x="-7568" y="6790333"/>
              <a:ext cx="9067715" cy="0"/>
              <a:chOff x="-1588" y="6794501"/>
              <a:chExt cx="9069388" cy="0"/>
            </a:xfrm>
          </p:grpSpPr>
          <p:sp>
            <p:nvSpPr>
              <p:cNvPr id="37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5396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77351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29779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-1588" y="6794501"/>
                <a:ext cx="8610601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09013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59823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86846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7938" y="60325"/>
            <a:ext cx="9136062" cy="38100"/>
            <a:chOff x="7937" y="60847"/>
            <a:chExt cx="9136063" cy="37596"/>
          </a:xfrm>
        </p:grpSpPr>
        <p:grpSp>
          <p:nvGrpSpPr>
            <p:cNvPr id="6" name="Group 49"/>
            <p:cNvGrpSpPr>
              <a:grpSpLocks/>
            </p:cNvGrpSpPr>
            <p:nvPr userDrawn="1"/>
          </p:nvGrpSpPr>
          <p:grpSpPr bwMode="auto">
            <a:xfrm rot="10800000">
              <a:off x="7937" y="98443"/>
              <a:ext cx="9136063" cy="0"/>
              <a:chOff x="-1588" y="6753225"/>
              <a:chExt cx="9136063" cy="0"/>
            </a:xfrm>
          </p:grpSpPr>
          <p:sp>
            <p:nvSpPr>
              <p:cNvPr id="61" name="Line 108"/>
              <p:cNvSpPr>
                <a:spLocks noChangeShapeType="1"/>
              </p:cNvSpPr>
              <p:nvPr userDrawn="1"/>
            </p:nvSpPr>
            <p:spPr bwMode="auto">
              <a:xfrm rot="10800000">
                <a:off x="-6351" y="2147483647"/>
                <a:ext cx="861060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Line 111"/>
              <p:cNvSpPr>
                <a:spLocks noChangeShapeType="1"/>
              </p:cNvSpPr>
              <p:nvPr userDrawn="1"/>
            </p:nvSpPr>
            <p:spPr bwMode="auto">
              <a:xfrm rot="10800000">
                <a:off x="8610600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Line 112"/>
              <p:cNvSpPr>
                <a:spLocks noChangeShapeType="1"/>
              </p:cNvSpPr>
              <p:nvPr userDrawn="1"/>
            </p:nvSpPr>
            <p:spPr bwMode="auto">
              <a:xfrm rot="10800000">
                <a:off x="8662988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Line 113"/>
              <p:cNvSpPr>
                <a:spLocks noChangeShapeType="1"/>
              </p:cNvSpPr>
              <p:nvPr userDrawn="1"/>
            </p:nvSpPr>
            <p:spPr bwMode="auto">
              <a:xfrm rot="10800000">
                <a:off x="87931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Line 117"/>
              <p:cNvSpPr>
                <a:spLocks noChangeShapeType="1"/>
              </p:cNvSpPr>
              <p:nvPr userDrawn="1"/>
            </p:nvSpPr>
            <p:spPr bwMode="auto">
              <a:xfrm rot="10800000">
                <a:off x="8718550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Line 118"/>
              <p:cNvSpPr>
                <a:spLocks noChangeShapeType="1"/>
              </p:cNvSpPr>
              <p:nvPr userDrawn="1"/>
            </p:nvSpPr>
            <p:spPr bwMode="auto">
              <a:xfrm rot="10800000">
                <a:off x="8907463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Line 119"/>
              <p:cNvSpPr>
                <a:spLocks noChangeShapeType="1"/>
              </p:cNvSpPr>
              <p:nvPr userDrawn="1"/>
            </p:nvSpPr>
            <p:spPr bwMode="auto">
              <a:xfrm rot="10800000">
                <a:off x="9096375" y="6753225"/>
                <a:ext cx="3810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48"/>
            <p:cNvGrpSpPr>
              <a:grpSpLocks/>
            </p:cNvGrpSpPr>
            <p:nvPr userDrawn="1"/>
          </p:nvGrpSpPr>
          <p:grpSpPr bwMode="auto">
            <a:xfrm rot="10800000">
              <a:off x="76285" y="60847"/>
              <a:ext cx="9067715" cy="0"/>
              <a:chOff x="-1588" y="6794501"/>
              <a:chExt cx="9069388" cy="0"/>
            </a:xfrm>
          </p:grpSpPr>
          <p:sp>
            <p:nvSpPr>
              <p:cNvPr id="54" name="Line 114"/>
              <p:cNvSpPr>
                <a:spLocks noChangeShapeType="1"/>
              </p:cNvSpPr>
              <p:nvPr userDrawn="1"/>
            </p:nvSpPr>
            <p:spPr bwMode="auto">
              <a:xfrm rot="10800000">
                <a:off x="8718572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Line 115"/>
              <p:cNvSpPr>
                <a:spLocks noChangeShapeType="1"/>
              </p:cNvSpPr>
              <p:nvPr userDrawn="1"/>
            </p:nvSpPr>
            <p:spPr bwMode="auto">
              <a:xfrm rot="10800000">
                <a:off x="8880526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Line 121"/>
              <p:cNvSpPr>
                <a:spLocks noChangeShapeType="1"/>
              </p:cNvSpPr>
              <p:nvPr userDrawn="1"/>
            </p:nvSpPr>
            <p:spPr bwMode="auto">
              <a:xfrm rot="10800000">
                <a:off x="9036130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Line 139"/>
              <p:cNvSpPr>
                <a:spLocks noChangeShapeType="1"/>
              </p:cNvSpPr>
              <p:nvPr userDrawn="1"/>
            </p:nvSpPr>
            <p:spPr bwMode="auto">
              <a:xfrm rot="10800000">
                <a:off x="6350" y="2147483647"/>
                <a:ext cx="8610602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Line 140"/>
              <p:cNvSpPr>
                <a:spLocks noChangeShapeType="1"/>
              </p:cNvSpPr>
              <p:nvPr userDrawn="1"/>
            </p:nvSpPr>
            <p:spPr bwMode="auto">
              <a:xfrm rot="10800000">
                <a:off x="8612189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072A5E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Line 146"/>
              <p:cNvSpPr>
                <a:spLocks noChangeShapeType="1"/>
              </p:cNvSpPr>
              <p:nvPr userDrawn="1"/>
            </p:nvSpPr>
            <p:spPr bwMode="auto">
              <a:xfrm rot="10800000">
                <a:off x="8662998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Line 150"/>
              <p:cNvSpPr>
                <a:spLocks noChangeShapeType="1"/>
              </p:cNvSpPr>
              <p:nvPr userDrawn="1"/>
            </p:nvSpPr>
            <p:spPr bwMode="auto">
              <a:xfrm rot="10800000">
                <a:off x="8790022" y="6794501"/>
                <a:ext cx="38107" cy="0"/>
              </a:xfrm>
              <a:prstGeom prst="line">
                <a:avLst/>
              </a:prstGeom>
              <a:noFill/>
              <a:ln w="38100">
                <a:solidFill>
                  <a:srgbClr val="C1B05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72A5E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B05C"/>
        </a:buClr>
        <a:buFont typeface="Wingdings" charset="2"/>
        <a:buChar char="§"/>
        <a:defRPr sz="2800">
          <a:solidFill>
            <a:schemeClr val="tx1"/>
          </a:solidFill>
          <a:latin typeface="Palatino Linotype" pitchFamily="18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2A5E"/>
        </a:buClr>
        <a:buFont typeface="Wingdings" charset="2"/>
        <a:buChar char="§"/>
        <a:defRPr sz="2400">
          <a:solidFill>
            <a:schemeClr val="tx1"/>
          </a:solidFill>
          <a:latin typeface="Palatino Linotype" pitchFamily="18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1B05C"/>
        </a:buClr>
        <a:buSzPct val="50000"/>
        <a:buFont typeface="Wingdings" charset="2"/>
        <a:buChar char="q"/>
        <a:defRPr sz="2200">
          <a:solidFill>
            <a:schemeClr val="tx1"/>
          </a:solidFill>
          <a:latin typeface="Palatino Linotype" pitchFamily="18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180F9D8-A2DC-9748-B29D-710765C3BCC1}" type="slidenum">
              <a:rPr lang="en-US" smtClean="0"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53255" name="Picture 7" descr="2B3D53B3-B7D3-4E81-8CE9-DB2E2CD6C5E3@lo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EDC7328-2E42-A84A-9066-BB302BC668CA}" type="slidenum">
              <a:rPr lang="en-US"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6391" name="Picture 7" descr="2B3D53B3-B7D3-4E81-8CE9-DB2E2CD6C5E3@loc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rgbClr val="FFFFFF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FFFFFF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FFFFFF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m/url?sa=i&amp;rct=j&amp;q=&amp;esrc=s&amp;frm=1&amp;source=images&amp;cd=&amp;cad=rja&amp;uact=8&amp;docid=DaS7W24gjUlUlM&amp;tbnid=--EQexJ1oLVYWM:&amp;ved=0CAUQjRw&amp;url=https://www.etsy.com/listing/27026980/photo-embrace-two-trees-intertwined&amp;ei=ELCEU6jIDJW0sAS04IGYBg&amp;bvm=bv.67720277,d.aWw&amp;psig=AFQjCNEXaFfK-deJhkKJuldBxuHARmFDUw&amp;ust=1401290980457668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US-NIH-NINDS-Logo.svg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2.png"/><Relationship Id="rId5" Type="http://schemas.openxmlformats.org/officeDocument/2006/relationships/hyperlink" Target="http://upload.wikimedia.org/wikipedia/commons/3/39/US-NIH-NIAMS-Logo.svg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www.usc.edu/hsc/info/pr/hmm/w98_99/pain.jpg&amp;imgrefurl=http://www.usc.edu/hsc/info/pr/hmm/w98_99/pain.html&amp;h=288&amp;w=227&amp;prev=/images?q=pain&amp;start=220&amp;svnum=10&amp;hl=en&amp;lr=&amp;ie=UTF-8&amp;oe=UTF-8&amp;sa=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www.butterfly-farm.com/Images/Surrealism/surrealism%20images/Goya%20The%20Sleep%20of%20Reason%20Produces%20Mosters%201798.jpg&amp;imgrefurl=http://www.butterfly-farm.com/Pages/surrealism%20pages/GoyaProduc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77291"/>
            <a:ext cx="2971800" cy="39624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Arial" charset="0"/>
                <a:ea typeface="MS PGothic" charset="0"/>
              </a:rPr>
              <a:t>Sleep Disturbance  and Chronic Pain in Older Adults</a:t>
            </a:r>
            <a:br>
              <a:rPr lang="en-US" sz="4000" dirty="0">
                <a:solidFill>
                  <a:schemeClr val="bg1"/>
                </a:solidFill>
                <a:latin typeface="Arial" charset="0"/>
                <a:ea typeface="MS PGothic" charset="0"/>
              </a:rPr>
            </a:br>
            <a:endParaRPr lang="en-US" sz="4000" dirty="0">
              <a:solidFill>
                <a:schemeClr val="bg1"/>
              </a:solidFill>
              <a:latin typeface="Arial" charset="0"/>
              <a:ea typeface="MS PGothic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43298"/>
            <a:ext cx="2743200" cy="2090272"/>
          </a:xfrm>
        </p:spPr>
        <p:txBody>
          <a:bodyPr/>
          <a:lstStyle/>
          <a:p>
            <a:pPr eaLnBrk="1" hangingPunct="1"/>
            <a:r>
              <a:rPr lang="en-US" sz="1900" dirty="0">
                <a:solidFill>
                  <a:schemeClr val="bg1"/>
                </a:solidFill>
                <a:latin typeface="Arial" charset="0"/>
                <a:ea typeface="MS PGothic" charset="0"/>
              </a:rPr>
              <a:t>Michael T. Smith, Ph.D.</a:t>
            </a:r>
          </a:p>
          <a:p>
            <a:pPr eaLnBrk="1" hangingPunct="1"/>
            <a:r>
              <a:rPr lang="en-US" sz="1900" dirty="0">
                <a:solidFill>
                  <a:schemeClr val="bg1"/>
                </a:solidFill>
                <a:latin typeface="Arial" charset="0"/>
                <a:ea typeface="MS PGothic" charset="0"/>
              </a:rPr>
              <a:t>Professor of Psychiatry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charset="0"/>
              </a:rPr>
              <a:t>Johns Hopkins University 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charset="0"/>
              </a:rPr>
              <a:t>School of Medicine,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charset="0"/>
              </a:rPr>
              <a:t> Department of Psychiatry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charset="0"/>
              </a:rPr>
              <a:t>07/23/17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charset="0"/>
                <a:ea typeface="MS PGothic" charset="0"/>
              </a:rPr>
              <a:t>msmith62@jhmi.edu</a:t>
            </a:r>
          </a:p>
        </p:txBody>
      </p:sp>
      <p:pic>
        <p:nvPicPr>
          <p:cNvPr id="74756" name="Picture 4" descr="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57200"/>
            <a:ext cx="447516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13797"/>
            <a:ext cx="7209367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What are the Mechanisms of Sleep Disturbance </a:t>
            </a:r>
            <a:br>
              <a:rPr lang="en-US" sz="3200" dirty="0"/>
            </a:br>
            <a:r>
              <a:rPr lang="en-US" sz="3200" dirty="0"/>
              <a:t>Induced </a:t>
            </a:r>
            <a:r>
              <a:rPr lang="en-US" sz="3200" dirty="0" err="1"/>
              <a:t>Hyperalgesia</a:t>
            </a:r>
            <a:r>
              <a:rPr lang="en-US" sz="3200" dirty="0"/>
              <a:t>?</a:t>
            </a:r>
          </a:p>
        </p:txBody>
      </p:sp>
      <p:sp>
        <p:nvSpPr>
          <p:cNvPr id="62466" name="Line 3"/>
          <p:cNvSpPr>
            <a:spLocks noChangeShapeType="1"/>
          </p:cNvSpPr>
          <p:nvPr/>
        </p:nvSpPr>
        <p:spPr bwMode="auto">
          <a:xfrm>
            <a:off x="292100" y="1779052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28600" y="2035159"/>
            <a:ext cx="7073900" cy="16158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Sleep and pain systems share many overlapping </a:t>
            </a:r>
            <a:r>
              <a:rPr lang="en-US" sz="1800" dirty="0" err="1">
                <a:solidFill>
                  <a:srgbClr val="FFFFFF"/>
                </a:solidFill>
              </a:rPr>
              <a:t>neurobiologic</a:t>
            </a:r>
            <a:r>
              <a:rPr lang="en-US" sz="1800" dirty="0">
                <a:solidFill>
                  <a:srgbClr val="FFFFFF"/>
                </a:solidFill>
              </a:rPr>
              <a:t> substrates</a:t>
            </a:r>
          </a:p>
          <a:p>
            <a:pPr marL="285750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Does sleep disturbance alter descending pain modulatory systems associated with </a:t>
            </a:r>
            <a:r>
              <a:rPr lang="en-US" sz="1800" u="sng" dirty="0">
                <a:solidFill>
                  <a:srgbClr val="FFFFFF"/>
                </a:solidFill>
              </a:rPr>
              <a:t>central sensitization</a:t>
            </a:r>
            <a:r>
              <a:rPr lang="en-US" sz="1800" dirty="0">
                <a:solidFill>
                  <a:srgbClr val="FFFFFF"/>
                </a:solidFill>
              </a:rPr>
              <a:t> and if so… at what level of the </a:t>
            </a:r>
            <a:r>
              <a:rPr lang="en-US" sz="1800" dirty="0" err="1">
                <a:solidFill>
                  <a:srgbClr val="FFFFFF"/>
                </a:solidFill>
              </a:rPr>
              <a:t>neuroaxis</a:t>
            </a:r>
            <a:r>
              <a:rPr lang="en-US" sz="18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22" y="3425346"/>
            <a:ext cx="43465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rexin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0" y="3952375"/>
            <a:ext cx="2977941" cy="26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Tl3z-EfmqVufNqSxhTVFByqL5TyPwZQn_IJh4SvSz9J-nRpbk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56" y="0"/>
            <a:ext cx="1713444" cy="228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64198" y="3404459"/>
            <a:ext cx="1082823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DeLeo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2006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920743" y="5415784"/>
            <a:ext cx="264583" cy="173830"/>
          </a:xfrm>
          <a:prstGeom prst="ellipse">
            <a:avLst/>
          </a:prstGeom>
          <a:solidFill>
            <a:schemeClr val="accent1">
              <a:alpha val="41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25" name="Curved Right Arrow 24"/>
          <p:cNvSpPr/>
          <p:nvPr/>
        </p:nvSpPr>
        <p:spPr bwMode="auto">
          <a:xfrm>
            <a:off x="6543529" y="5467039"/>
            <a:ext cx="370175" cy="956731"/>
          </a:xfrm>
          <a:prstGeom prst="curvedRightArrow">
            <a:avLst>
              <a:gd name="adj1" fmla="val 25615"/>
              <a:gd name="adj2" fmla="val 82676"/>
              <a:gd name="adj3" fmla="val 64231"/>
            </a:avLst>
          </a:prstGeom>
          <a:solidFill>
            <a:schemeClr val="accent1">
              <a:alpha val="53000"/>
            </a:schemeClr>
          </a:solidFill>
          <a:ln w="127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38100" y="53975"/>
            <a:ext cx="90297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Higher Order Measures of  Pain Inhibition</a:t>
            </a:r>
          </a:p>
        </p:txBody>
      </p:sp>
      <p:sp>
        <p:nvSpPr>
          <p:cNvPr id="64514" name="Line 3"/>
          <p:cNvSpPr>
            <a:spLocks noChangeShapeType="1"/>
          </p:cNvSpPr>
          <p:nvPr/>
        </p:nvSpPr>
        <p:spPr bwMode="auto">
          <a:xfrm>
            <a:off x="304800" y="1184275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15" name="Picture 4" descr="Lorne Coming Out of Ice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2333625"/>
            <a:ext cx="2047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36700" y="1416050"/>
            <a:ext cx="7439025" cy="5394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FFCC00"/>
                </a:solidFill>
              </a:rPr>
              <a:t>Conditioned Pain Modulation </a:t>
            </a:r>
            <a:r>
              <a:rPr lang="en-US" sz="1800" b="1" dirty="0">
                <a:solidFill>
                  <a:srgbClr val="FFCC00"/>
                </a:solidFill>
              </a:rPr>
              <a:t>(aka DNIC)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“Pain inhibits pain”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Simultaneous application of 2 noxious stimuli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dirty="0"/>
          </a:p>
          <a:p>
            <a:pPr lvl="3">
              <a:lnSpc>
                <a:spcPct val="80000"/>
              </a:lnSpc>
            </a:pPr>
            <a:r>
              <a:rPr lang="en-US" sz="1600" u="sng" dirty="0" err="1"/>
              <a:t>Phasic</a:t>
            </a:r>
            <a:r>
              <a:rPr lang="en-US" sz="1600" dirty="0"/>
              <a:t> (Pressure Pain Threshold—algometry)</a:t>
            </a:r>
          </a:p>
          <a:p>
            <a:pPr lvl="3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lvl="2">
              <a:lnSpc>
                <a:spcPct val="80000"/>
              </a:lnSpc>
            </a:pPr>
            <a:endParaRPr lang="en-US" sz="1400" dirty="0"/>
          </a:p>
          <a:p>
            <a:pPr lvl="3">
              <a:lnSpc>
                <a:spcPct val="80000"/>
              </a:lnSpc>
            </a:pPr>
            <a:r>
              <a:rPr lang="en-US" sz="1600" u="sng" dirty="0"/>
              <a:t>Conditioning stimulus</a:t>
            </a:r>
            <a:r>
              <a:rPr lang="en-US" sz="1600" dirty="0"/>
              <a:t> administered at distant site</a:t>
            </a:r>
          </a:p>
          <a:p>
            <a:pPr lvl="4">
              <a:lnSpc>
                <a:spcPct val="80000"/>
              </a:lnSpc>
            </a:pPr>
            <a:r>
              <a:rPr lang="en-US" sz="1400" dirty="0"/>
              <a:t>Cold </a:t>
            </a:r>
            <a:r>
              <a:rPr lang="en-US" sz="1400" dirty="0" err="1"/>
              <a:t>pressor</a:t>
            </a:r>
            <a:r>
              <a:rPr lang="en-US" sz="1400" dirty="0"/>
              <a:t> task: 45 </a:t>
            </a:r>
            <a:r>
              <a:rPr lang="en-US" sz="1400" dirty="0" err="1"/>
              <a:t>secs</a:t>
            </a:r>
            <a:r>
              <a:rPr lang="en-US" sz="1400" dirty="0"/>
              <a:t> (contra lateral side)</a:t>
            </a:r>
          </a:p>
          <a:p>
            <a:pPr lvl="4">
              <a:lnSpc>
                <a:spcPct val="80000"/>
              </a:lnSpc>
              <a:buFontTx/>
              <a:buNone/>
            </a:pP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600" b="1" dirty="0"/>
              <a:t> </a:t>
            </a:r>
            <a:r>
              <a:rPr lang="en-US" b="1" dirty="0" err="1">
                <a:sym typeface="Symbol" pitchFamily="18" charset="2"/>
              </a:rPr>
              <a:t></a:t>
            </a:r>
            <a:r>
              <a:rPr lang="en-US" dirty="0"/>
              <a:t>  </a:t>
            </a:r>
            <a:r>
              <a:rPr lang="en-US" b="1" dirty="0"/>
              <a:t>P</a:t>
            </a:r>
            <a:r>
              <a:rPr lang="en-US" dirty="0"/>
              <a:t>ain threshold (</a:t>
            </a:r>
            <a:r>
              <a:rPr lang="en-US" b="1" dirty="0" err="1">
                <a:sym typeface="Symbol" pitchFamily="18" charset="2"/>
              </a:rPr>
              <a:t></a:t>
            </a:r>
            <a:r>
              <a:rPr lang="en-US" b="1" dirty="0">
                <a:sym typeface="Symbol" pitchFamily="18" charset="2"/>
              </a:rPr>
              <a:t> pain sensitivity)</a:t>
            </a:r>
            <a:r>
              <a:rPr lang="en-US" dirty="0"/>
              <a:t> during tonic painful stimulus from baseline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dirty="0" err="1"/>
              <a:t>Supraspinally</a:t>
            </a:r>
            <a:r>
              <a:rPr lang="en-US" dirty="0"/>
              <a:t> mediated inhibition of wide dynamic range neurons in dorsal horn (</a:t>
            </a:r>
            <a:r>
              <a:rPr lang="en-US" dirty="0" err="1"/>
              <a:t>LeBars</a:t>
            </a:r>
            <a:r>
              <a:rPr lang="en-US" dirty="0"/>
              <a:t>, 1992)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Cervical </a:t>
            </a:r>
            <a:r>
              <a:rPr lang="en-US" sz="1600" dirty="0" err="1"/>
              <a:t>transection</a:t>
            </a:r>
            <a:r>
              <a:rPr lang="en-US" sz="1600" dirty="0"/>
              <a:t> studies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dirty="0"/>
              <a:t>Meditated by endogenous </a:t>
            </a:r>
            <a:r>
              <a:rPr lang="en-US" dirty="0" err="1"/>
              <a:t>opioids</a:t>
            </a:r>
            <a:r>
              <a:rPr lang="en-US" dirty="0"/>
              <a:t> ? (blocked by </a:t>
            </a:r>
            <a:r>
              <a:rPr lang="en-US" dirty="0" err="1"/>
              <a:t>naloxone</a:t>
            </a:r>
            <a:r>
              <a:rPr lang="en-US" dirty="0"/>
              <a:t>)</a:t>
            </a:r>
          </a:p>
          <a:p>
            <a:pPr lvl="4">
              <a:lnSpc>
                <a:spcPct val="80000"/>
              </a:lnSpc>
            </a:pPr>
            <a:r>
              <a:rPr lang="en-US" sz="1400" dirty="0" err="1"/>
              <a:t>Willer</a:t>
            </a:r>
            <a:r>
              <a:rPr lang="en-US" sz="1400" dirty="0"/>
              <a:t>, 1990; </a:t>
            </a:r>
            <a:r>
              <a:rPr lang="en-US" sz="1400" dirty="0" err="1"/>
              <a:t>Julien</a:t>
            </a:r>
            <a:r>
              <a:rPr lang="en-US" sz="1400" dirty="0"/>
              <a:t> N, 2006; Anderson; 2002</a:t>
            </a:r>
            <a:endParaRPr lang="en-US" sz="1600" dirty="0"/>
          </a:p>
          <a:p>
            <a:pPr lvl="4">
              <a:lnSpc>
                <a:spcPct val="80000"/>
              </a:lnSpc>
            </a:pPr>
            <a:r>
              <a:rPr lang="en-US" sz="1600" b="1" dirty="0">
                <a:sym typeface="Symbol" pitchFamily="18" charset="2"/>
              </a:rPr>
              <a:t>Not simply distraction—thalamic lesion </a:t>
            </a:r>
            <a:r>
              <a:rPr lang="en-US" sz="1200" b="1" dirty="0">
                <a:sym typeface="Symbol" pitchFamily="18" charset="2"/>
              </a:rPr>
              <a:t>(</a:t>
            </a:r>
            <a:r>
              <a:rPr lang="en-US" sz="1200" b="1" dirty="0" err="1">
                <a:sym typeface="Symbol" pitchFamily="18" charset="2"/>
              </a:rPr>
              <a:t>Broucker</a:t>
            </a:r>
            <a:r>
              <a:rPr lang="en-US" sz="1200" b="1" dirty="0">
                <a:sym typeface="Symbol" pitchFamily="18" charset="2"/>
              </a:rPr>
              <a:t>, 1990)</a:t>
            </a:r>
          </a:p>
          <a:p>
            <a:pPr lvl="3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lvl="2">
              <a:lnSpc>
                <a:spcPct val="80000"/>
              </a:lnSpc>
              <a:buFontTx/>
              <a:buNone/>
            </a:pPr>
            <a:endParaRPr lang="en-US" sz="1400" dirty="0"/>
          </a:p>
        </p:txBody>
      </p:sp>
      <p:pic>
        <p:nvPicPr>
          <p:cNvPr id="64517" name="Picture 6" descr="Photo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4641850"/>
            <a:ext cx="20558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80899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Impaired CPM Is Associated with Several Chronic Pain Disorders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17500" y="14478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7500" y="1752600"/>
            <a:ext cx="3924300" cy="4951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1800" b="0" u="sng" dirty="0">
                <a:solidFill>
                  <a:srgbClr val="FFFFFF"/>
                </a:solidFill>
                <a:latin typeface="Arial Rounded MT Bold" pitchFamily="34" charset="0"/>
              </a:rPr>
              <a:t>Fibromyalgia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Luatenbacher,1997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1600" b="0" dirty="0" err="1">
                <a:solidFill>
                  <a:srgbClr val="FFFFFF"/>
                </a:solidFill>
                <a:latin typeface="Arial Rounded MT Bold" pitchFamily="34" charset="0"/>
              </a:rPr>
              <a:t>Kosek</a:t>
            </a: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&amp; Hansson,1997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 err="1">
                <a:solidFill>
                  <a:srgbClr val="FFFFFF"/>
                </a:solidFill>
                <a:latin typeface="Arial Rounded MT Bold" pitchFamily="34" charset="0"/>
              </a:rPr>
              <a:t>Staud</a:t>
            </a: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, Pain (2003)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1800" b="0" u="sng" dirty="0">
                <a:solidFill>
                  <a:srgbClr val="FFFFFF"/>
                </a:solidFill>
                <a:latin typeface="Arial Rounded MT Bold" pitchFamily="34" charset="0"/>
              </a:rPr>
              <a:t>Temporomandibular J / D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1600" b="0" dirty="0" err="1">
                <a:solidFill>
                  <a:srgbClr val="FFFFFF"/>
                </a:solidFill>
                <a:latin typeface="Arial Rounded MT Bold" pitchFamily="34" charset="0"/>
              </a:rPr>
              <a:t>Maixner</a:t>
            </a: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, 1995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Kashima, 1999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1800" b="0" u="sng" dirty="0">
                <a:solidFill>
                  <a:srgbClr val="FFFFFF"/>
                </a:solidFill>
                <a:latin typeface="Arial Rounded MT Bold" pitchFamily="34" charset="0"/>
              </a:rPr>
              <a:t>Irritable Bowel Syndrome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Wilder-Smith, 2004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1800" b="0" u="sng" dirty="0">
                <a:solidFill>
                  <a:srgbClr val="FFFFFF"/>
                </a:solidFill>
                <a:latin typeface="Arial Rounded MT Bold" pitchFamily="34" charset="0"/>
              </a:rPr>
              <a:t>Low Back Pain</a:t>
            </a:r>
            <a:endParaRPr lang="en-US" sz="1800" b="0" dirty="0">
              <a:solidFill>
                <a:srgbClr val="FFFFFF"/>
              </a:solidFill>
              <a:latin typeface="Arial Rounded MT Bold" pitchFamily="34" charset="0"/>
            </a:endParaRP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 Peters et al., 1992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b="0" u="sng" dirty="0">
                <a:solidFill>
                  <a:srgbClr val="FFFFFF"/>
                </a:solidFill>
                <a:latin typeface="Arial Rounded MT Bold" pitchFamily="34" charset="0"/>
              </a:rPr>
              <a:t>Tension headache</a:t>
            </a:r>
          </a:p>
          <a:p>
            <a:pPr lvl="1" eaLnBrk="0" hangingPunct="0">
              <a:spcBef>
                <a:spcPct val="50000"/>
              </a:spcBef>
              <a:buFont typeface="Arial Rounded MT Bold" pitchFamily="34" charset="0"/>
              <a:buChar char="−"/>
            </a:pPr>
            <a:r>
              <a:rPr lang="en-US" sz="1600" b="0" dirty="0" err="1">
                <a:solidFill>
                  <a:srgbClr val="FFFFFF"/>
                </a:solidFill>
                <a:latin typeface="Arial Rounded MT Bold" pitchFamily="34" charset="0"/>
              </a:rPr>
              <a:t>Pielsticker</a:t>
            </a:r>
            <a:r>
              <a:rPr lang="en-US" sz="1600" b="0" dirty="0">
                <a:solidFill>
                  <a:srgbClr val="FFFFFF"/>
                </a:solidFill>
                <a:latin typeface="Arial Rounded MT Bold" pitchFamily="34" charset="0"/>
              </a:rPr>
              <a:t>, 2005</a:t>
            </a:r>
            <a:endParaRPr lang="en-US" sz="1800" b="0" u="sng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448050" y="2414588"/>
          <a:ext cx="5308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8" name="Bitmap Image" r:id="rId4" imgW="3390476" imgH="2257740" progId="">
                  <p:embed/>
                </p:oleObj>
              </mc:Choice>
              <mc:Fallback>
                <p:oleObj name="Bitmap Image" r:id="rId4" imgW="3390476" imgH="225774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414588"/>
                        <a:ext cx="53086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14775" y="1857375"/>
            <a:ext cx="4381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0AF0E"/>
                </a:solidFill>
              </a:rPr>
              <a:t>THE ABSENCE OF CPM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74097"/>
            <a:ext cx="79502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Quantitative Sensory Testing and Aging</a:t>
            </a:r>
          </a:p>
        </p:txBody>
      </p:sp>
      <p:sp>
        <p:nvSpPr>
          <p:cNvPr id="62466" name="Line 3"/>
          <p:cNvSpPr>
            <a:spLocks noChangeShapeType="1"/>
          </p:cNvSpPr>
          <p:nvPr/>
        </p:nvSpPr>
        <p:spPr bwMode="auto">
          <a:xfrm>
            <a:off x="292100" y="1563152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707" y="3378200"/>
            <a:ext cx="4038193" cy="3086099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9700" y="1779687"/>
            <a:ext cx="5499100" cy="69249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2400" u="sng" dirty="0">
                <a:solidFill>
                  <a:srgbClr val="FFFFFF"/>
                </a:solidFill>
              </a:rPr>
              <a:t>Pain thresholds</a:t>
            </a:r>
            <a:r>
              <a:rPr lang="en-US" sz="2400" dirty="0">
                <a:solidFill>
                  <a:srgbClr val="FFFFFF"/>
                </a:solidFill>
              </a:rPr>
              <a:t>: Older adults have higher pain thresholds (less sensitive)</a:t>
            </a:r>
          </a:p>
          <a:p>
            <a:pPr marL="742950" lvl="1" indent="-285750" eaLnBrk="0" hangingPunct="0">
              <a:spcBef>
                <a:spcPct val="50000"/>
              </a:spcBef>
              <a:buFont typeface="Wingdings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e.g., Riley, JL et. al., </a:t>
            </a:r>
            <a:r>
              <a:rPr lang="en-US" sz="1800" u="sng" dirty="0">
                <a:solidFill>
                  <a:srgbClr val="FFFFFF"/>
                </a:solidFill>
              </a:rPr>
              <a:t>JOP</a:t>
            </a:r>
            <a:r>
              <a:rPr lang="en-US" sz="1800" dirty="0">
                <a:solidFill>
                  <a:srgbClr val="FFFFFF"/>
                </a:solidFill>
              </a:rPr>
              <a:t> (2014)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 marL="285750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2400" u="sng" dirty="0">
                <a:solidFill>
                  <a:srgbClr val="FFFFFF"/>
                </a:solidFill>
              </a:rPr>
              <a:t>Pain modulation</a:t>
            </a:r>
            <a:r>
              <a:rPr lang="en-US" sz="2400" dirty="0">
                <a:solidFill>
                  <a:srgbClr val="FFFFFF"/>
                </a:solidFill>
              </a:rPr>
              <a:t>:                                      older adults demonstrate                                        impaired Pain Modulation                                                   </a:t>
            </a:r>
          </a:p>
          <a:p>
            <a:pPr marL="742950" lvl="1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Reduced Pain Inhibitory Capacity </a:t>
            </a:r>
          </a:p>
          <a:p>
            <a:pPr marL="1200150" lvl="2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[Conditioned Pain Modulation    (CPM)]</a:t>
            </a:r>
          </a:p>
          <a:p>
            <a:pPr marL="1657350" lvl="3" indent="-285750" eaLnBrk="0" hangingPunct="0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Riley, J et al.  </a:t>
            </a:r>
            <a:r>
              <a:rPr lang="en-US" sz="1800" u="sng" dirty="0">
                <a:solidFill>
                  <a:srgbClr val="FFFFFF"/>
                </a:solidFill>
              </a:rPr>
              <a:t>Pain</a:t>
            </a:r>
            <a:r>
              <a:rPr lang="en-US" sz="1800" dirty="0">
                <a:solidFill>
                  <a:srgbClr val="FFFFFF"/>
                </a:solidFill>
              </a:rPr>
              <a:t> (2012)</a:t>
            </a:r>
          </a:p>
          <a:p>
            <a:pPr marL="1200150" lvl="2" indent="-285750" eaLnBrk="0" hangingPunct="0">
              <a:spcBef>
                <a:spcPct val="50000"/>
              </a:spcBef>
              <a:buFont typeface="Arial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lvl="1" eaLnBrk="0" hangingPunct="0">
              <a:spcBef>
                <a:spcPct val="5000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 lvl="1" eaLnBrk="0" hangingPunct="0">
              <a:spcBef>
                <a:spcPct val="50000"/>
              </a:spcBef>
            </a:pPr>
            <a:endParaRPr lang="en-US" sz="1800" dirty="0">
              <a:solidFill>
                <a:srgbClr val="FFFFFF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Arial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marL="285750" indent="-285750" eaLnBrk="0" hangingPunct="0">
              <a:spcBef>
                <a:spcPct val="50000"/>
              </a:spcBef>
              <a:buFont typeface="Arial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65900" y="6629400"/>
            <a:ext cx="2578100" cy="228600"/>
          </a:xfrm>
          <a:prstGeom prst="rect">
            <a:avLst/>
          </a:prstGeom>
          <a:solidFill>
            <a:srgbClr val="CC99FF"/>
          </a:solidFill>
          <a:ln w="28575">
            <a:noFill/>
            <a:miter lim="800000"/>
            <a:headEnd/>
            <a:tailEnd/>
          </a:ln>
        </p:spPr>
        <p:txBody>
          <a:bodyPr wrap="none" tIns="0" bIns="0"/>
          <a:lstStyle/>
          <a:p>
            <a:pPr>
              <a:spcBef>
                <a:spcPct val="50000"/>
              </a:spcBef>
            </a:pPr>
            <a:r>
              <a:rPr lang="en-US" sz="1200" dirty="0" err="1">
                <a:solidFill>
                  <a:schemeClr val="tx1"/>
                </a:solidFill>
              </a:rPr>
              <a:t>Lareviere</a:t>
            </a:r>
            <a:r>
              <a:rPr lang="en-US" sz="1200" dirty="0">
                <a:solidFill>
                  <a:schemeClr val="tx1"/>
                </a:solidFill>
              </a:rPr>
              <a:t> et al. (2007), </a:t>
            </a:r>
            <a:r>
              <a:rPr lang="en-US" sz="1200" dirty="0" err="1">
                <a:solidFill>
                  <a:schemeClr val="tx1"/>
                </a:solidFill>
              </a:rPr>
              <a:t>clin</a:t>
            </a:r>
            <a:r>
              <a:rPr lang="en-US" sz="1200" dirty="0">
                <a:solidFill>
                  <a:schemeClr val="tx1"/>
                </a:solidFill>
              </a:rPr>
              <a:t>. J Pain</a:t>
            </a:r>
          </a:p>
        </p:txBody>
      </p:sp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5327650" y="2868613"/>
            <a:ext cx="3384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FF00"/>
                </a:solidFill>
              </a:rPr>
              <a:t>Reduced CPM by Age</a:t>
            </a:r>
          </a:p>
        </p:txBody>
      </p:sp>
    </p:spTree>
    <p:extLst>
      <p:ext uri="{BB962C8B-B14F-4D97-AF65-F5344CB8AC3E}">
        <p14:creationId xmlns:p14="http://schemas.microsoft.com/office/powerpoint/2010/main" val="25589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  <a:solidFill>
            <a:srgbClr val="99CCFF"/>
          </a:solidFill>
        </p:spPr>
        <p:txBody>
          <a:bodyPr/>
          <a:lstStyle/>
          <a:p>
            <a:pPr algn="ctr">
              <a:buFontTx/>
              <a:buNone/>
            </a:pPr>
            <a:endParaRPr lang="en-US" sz="2400" b="1" dirty="0">
              <a:latin typeface="Trebuchet MS" pitchFamily="34" charset="0"/>
            </a:endParaRPr>
          </a:p>
          <a:p>
            <a:pPr algn="ctr"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</a:rPr>
              <a:t>Insomnia Analogue (sleep continuity disturbance)</a:t>
            </a:r>
          </a:p>
          <a:p>
            <a:pPr algn="ctr"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</a:rPr>
              <a:t>Forced Awakening Sample Timeline- 8 Hour Period</a:t>
            </a:r>
          </a:p>
        </p:txBody>
      </p:sp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6858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9906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12954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2286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1981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87" name="Rectangle 9"/>
          <p:cNvSpPr>
            <a:spLocks noChangeArrowheads="1"/>
          </p:cNvSpPr>
          <p:nvPr/>
        </p:nvSpPr>
        <p:spPr bwMode="auto">
          <a:xfrm>
            <a:off x="16764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6858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10:00-11:00</a:t>
            </a:r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685800" y="2971800"/>
            <a:ext cx="1905000" cy="304800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1690" name="Rectangle 12"/>
          <p:cNvSpPr>
            <a:spLocks noChangeArrowheads="1"/>
          </p:cNvSpPr>
          <p:nvPr/>
        </p:nvSpPr>
        <p:spPr bwMode="auto">
          <a:xfrm>
            <a:off x="16764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11:00-12:00</a:t>
            </a:r>
          </a:p>
        </p:txBody>
      </p:sp>
      <p:sp>
        <p:nvSpPr>
          <p:cNvPr id="71691" name="Rectangle 13"/>
          <p:cNvSpPr>
            <a:spLocks noChangeArrowheads="1"/>
          </p:cNvSpPr>
          <p:nvPr/>
        </p:nvSpPr>
        <p:spPr bwMode="auto">
          <a:xfrm>
            <a:off x="56388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3:00-4:00</a:t>
            </a:r>
          </a:p>
        </p:txBody>
      </p:sp>
      <p:sp>
        <p:nvSpPr>
          <p:cNvPr id="71692" name="Rectangle 14"/>
          <p:cNvSpPr>
            <a:spLocks noChangeArrowheads="1"/>
          </p:cNvSpPr>
          <p:nvPr/>
        </p:nvSpPr>
        <p:spPr bwMode="auto">
          <a:xfrm>
            <a:off x="46482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2:00-3:00</a:t>
            </a:r>
          </a:p>
        </p:txBody>
      </p:sp>
      <p:sp>
        <p:nvSpPr>
          <p:cNvPr id="71693" name="Rectangle 15"/>
          <p:cNvSpPr>
            <a:spLocks noChangeArrowheads="1"/>
          </p:cNvSpPr>
          <p:nvPr/>
        </p:nvSpPr>
        <p:spPr bwMode="auto">
          <a:xfrm>
            <a:off x="36576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1:00-2:00</a:t>
            </a:r>
          </a:p>
        </p:txBody>
      </p:sp>
      <p:sp>
        <p:nvSpPr>
          <p:cNvPr id="71694" name="Rectangle 16"/>
          <p:cNvSpPr>
            <a:spLocks noChangeArrowheads="1"/>
          </p:cNvSpPr>
          <p:nvPr/>
        </p:nvSpPr>
        <p:spPr bwMode="auto">
          <a:xfrm>
            <a:off x="26670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12:00-1:00</a:t>
            </a:r>
          </a:p>
        </p:txBody>
      </p:sp>
      <p:sp>
        <p:nvSpPr>
          <p:cNvPr id="71695" name="Rectangle 17"/>
          <p:cNvSpPr>
            <a:spLocks noChangeArrowheads="1"/>
          </p:cNvSpPr>
          <p:nvPr/>
        </p:nvSpPr>
        <p:spPr bwMode="auto">
          <a:xfrm>
            <a:off x="2667000" y="2971800"/>
            <a:ext cx="5867400" cy="304800"/>
          </a:xfrm>
          <a:prstGeom prst="rect">
            <a:avLst/>
          </a:prstGeom>
          <a:solidFill>
            <a:schemeClr val="fol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AM</a:t>
            </a:r>
          </a:p>
        </p:txBody>
      </p:sp>
      <p:sp>
        <p:nvSpPr>
          <p:cNvPr id="71696" name="Rectangle 18"/>
          <p:cNvSpPr>
            <a:spLocks noChangeArrowheads="1"/>
          </p:cNvSpPr>
          <p:nvPr/>
        </p:nvSpPr>
        <p:spPr bwMode="auto">
          <a:xfrm>
            <a:off x="32766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97" name="Rectangle 19"/>
          <p:cNvSpPr>
            <a:spLocks noChangeArrowheads="1"/>
          </p:cNvSpPr>
          <p:nvPr/>
        </p:nvSpPr>
        <p:spPr bwMode="auto">
          <a:xfrm>
            <a:off x="29718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98" name="Rectangle 20"/>
          <p:cNvSpPr>
            <a:spLocks noChangeArrowheads="1"/>
          </p:cNvSpPr>
          <p:nvPr/>
        </p:nvSpPr>
        <p:spPr bwMode="auto">
          <a:xfrm>
            <a:off x="2667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699" name="Rectangle 21"/>
          <p:cNvSpPr>
            <a:spLocks noChangeArrowheads="1"/>
          </p:cNvSpPr>
          <p:nvPr/>
        </p:nvSpPr>
        <p:spPr bwMode="auto">
          <a:xfrm>
            <a:off x="4267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0" name="Rectangle 22"/>
          <p:cNvSpPr>
            <a:spLocks noChangeArrowheads="1"/>
          </p:cNvSpPr>
          <p:nvPr/>
        </p:nvSpPr>
        <p:spPr bwMode="auto">
          <a:xfrm>
            <a:off x="39624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1" name="Rectangle 23"/>
          <p:cNvSpPr>
            <a:spLocks noChangeArrowheads="1"/>
          </p:cNvSpPr>
          <p:nvPr/>
        </p:nvSpPr>
        <p:spPr bwMode="auto">
          <a:xfrm>
            <a:off x="36576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2" name="Rectangle 24"/>
          <p:cNvSpPr>
            <a:spLocks noChangeArrowheads="1"/>
          </p:cNvSpPr>
          <p:nvPr/>
        </p:nvSpPr>
        <p:spPr bwMode="auto">
          <a:xfrm>
            <a:off x="7239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3" name="Rectangle 25"/>
          <p:cNvSpPr>
            <a:spLocks noChangeArrowheads="1"/>
          </p:cNvSpPr>
          <p:nvPr/>
        </p:nvSpPr>
        <p:spPr bwMode="auto">
          <a:xfrm>
            <a:off x="6934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4" name="Rectangle 26"/>
          <p:cNvSpPr>
            <a:spLocks noChangeArrowheads="1"/>
          </p:cNvSpPr>
          <p:nvPr/>
        </p:nvSpPr>
        <p:spPr bwMode="auto">
          <a:xfrm>
            <a:off x="66294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5" name="Rectangle 27"/>
          <p:cNvSpPr>
            <a:spLocks noChangeArrowheads="1"/>
          </p:cNvSpPr>
          <p:nvPr/>
        </p:nvSpPr>
        <p:spPr bwMode="auto">
          <a:xfrm>
            <a:off x="52578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6" name="Rectangle 28"/>
          <p:cNvSpPr>
            <a:spLocks noChangeArrowheads="1"/>
          </p:cNvSpPr>
          <p:nvPr/>
        </p:nvSpPr>
        <p:spPr bwMode="auto">
          <a:xfrm>
            <a:off x="4953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7" name="Rectangle 29"/>
          <p:cNvSpPr>
            <a:spLocks noChangeArrowheads="1"/>
          </p:cNvSpPr>
          <p:nvPr/>
        </p:nvSpPr>
        <p:spPr bwMode="auto">
          <a:xfrm>
            <a:off x="4648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08" name="Text Box 30"/>
          <p:cNvSpPr txBox="1">
            <a:spLocks noChangeArrowheads="1"/>
          </p:cNvSpPr>
          <p:nvPr/>
        </p:nvSpPr>
        <p:spPr bwMode="auto">
          <a:xfrm>
            <a:off x="1295400" y="2971800"/>
            <a:ext cx="701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PM</a:t>
            </a:r>
          </a:p>
        </p:txBody>
      </p:sp>
      <p:sp>
        <p:nvSpPr>
          <p:cNvPr id="71709" name="Rectangle 31"/>
          <p:cNvSpPr>
            <a:spLocks noChangeArrowheads="1"/>
          </p:cNvSpPr>
          <p:nvPr/>
        </p:nvSpPr>
        <p:spPr bwMode="auto">
          <a:xfrm>
            <a:off x="66294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0" name="Rectangle 32"/>
          <p:cNvSpPr>
            <a:spLocks noChangeArrowheads="1"/>
          </p:cNvSpPr>
          <p:nvPr/>
        </p:nvSpPr>
        <p:spPr bwMode="auto">
          <a:xfrm>
            <a:off x="69342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1" name="Rectangle 33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2" name="Rectangle 34"/>
          <p:cNvSpPr>
            <a:spLocks noChangeArrowheads="1"/>
          </p:cNvSpPr>
          <p:nvPr/>
        </p:nvSpPr>
        <p:spPr bwMode="auto">
          <a:xfrm>
            <a:off x="49530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3" name="Rectangle 35"/>
          <p:cNvSpPr>
            <a:spLocks noChangeArrowheads="1"/>
          </p:cNvSpPr>
          <p:nvPr/>
        </p:nvSpPr>
        <p:spPr bwMode="auto">
          <a:xfrm>
            <a:off x="42672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4" name="Rectangle 36"/>
          <p:cNvSpPr>
            <a:spLocks noChangeArrowheads="1"/>
          </p:cNvSpPr>
          <p:nvPr/>
        </p:nvSpPr>
        <p:spPr bwMode="auto">
          <a:xfrm>
            <a:off x="39624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5" name="Rectangle 37"/>
          <p:cNvSpPr>
            <a:spLocks noChangeArrowheads="1"/>
          </p:cNvSpPr>
          <p:nvPr/>
        </p:nvSpPr>
        <p:spPr bwMode="auto">
          <a:xfrm>
            <a:off x="32766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6" name="Rectangle 38"/>
          <p:cNvSpPr>
            <a:spLocks noChangeArrowheads="1"/>
          </p:cNvSpPr>
          <p:nvPr/>
        </p:nvSpPr>
        <p:spPr bwMode="auto">
          <a:xfrm>
            <a:off x="29718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7" name="Rectangle 39"/>
          <p:cNvSpPr>
            <a:spLocks noChangeArrowheads="1"/>
          </p:cNvSpPr>
          <p:nvPr/>
        </p:nvSpPr>
        <p:spPr bwMode="auto">
          <a:xfrm>
            <a:off x="19812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8" name="Rectangle 40"/>
          <p:cNvSpPr>
            <a:spLocks noChangeArrowheads="1"/>
          </p:cNvSpPr>
          <p:nvPr/>
        </p:nvSpPr>
        <p:spPr bwMode="auto">
          <a:xfrm>
            <a:off x="16764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19" name="Rectangle 41"/>
          <p:cNvSpPr>
            <a:spLocks noChangeArrowheads="1"/>
          </p:cNvSpPr>
          <p:nvPr/>
        </p:nvSpPr>
        <p:spPr bwMode="auto">
          <a:xfrm>
            <a:off x="12954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20" name="Rectangle 42"/>
          <p:cNvSpPr>
            <a:spLocks noChangeArrowheads="1"/>
          </p:cNvSpPr>
          <p:nvPr/>
        </p:nvSpPr>
        <p:spPr bwMode="auto">
          <a:xfrm>
            <a:off x="6858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21" name="Rectangle 43"/>
          <p:cNvSpPr>
            <a:spLocks noChangeArrowheads="1"/>
          </p:cNvSpPr>
          <p:nvPr/>
        </p:nvSpPr>
        <p:spPr bwMode="auto">
          <a:xfrm>
            <a:off x="66294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4:00-5:00</a:t>
            </a:r>
          </a:p>
        </p:txBody>
      </p:sp>
      <p:sp>
        <p:nvSpPr>
          <p:cNvPr id="71722" name="Rectangle 44"/>
          <p:cNvSpPr>
            <a:spLocks noChangeArrowheads="1"/>
          </p:cNvSpPr>
          <p:nvPr/>
        </p:nvSpPr>
        <p:spPr bwMode="auto">
          <a:xfrm>
            <a:off x="7620000" y="3276600"/>
            <a:ext cx="9144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5:00-6:00</a:t>
            </a:r>
          </a:p>
        </p:txBody>
      </p:sp>
      <p:sp>
        <p:nvSpPr>
          <p:cNvPr id="71723" name="Rectangle 45"/>
          <p:cNvSpPr>
            <a:spLocks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24" name="Rectangle 46"/>
          <p:cNvSpPr>
            <a:spLocks noChangeArrowheads="1"/>
          </p:cNvSpPr>
          <p:nvPr/>
        </p:nvSpPr>
        <p:spPr bwMode="auto">
          <a:xfrm>
            <a:off x="59436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25" name="Rectangle 47"/>
          <p:cNvSpPr>
            <a:spLocks noChangeArrowheads="1"/>
          </p:cNvSpPr>
          <p:nvPr/>
        </p:nvSpPr>
        <p:spPr bwMode="auto">
          <a:xfrm>
            <a:off x="56388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26" name="Rectangle 48"/>
          <p:cNvSpPr>
            <a:spLocks noChangeArrowheads="1"/>
          </p:cNvSpPr>
          <p:nvPr/>
        </p:nvSpPr>
        <p:spPr bwMode="auto">
          <a:xfrm>
            <a:off x="82296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27" name="Rectangle 49"/>
          <p:cNvSpPr>
            <a:spLocks noChangeArrowheads="1"/>
          </p:cNvSpPr>
          <p:nvPr/>
        </p:nvSpPr>
        <p:spPr bwMode="auto">
          <a:xfrm>
            <a:off x="79248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28" name="Rectangle 50"/>
          <p:cNvSpPr>
            <a:spLocks noChangeArrowheads="1"/>
          </p:cNvSpPr>
          <p:nvPr/>
        </p:nvSpPr>
        <p:spPr bwMode="auto">
          <a:xfrm>
            <a:off x="7620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FFFF"/>
                </a:solidFill>
                <a:latin typeface="Trebuchet MS" pitchFamily="34" charset="0"/>
              </a:rPr>
              <a:t>20</a:t>
            </a:r>
          </a:p>
        </p:txBody>
      </p:sp>
      <p:sp>
        <p:nvSpPr>
          <p:cNvPr id="71729" name="Rectangle 51"/>
          <p:cNvSpPr>
            <a:spLocks noChangeArrowheads="1"/>
          </p:cNvSpPr>
          <p:nvPr/>
        </p:nvSpPr>
        <p:spPr bwMode="auto">
          <a:xfrm>
            <a:off x="76200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0" name="Rectangle 52"/>
          <p:cNvSpPr>
            <a:spLocks noChangeArrowheads="1"/>
          </p:cNvSpPr>
          <p:nvPr/>
        </p:nvSpPr>
        <p:spPr bwMode="auto">
          <a:xfrm>
            <a:off x="8229600" y="3886200"/>
            <a:ext cx="304800" cy="304800"/>
          </a:xfrm>
          <a:prstGeom prst="rect">
            <a:avLst/>
          </a:prstGeom>
          <a:solidFill>
            <a:srgbClr val="000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1" name="Rectangle 53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rect">
            <a:avLst/>
          </a:prstGeom>
          <a:solidFill>
            <a:srgbClr val="FAFD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2" name="Text Box 54"/>
          <p:cNvSpPr txBox="1">
            <a:spLocks noChangeArrowheads="1"/>
          </p:cNvSpPr>
          <p:nvPr/>
        </p:nvSpPr>
        <p:spPr bwMode="auto">
          <a:xfrm>
            <a:off x="3352800" y="4495800"/>
            <a:ext cx="480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Trebuchet MS" pitchFamily="34" charset="0"/>
              </a:rPr>
              <a:t>= 20 minute block of time during which participants are kept awake</a:t>
            </a:r>
          </a:p>
        </p:txBody>
      </p:sp>
      <p:sp>
        <p:nvSpPr>
          <p:cNvPr id="71733" name="Text Box 55"/>
          <p:cNvSpPr txBox="1">
            <a:spLocks noChangeArrowheads="1"/>
          </p:cNvSpPr>
          <p:nvPr/>
        </p:nvSpPr>
        <p:spPr bwMode="auto">
          <a:xfrm>
            <a:off x="431800" y="5816600"/>
            <a:ext cx="494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rebuchet MS" pitchFamily="34" charset="0"/>
              </a:rPr>
              <a:t>Total Possible Sleep Time = 280 minutes</a:t>
            </a:r>
          </a:p>
        </p:txBody>
      </p:sp>
      <p:sp>
        <p:nvSpPr>
          <p:cNvPr id="71734" name="Rectangle 56"/>
          <p:cNvSpPr>
            <a:spLocks noChangeArrowheads="1"/>
          </p:cNvSpPr>
          <p:nvPr/>
        </p:nvSpPr>
        <p:spPr bwMode="auto">
          <a:xfrm>
            <a:off x="9906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5" name="Rectangle 57"/>
          <p:cNvSpPr>
            <a:spLocks noChangeArrowheads="1"/>
          </p:cNvSpPr>
          <p:nvPr/>
        </p:nvSpPr>
        <p:spPr bwMode="auto">
          <a:xfrm>
            <a:off x="26670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6" name="Rectangle 58"/>
          <p:cNvSpPr>
            <a:spLocks noChangeArrowheads="1"/>
          </p:cNvSpPr>
          <p:nvPr/>
        </p:nvSpPr>
        <p:spPr bwMode="auto">
          <a:xfrm>
            <a:off x="22860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7" name="Rectangle 59"/>
          <p:cNvSpPr>
            <a:spLocks noChangeArrowheads="1"/>
          </p:cNvSpPr>
          <p:nvPr/>
        </p:nvSpPr>
        <p:spPr bwMode="auto">
          <a:xfrm>
            <a:off x="36576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8" name="Rectangle 60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39" name="Rectangle 61"/>
          <p:cNvSpPr>
            <a:spLocks noChangeArrowheads="1"/>
          </p:cNvSpPr>
          <p:nvPr/>
        </p:nvSpPr>
        <p:spPr bwMode="auto">
          <a:xfrm>
            <a:off x="62484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40" name="Rectangle 62"/>
          <p:cNvSpPr>
            <a:spLocks noChangeArrowheads="1"/>
          </p:cNvSpPr>
          <p:nvPr/>
        </p:nvSpPr>
        <p:spPr bwMode="auto">
          <a:xfrm>
            <a:off x="59436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41" name="Rectangle 63"/>
          <p:cNvSpPr>
            <a:spLocks noChangeArrowheads="1"/>
          </p:cNvSpPr>
          <p:nvPr/>
        </p:nvSpPr>
        <p:spPr bwMode="auto">
          <a:xfrm>
            <a:off x="56388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42" name="Rectangle 64"/>
          <p:cNvSpPr>
            <a:spLocks noChangeArrowheads="1"/>
          </p:cNvSpPr>
          <p:nvPr/>
        </p:nvSpPr>
        <p:spPr bwMode="auto">
          <a:xfrm>
            <a:off x="72390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1743" name="Rectangle 65"/>
          <p:cNvSpPr>
            <a:spLocks noChangeArrowheads="1"/>
          </p:cNvSpPr>
          <p:nvPr/>
        </p:nvSpPr>
        <p:spPr bwMode="auto">
          <a:xfrm>
            <a:off x="7924800" y="3886200"/>
            <a:ext cx="304800" cy="3048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63587" name="Rectangle 67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Does Sleep Fragmentation and / or Sleep Restriction Alter CPM?</a:t>
            </a:r>
          </a:p>
        </p:txBody>
      </p:sp>
      <p:sp>
        <p:nvSpPr>
          <p:cNvPr id="71745" name="Line 68"/>
          <p:cNvSpPr>
            <a:spLocks noChangeShapeType="1"/>
          </p:cNvSpPr>
          <p:nvPr/>
        </p:nvSpPr>
        <p:spPr bwMode="auto">
          <a:xfrm>
            <a:off x="457200" y="13716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167"/>
          <p:cNvSpPr txBox="1">
            <a:spLocks noChangeArrowheads="1"/>
          </p:cNvSpPr>
          <p:nvPr/>
        </p:nvSpPr>
        <p:spPr bwMode="auto">
          <a:xfrm>
            <a:off x="7886700" y="6372225"/>
            <a:ext cx="1257300" cy="4857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Smith et al., </a:t>
            </a:r>
            <a:r>
              <a:rPr lang="en-US" sz="1200" u="sng">
                <a:solidFill>
                  <a:schemeClr val="tx1"/>
                </a:solidFill>
              </a:rPr>
              <a:t>Sleep</a:t>
            </a:r>
            <a:r>
              <a:rPr lang="en-US" sz="1200">
                <a:solidFill>
                  <a:schemeClr val="tx1"/>
                </a:solidFill>
              </a:rPr>
              <a:t>, 2008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1455738" y="2408238"/>
            <a:ext cx="6186487" cy="4286250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</p:txBody>
      </p:sp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1430338" y="2317751"/>
            <a:ext cx="6210300" cy="4383088"/>
            <a:chOff x="347" y="841"/>
            <a:chExt cx="3912" cy="2761"/>
          </a:xfrm>
        </p:grpSpPr>
        <p:sp>
          <p:nvSpPr>
            <p:cNvPr id="81928" name="Text Box 4"/>
            <p:cNvSpPr txBox="1">
              <a:spLocks noChangeArrowheads="1"/>
            </p:cNvSpPr>
            <p:nvPr/>
          </p:nvSpPr>
          <p:spPr bwMode="auto">
            <a:xfrm>
              <a:off x="1436" y="3251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Consecutive Days 3-8</a:t>
              </a:r>
            </a:p>
          </p:txBody>
        </p:sp>
        <p:sp>
          <p:nvSpPr>
            <p:cNvPr id="81929" name="Rectangle 5"/>
            <p:cNvSpPr>
              <a:spLocks noChangeArrowheads="1"/>
            </p:cNvSpPr>
            <p:nvPr/>
          </p:nvSpPr>
          <p:spPr bwMode="auto">
            <a:xfrm>
              <a:off x="347" y="903"/>
              <a:ext cx="3912" cy="269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1930" name="Text Box 6"/>
            <p:cNvSpPr txBox="1">
              <a:spLocks noChangeArrowheads="1"/>
            </p:cNvSpPr>
            <p:nvPr/>
          </p:nvSpPr>
          <p:spPr bwMode="auto">
            <a:xfrm>
              <a:off x="1597" y="134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§</a:t>
              </a:r>
            </a:p>
          </p:txBody>
        </p:sp>
        <p:sp>
          <p:nvSpPr>
            <p:cNvPr id="81931" name="Text Box 7"/>
            <p:cNvSpPr txBox="1">
              <a:spLocks noChangeArrowheads="1"/>
            </p:cNvSpPr>
            <p:nvPr/>
          </p:nvSpPr>
          <p:spPr bwMode="auto">
            <a:xfrm>
              <a:off x="2013" y="1344"/>
              <a:ext cx="14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§</a:t>
              </a:r>
            </a:p>
          </p:txBody>
        </p:sp>
        <p:sp>
          <p:nvSpPr>
            <p:cNvPr id="81932" name="Text Box 8"/>
            <p:cNvSpPr txBox="1">
              <a:spLocks noChangeArrowheads="1"/>
            </p:cNvSpPr>
            <p:nvPr/>
          </p:nvSpPr>
          <p:spPr bwMode="auto">
            <a:xfrm>
              <a:off x="2437" y="134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§</a:t>
              </a:r>
            </a:p>
          </p:txBody>
        </p:sp>
        <p:sp>
          <p:nvSpPr>
            <p:cNvPr id="81933" name="Rectangle 9"/>
            <p:cNvSpPr>
              <a:spLocks noChangeArrowheads="1"/>
            </p:cNvSpPr>
            <p:nvPr/>
          </p:nvSpPr>
          <p:spPr bwMode="auto">
            <a:xfrm>
              <a:off x="1052" y="1117"/>
              <a:ext cx="2520" cy="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1934" name="Line 10"/>
            <p:cNvSpPr>
              <a:spLocks noChangeShapeType="1"/>
            </p:cNvSpPr>
            <p:nvPr/>
          </p:nvSpPr>
          <p:spPr bwMode="auto">
            <a:xfrm>
              <a:off x="1052" y="3035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Line 11"/>
            <p:cNvSpPr>
              <a:spLocks noChangeShapeType="1"/>
            </p:cNvSpPr>
            <p:nvPr/>
          </p:nvSpPr>
          <p:spPr bwMode="auto">
            <a:xfrm>
              <a:off x="1052" y="2844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12"/>
            <p:cNvSpPr>
              <a:spLocks noChangeShapeType="1"/>
            </p:cNvSpPr>
            <p:nvPr/>
          </p:nvSpPr>
          <p:spPr bwMode="auto">
            <a:xfrm>
              <a:off x="1052" y="2652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Line 13"/>
            <p:cNvSpPr>
              <a:spLocks noChangeShapeType="1"/>
            </p:cNvSpPr>
            <p:nvPr/>
          </p:nvSpPr>
          <p:spPr bwMode="auto">
            <a:xfrm>
              <a:off x="1052" y="2460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Line 14"/>
            <p:cNvSpPr>
              <a:spLocks noChangeShapeType="1"/>
            </p:cNvSpPr>
            <p:nvPr/>
          </p:nvSpPr>
          <p:spPr bwMode="auto">
            <a:xfrm>
              <a:off x="1052" y="2268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Line 15"/>
            <p:cNvSpPr>
              <a:spLocks noChangeShapeType="1"/>
            </p:cNvSpPr>
            <p:nvPr/>
          </p:nvSpPr>
          <p:spPr bwMode="auto">
            <a:xfrm>
              <a:off x="1052" y="1884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Line 16"/>
            <p:cNvSpPr>
              <a:spLocks noChangeShapeType="1"/>
            </p:cNvSpPr>
            <p:nvPr/>
          </p:nvSpPr>
          <p:spPr bwMode="auto">
            <a:xfrm>
              <a:off x="1052" y="1692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Line 17"/>
            <p:cNvSpPr>
              <a:spLocks noChangeShapeType="1"/>
            </p:cNvSpPr>
            <p:nvPr/>
          </p:nvSpPr>
          <p:spPr bwMode="auto">
            <a:xfrm>
              <a:off x="1052" y="1501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Line 18"/>
            <p:cNvSpPr>
              <a:spLocks noChangeShapeType="1"/>
            </p:cNvSpPr>
            <p:nvPr/>
          </p:nvSpPr>
          <p:spPr bwMode="auto">
            <a:xfrm>
              <a:off x="1052" y="1309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3" name="Line 19"/>
            <p:cNvSpPr>
              <a:spLocks noChangeShapeType="1"/>
            </p:cNvSpPr>
            <p:nvPr/>
          </p:nvSpPr>
          <p:spPr bwMode="auto">
            <a:xfrm>
              <a:off x="1052" y="1117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4" name="Line 20"/>
            <p:cNvSpPr>
              <a:spLocks noChangeShapeType="1"/>
            </p:cNvSpPr>
            <p:nvPr/>
          </p:nvSpPr>
          <p:spPr bwMode="auto">
            <a:xfrm>
              <a:off x="1052" y="1117"/>
              <a:ext cx="1" cy="19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5" name="Line 21"/>
            <p:cNvSpPr>
              <a:spLocks noChangeShapeType="1"/>
            </p:cNvSpPr>
            <p:nvPr/>
          </p:nvSpPr>
          <p:spPr bwMode="auto">
            <a:xfrm>
              <a:off x="1022" y="3035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6" name="Line 22"/>
            <p:cNvSpPr>
              <a:spLocks noChangeShapeType="1"/>
            </p:cNvSpPr>
            <p:nvPr/>
          </p:nvSpPr>
          <p:spPr bwMode="auto">
            <a:xfrm>
              <a:off x="1022" y="284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7" name="Line 23"/>
            <p:cNvSpPr>
              <a:spLocks noChangeShapeType="1"/>
            </p:cNvSpPr>
            <p:nvPr/>
          </p:nvSpPr>
          <p:spPr bwMode="auto">
            <a:xfrm>
              <a:off x="1022" y="265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8" name="Line 24"/>
            <p:cNvSpPr>
              <a:spLocks noChangeShapeType="1"/>
            </p:cNvSpPr>
            <p:nvPr/>
          </p:nvSpPr>
          <p:spPr bwMode="auto">
            <a:xfrm>
              <a:off x="1022" y="246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9" name="Line 25"/>
            <p:cNvSpPr>
              <a:spLocks noChangeShapeType="1"/>
            </p:cNvSpPr>
            <p:nvPr/>
          </p:nvSpPr>
          <p:spPr bwMode="auto">
            <a:xfrm>
              <a:off x="1022" y="226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Line 26"/>
            <p:cNvSpPr>
              <a:spLocks noChangeShapeType="1"/>
            </p:cNvSpPr>
            <p:nvPr/>
          </p:nvSpPr>
          <p:spPr bwMode="auto">
            <a:xfrm>
              <a:off x="1022" y="207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1" name="Line 27"/>
            <p:cNvSpPr>
              <a:spLocks noChangeShapeType="1"/>
            </p:cNvSpPr>
            <p:nvPr/>
          </p:nvSpPr>
          <p:spPr bwMode="auto">
            <a:xfrm>
              <a:off x="1022" y="188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Line 28"/>
            <p:cNvSpPr>
              <a:spLocks noChangeShapeType="1"/>
            </p:cNvSpPr>
            <p:nvPr/>
          </p:nvSpPr>
          <p:spPr bwMode="auto">
            <a:xfrm>
              <a:off x="1022" y="169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Line 29"/>
            <p:cNvSpPr>
              <a:spLocks noChangeShapeType="1"/>
            </p:cNvSpPr>
            <p:nvPr/>
          </p:nvSpPr>
          <p:spPr bwMode="auto">
            <a:xfrm>
              <a:off x="1022" y="150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Line 30"/>
            <p:cNvSpPr>
              <a:spLocks noChangeShapeType="1"/>
            </p:cNvSpPr>
            <p:nvPr/>
          </p:nvSpPr>
          <p:spPr bwMode="auto">
            <a:xfrm>
              <a:off x="1022" y="130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Line 31"/>
            <p:cNvSpPr>
              <a:spLocks noChangeShapeType="1"/>
            </p:cNvSpPr>
            <p:nvPr/>
          </p:nvSpPr>
          <p:spPr bwMode="auto">
            <a:xfrm>
              <a:off x="1022" y="111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Line 32"/>
            <p:cNvSpPr>
              <a:spLocks noChangeShapeType="1"/>
            </p:cNvSpPr>
            <p:nvPr/>
          </p:nvSpPr>
          <p:spPr bwMode="auto">
            <a:xfrm>
              <a:off x="1052" y="2076"/>
              <a:ext cx="25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7" name="Line 33"/>
            <p:cNvSpPr>
              <a:spLocks noChangeShapeType="1"/>
            </p:cNvSpPr>
            <p:nvPr/>
          </p:nvSpPr>
          <p:spPr bwMode="auto">
            <a:xfrm flipV="1">
              <a:off x="105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8" name="Line 34"/>
            <p:cNvSpPr>
              <a:spLocks noChangeShapeType="1"/>
            </p:cNvSpPr>
            <p:nvPr/>
          </p:nvSpPr>
          <p:spPr bwMode="auto">
            <a:xfrm flipV="1">
              <a:off x="147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9" name="Line 35"/>
            <p:cNvSpPr>
              <a:spLocks noChangeShapeType="1"/>
            </p:cNvSpPr>
            <p:nvPr/>
          </p:nvSpPr>
          <p:spPr bwMode="auto">
            <a:xfrm flipV="1">
              <a:off x="189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0" name="Line 36"/>
            <p:cNvSpPr>
              <a:spLocks noChangeShapeType="1"/>
            </p:cNvSpPr>
            <p:nvPr/>
          </p:nvSpPr>
          <p:spPr bwMode="auto">
            <a:xfrm flipV="1">
              <a:off x="231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1" name="Line 37"/>
            <p:cNvSpPr>
              <a:spLocks noChangeShapeType="1"/>
            </p:cNvSpPr>
            <p:nvPr/>
          </p:nvSpPr>
          <p:spPr bwMode="auto">
            <a:xfrm flipV="1">
              <a:off x="273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2" name="Line 38"/>
            <p:cNvSpPr>
              <a:spLocks noChangeShapeType="1"/>
            </p:cNvSpPr>
            <p:nvPr/>
          </p:nvSpPr>
          <p:spPr bwMode="auto">
            <a:xfrm flipV="1">
              <a:off x="315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3" name="Line 39"/>
            <p:cNvSpPr>
              <a:spLocks noChangeShapeType="1"/>
            </p:cNvSpPr>
            <p:nvPr/>
          </p:nvSpPr>
          <p:spPr bwMode="auto">
            <a:xfrm flipV="1">
              <a:off x="3572" y="207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4" name="Freeform 40"/>
            <p:cNvSpPr>
              <a:spLocks/>
            </p:cNvSpPr>
            <p:nvPr/>
          </p:nvSpPr>
          <p:spPr bwMode="auto">
            <a:xfrm>
              <a:off x="1262" y="1832"/>
              <a:ext cx="2100" cy="448"/>
            </a:xfrm>
            <a:custGeom>
              <a:avLst/>
              <a:gdLst>
                <a:gd name="T0" fmla="*/ 0 w 350"/>
                <a:gd name="T1" fmla="*/ 2147483647 h 77"/>
                <a:gd name="T2" fmla="*/ 2147483647 w 350"/>
                <a:gd name="T3" fmla="*/ 2147483647 h 77"/>
                <a:gd name="T4" fmla="*/ 2147483647 w 350"/>
                <a:gd name="T5" fmla="*/ 2147483647 h 77"/>
                <a:gd name="T6" fmla="*/ 2147483647 w 350"/>
                <a:gd name="T7" fmla="*/ 2147483647 h 77"/>
                <a:gd name="T8" fmla="*/ 2147483647 w 350"/>
                <a:gd name="T9" fmla="*/ 0 h 77"/>
                <a:gd name="T10" fmla="*/ 2147483647 w 350"/>
                <a:gd name="T11" fmla="*/ 2147483647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7"/>
                <a:gd name="T20" fmla="*/ 350 w 350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7">
                  <a:moveTo>
                    <a:pt x="0" y="42"/>
                  </a:moveTo>
                  <a:lnTo>
                    <a:pt x="70" y="22"/>
                  </a:lnTo>
                  <a:lnTo>
                    <a:pt x="140" y="77"/>
                  </a:lnTo>
                  <a:lnTo>
                    <a:pt x="210" y="40"/>
                  </a:lnTo>
                  <a:lnTo>
                    <a:pt x="280" y="0"/>
                  </a:lnTo>
                  <a:lnTo>
                    <a:pt x="350" y="19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5" name="Line 41"/>
            <p:cNvSpPr>
              <a:spLocks noChangeShapeType="1"/>
            </p:cNvSpPr>
            <p:nvPr/>
          </p:nvSpPr>
          <p:spPr bwMode="auto">
            <a:xfrm>
              <a:off x="1262" y="207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6" name="Line 42"/>
            <p:cNvSpPr>
              <a:spLocks noChangeShapeType="1"/>
            </p:cNvSpPr>
            <p:nvPr/>
          </p:nvSpPr>
          <p:spPr bwMode="auto">
            <a:xfrm>
              <a:off x="1244" y="207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7" name="Line 43"/>
            <p:cNvSpPr>
              <a:spLocks noChangeShapeType="1"/>
            </p:cNvSpPr>
            <p:nvPr/>
          </p:nvSpPr>
          <p:spPr bwMode="auto">
            <a:xfrm flipV="1">
              <a:off x="1682" y="1809"/>
              <a:ext cx="1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8" name="Line 44"/>
            <p:cNvSpPr>
              <a:spLocks noChangeShapeType="1"/>
            </p:cNvSpPr>
            <p:nvPr/>
          </p:nvSpPr>
          <p:spPr bwMode="auto">
            <a:xfrm>
              <a:off x="1664" y="1809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Line 45"/>
            <p:cNvSpPr>
              <a:spLocks noChangeShapeType="1"/>
            </p:cNvSpPr>
            <p:nvPr/>
          </p:nvSpPr>
          <p:spPr bwMode="auto">
            <a:xfrm flipV="1">
              <a:off x="2102" y="2094"/>
              <a:ext cx="1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0" name="Line 46"/>
            <p:cNvSpPr>
              <a:spLocks noChangeShapeType="1"/>
            </p:cNvSpPr>
            <p:nvPr/>
          </p:nvSpPr>
          <p:spPr bwMode="auto">
            <a:xfrm>
              <a:off x="2084" y="2094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Line 47"/>
            <p:cNvSpPr>
              <a:spLocks noChangeShapeType="1"/>
            </p:cNvSpPr>
            <p:nvPr/>
          </p:nvSpPr>
          <p:spPr bwMode="auto">
            <a:xfrm flipV="1">
              <a:off x="2522" y="1902"/>
              <a:ext cx="1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2" name="Line 48"/>
            <p:cNvSpPr>
              <a:spLocks noChangeShapeType="1"/>
            </p:cNvSpPr>
            <p:nvPr/>
          </p:nvSpPr>
          <p:spPr bwMode="auto">
            <a:xfrm>
              <a:off x="2504" y="1902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3" name="Line 49"/>
            <p:cNvSpPr>
              <a:spLocks noChangeShapeType="1"/>
            </p:cNvSpPr>
            <p:nvPr/>
          </p:nvSpPr>
          <p:spPr bwMode="auto">
            <a:xfrm flipV="1">
              <a:off x="2942" y="1669"/>
              <a:ext cx="1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Line 50"/>
            <p:cNvSpPr>
              <a:spLocks noChangeShapeType="1"/>
            </p:cNvSpPr>
            <p:nvPr/>
          </p:nvSpPr>
          <p:spPr bwMode="auto">
            <a:xfrm>
              <a:off x="2924" y="1669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Line 51"/>
            <p:cNvSpPr>
              <a:spLocks noChangeShapeType="1"/>
            </p:cNvSpPr>
            <p:nvPr/>
          </p:nvSpPr>
          <p:spPr bwMode="auto">
            <a:xfrm flipV="1">
              <a:off x="3362" y="1768"/>
              <a:ext cx="1" cy="17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Line 52"/>
            <p:cNvSpPr>
              <a:spLocks noChangeShapeType="1"/>
            </p:cNvSpPr>
            <p:nvPr/>
          </p:nvSpPr>
          <p:spPr bwMode="auto">
            <a:xfrm>
              <a:off x="3344" y="1768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Line 53"/>
            <p:cNvSpPr>
              <a:spLocks noChangeShapeType="1"/>
            </p:cNvSpPr>
            <p:nvPr/>
          </p:nvSpPr>
          <p:spPr bwMode="auto">
            <a:xfrm>
              <a:off x="1262" y="207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Line 54"/>
            <p:cNvSpPr>
              <a:spLocks noChangeShapeType="1"/>
            </p:cNvSpPr>
            <p:nvPr/>
          </p:nvSpPr>
          <p:spPr bwMode="auto">
            <a:xfrm>
              <a:off x="1244" y="207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Line 55"/>
            <p:cNvSpPr>
              <a:spLocks noChangeShapeType="1"/>
            </p:cNvSpPr>
            <p:nvPr/>
          </p:nvSpPr>
          <p:spPr bwMode="auto">
            <a:xfrm>
              <a:off x="1682" y="1960"/>
              <a:ext cx="1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0" name="Line 56"/>
            <p:cNvSpPr>
              <a:spLocks noChangeShapeType="1"/>
            </p:cNvSpPr>
            <p:nvPr/>
          </p:nvSpPr>
          <p:spPr bwMode="auto">
            <a:xfrm>
              <a:off x="1664" y="2117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Line 57"/>
            <p:cNvSpPr>
              <a:spLocks noChangeShapeType="1"/>
            </p:cNvSpPr>
            <p:nvPr/>
          </p:nvSpPr>
          <p:spPr bwMode="auto">
            <a:xfrm>
              <a:off x="2102" y="22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2" name="Line 58"/>
            <p:cNvSpPr>
              <a:spLocks noChangeShapeType="1"/>
            </p:cNvSpPr>
            <p:nvPr/>
          </p:nvSpPr>
          <p:spPr bwMode="auto">
            <a:xfrm>
              <a:off x="2084" y="2460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Line 59"/>
            <p:cNvSpPr>
              <a:spLocks noChangeShapeType="1"/>
            </p:cNvSpPr>
            <p:nvPr/>
          </p:nvSpPr>
          <p:spPr bwMode="auto">
            <a:xfrm>
              <a:off x="2522" y="2065"/>
              <a:ext cx="1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4" name="Line 60"/>
            <p:cNvSpPr>
              <a:spLocks noChangeShapeType="1"/>
            </p:cNvSpPr>
            <p:nvPr/>
          </p:nvSpPr>
          <p:spPr bwMode="auto">
            <a:xfrm>
              <a:off x="2504" y="2227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Line 61"/>
            <p:cNvSpPr>
              <a:spLocks noChangeShapeType="1"/>
            </p:cNvSpPr>
            <p:nvPr/>
          </p:nvSpPr>
          <p:spPr bwMode="auto">
            <a:xfrm>
              <a:off x="2942" y="1832"/>
              <a:ext cx="1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6" name="Line 62"/>
            <p:cNvSpPr>
              <a:spLocks noChangeShapeType="1"/>
            </p:cNvSpPr>
            <p:nvPr/>
          </p:nvSpPr>
          <p:spPr bwMode="auto">
            <a:xfrm>
              <a:off x="2924" y="1995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Line 63"/>
            <p:cNvSpPr>
              <a:spLocks noChangeShapeType="1"/>
            </p:cNvSpPr>
            <p:nvPr/>
          </p:nvSpPr>
          <p:spPr bwMode="auto">
            <a:xfrm>
              <a:off x="3362" y="1942"/>
              <a:ext cx="1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8" name="Line 64"/>
            <p:cNvSpPr>
              <a:spLocks noChangeShapeType="1"/>
            </p:cNvSpPr>
            <p:nvPr/>
          </p:nvSpPr>
          <p:spPr bwMode="auto">
            <a:xfrm>
              <a:off x="3344" y="2117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Freeform 65"/>
            <p:cNvSpPr>
              <a:spLocks/>
            </p:cNvSpPr>
            <p:nvPr/>
          </p:nvSpPr>
          <p:spPr bwMode="auto">
            <a:xfrm>
              <a:off x="1262" y="2076"/>
              <a:ext cx="2100" cy="709"/>
            </a:xfrm>
            <a:custGeom>
              <a:avLst/>
              <a:gdLst>
                <a:gd name="T0" fmla="*/ 0 w 350"/>
                <a:gd name="T1" fmla="*/ 0 h 122"/>
                <a:gd name="T2" fmla="*/ 2147483647 w 350"/>
                <a:gd name="T3" fmla="*/ 2147483647 h 122"/>
                <a:gd name="T4" fmla="*/ 2147483647 w 350"/>
                <a:gd name="T5" fmla="*/ 2147483647 h 122"/>
                <a:gd name="T6" fmla="*/ 2147483647 w 350"/>
                <a:gd name="T7" fmla="*/ 2147483647 h 122"/>
                <a:gd name="T8" fmla="*/ 2147483647 w 350"/>
                <a:gd name="T9" fmla="*/ 2147483647 h 122"/>
                <a:gd name="T10" fmla="*/ 2147483647 w 350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122"/>
                <a:gd name="T20" fmla="*/ 350 w 350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122">
                  <a:moveTo>
                    <a:pt x="0" y="0"/>
                  </a:moveTo>
                  <a:lnTo>
                    <a:pt x="70" y="62"/>
                  </a:lnTo>
                  <a:lnTo>
                    <a:pt x="140" y="122"/>
                  </a:lnTo>
                  <a:lnTo>
                    <a:pt x="210" y="108"/>
                  </a:lnTo>
                  <a:lnTo>
                    <a:pt x="280" y="63"/>
                  </a:lnTo>
                  <a:lnTo>
                    <a:pt x="350" y="27"/>
                  </a:lnTo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0" name="Line 66"/>
            <p:cNvSpPr>
              <a:spLocks noChangeShapeType="1"/>
            </p:cNvSpPr>
            <p:nvPr/>
          </p:nvSpPr>
          <p:spPr bwMode="auto">
            <a:xfrm>
              <a:off x="1262" y="2076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1" name="Line 67"/>
            <p:cNvSpPr>
              <a:spLocks noChangeShapeType="1"/>
            </p:cNvSpPr>
            <p:nvPr/>
          </p:nvSpPr>
          <p:spPr bwMode="auto">
            <a:xfrm>
              <a:off x="1244" y="2076"/>
              <a:ext cx="4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Line 68"/>
            <p:cNvSpPr>
              <a:spLocks noChangeShapeType="1"/>
            </p:cNvSpPr>
            <p:nvPr/>
          </p:nvSpPr>
          <p:spPr bwMode="auto">
            <a:xfrm flipV="1">
              <a:off x="1682" y="2216"/>
              <a:ext cx="1" cy="22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Line 69"/>
            <p:cNvSpPr>
              <a:spLocks noChangeShapeType="1"/>
            </p:cNvSpPr>
            <p:nvPr/>
          </p:nvSpPr>
          <p:spPr bwMode="auto">
            <a:xfrm>
              <a:off x="1664" y="2216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Line 70"/>
            <p:cNvSpPr>
              <a:spLocks noChangeShapeType="1"/>
            </p:cNvSpPr>
            <p:nvPr/>
          </p:nvSpPr>
          <p:spPr bwMode="auto">
            <a:xfrm flipV="1">
              <a:off x="2102" y="2559"/>
              <a:ext cx="1" cy="22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Line 71"/>
            <p:cNvSpPr>
              <a:spLocks noChangeShapeType="1"/>
            </p:cNvSpPr>
            <p:nvPr/>
          </p:nvSpPr>
          <p:spPr bwMode="auto">
            <a:xfrm>
              <a:off x="2084" y="2559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Line 72"/>
            <p:cNvSpPr>
              <a:spLocks noChangeShapeType="1"/>
            </p:cNvSpPr>
            <p:nvPr/>
          </p:nvSpPr>
          <p:spPr bwMode="auto">
            <a:xfrm flipV="1">
              <a:off x="2522" y="2559"/>
              <a:ext cx="1" cy="14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Line 73"/>
            <p:cNvSpPr>
              <a:spLocks noChangeShapeType="1"/>
            </p:cNvSpPr>
            <p:nvPr/>
          </p:nvSpPr>
          <p:spPr bwMode="auto">
            <a:xfrm>
              <a:off x="2504" y="2559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Line 74"/>
            <p:cNvSpPr>
              <a:spLocks noChangeShapeType="1"/>
            </p:cNvSpPr>
            <p:nvPr/>
          </p:nvSpPr>
          <p:spPr bwMode="auto">
            <a:xfrm flipV="1">
              <a:off x="2942" y="2268"/>
              <a:ext cx="1" cy="17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Line 75"/>
            <p:cNvSpPr>
              <a:spLocks noChangeShapeType="1"/>
            </p:cNvSpPr>
            <p:nvPr/>
          </p:nvSpPr>
          <p:spPr bwMode="auto">
            <a:xfrm>
              <a:off x="2924" y="2268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0" name="Line 76"/>
            <p:cNvSpPr>
              <a:spLocks noChangeShapeType="1"/>
            </p:cNvSpPr>
            <p:nvPr/>
          </p:nvSpPr>
          <p:spPr bwMode="auto">
            <a:xfrm flipV="1">
              <a:off x="3362" y="2082"/>
              <a:ext cx="1" cy="15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1" name="Line 77"/>
            <p:cNvSpPr>
              <a:spLocks noChangeShapeType="1"/>
            </p:cNvSpPr>
            <p:nvPr/>
          </p:nvSpPr>
          <p:spPr bwMode="auto">
            <a:xfrm>
              <a:off x="3344" y="2082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2" name="Line 78"/>
            <p:cNvSpPr>
              <a:spLocks noChangeShapeType="1"/>
            </p:cNvSpPr>
            <p:nvPr/>
          </p:nvSpPr>
          <p:spPr bwMode="auto">
            <a:xfrm>
              <a:off x="1262" y="2076"/>
              <a:ext cx="1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Line 79"/>
            <p:cNvSpPr>
              <a:spLocks noChangeShapeType="1"/>
            </p:cNvSpPr>
            <p:nvPr/>
          </p:nvSpPr>
          <p:spPr bwMode="auto">
            <a:xfrm>
              <a:off x="1244" y="2076"/>
              <a:ext cx="42" cy="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Line 80"/>
            <p:cNvSpPr>
              <a:spLocks noChangeShapeType="1"/>
            </p:cNvSpPr>
            <p:nvPr/>
          </p:nvSpPr>
          <p:spPr bwMode="auto">
            <a:xfrm>
              <a:off x="1682" y="2437"/>
              <a:ext cx="1" cy="22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5" name="Line 81"/>
            <p:cNvSpPr>
              <a:spLocks noChangeShapeType="1"/>
            </p:cNvSpPr>
            <p:nvPr/>
          </p:nvSpPr>
          <p:spPr bwMode="auto">
            <a:xfrm>
              <a:off x="1664" y="2658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6" name="Line 82"/>
            <p:cNvSpPr>
              <a:spLocks noChangeShapeType="1"/>
            </p:cNvSpPr>
            <p:nvPr/>
          </p:nvSpPr>
          <p:spPr bwMode="auto">
            <a:xfrm>
              <a:off x="2102" y="2785"/>
              <a:ext cx="1" cy="23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7" name="Line 83"/>
            <p:cNvSpPr>
              <a:spLocks noChangeShapeType="1"/>
            </p:cNvSpPr>
            <p:nvPr/>
          </p:nvSpPr>
          <p:spPr bwMode="auto">
            <a:xfrm>
              <a:off x="2084" y="3018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8" name="Line 84"/>
            <p:cNvSpPr>
              <a:spLocks noChangeShapeType="1"/>
            </p:cNvSpPr>
            <p:nvPr/>
          </p:nvSpPr>
          <p:spPr bwMode="auto">
            <a:xfrm>
              <a:off x="2522" y="2704"/>
              <a:ext cx="1" cy="14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9" name="Line 85"/>
            <p:cNvSpPr>
              <a:spLocks noChangeShapeType="1"/>
            </p:cNvSpPr>
            <p:nvPr/>
          </p:nvSpPr>
          <p:spPr bwMode="auto">
            <a:xfrm>
              <a:off x="2504" y="2849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0" name="Line 86"/>
            <p:cNvSpPr>
              <a:spLocks noChangeShapeType="1"/>
            </p:cNvSpPr>
            <p:nvPr/>
          </p:nvSpPr>
          <p:spPr bwMode="auto">
            <a:xfrm>
              <a:off x="2942" y="2442"/>
              <a:ext cx="1" cy="169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1" name="Line 87"/>
            <p:cNvSpPr>
              <a:spLocks noChangeShapeType="1"/>
            </p:cNvSpPr>
            <p:nvPr/>
          </p:nvSpPr>
          <p:spPr bwMode="auto">
            <a:xfrm>
              <a:off x="2924" y="2611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2" name="Line 88"/>
            <p:cNvSpPr>
              <a:spLocks noChangeShapeType="1"/>
            </p:cNvSpPr>
            <p:nvPr/>
          </p:nvSpPr>
          <p:spPr bwMode="auto">
            <a:xfrm>
              <a:off x="3362" y="2233"/>
              <a:ext cx="1" cy="15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3" name="Line 89"/>
            <p:cNvSpPr>
              <a:spLocks noChangeShapeType="1"/>
            </p:cNvSpPr>
            <p:nvPr/>
          </p:nvSpPr>
          <p:spPr bwMode="auto">
            <a:xfrm>
              <a:off x="3344" y="2387"/>
              <a:ext cx="4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4" name="Freeform 90"/>
            <p:cNvSpPr>
              <a:spLocks/>
            </p:cNvSpPr>
            <p:nvPr/>
          </p:nvSpPr>
          <p:spPr bwMode="auto">
            <a:xfrm>
              <a:off x="1262" y="1844"/>
              <a:ext cx="2100" cy="418"/>
            </a:xfrm>
            <a:custGeom>
              <a:avLst/>
              <a:gdLst>
                <a:gd name="T0" fmla="*/ 0 w 350"/>
                <a:gd name="T1" fmla="*/ 2147483647 h 72"/>
                <a:gd name="T2" fmla="*/ 2147483647 w 350"/>
                <a:gd name="T3" fmla="*/ 0 h 72"/>
                <a:gd name="T4" fmla="*/ 2147483647 w 350"/>
                <a:gd name="T5" fmla="*/ 2147483647 h 72"/>
                <a:gd name="T6" fmla="*/ 2147483647 w 350"/>
                <a:gd name="T7" fmla="*/ 2147483647 h 72"/>
                <a:gd name="T8" fmla="*/ 2147483647 w 350"/>
                <a:gd name="T9" fmla="*/ 2147483647 h 72"/>
                <a:gd name="T10" fmla="*/ 2147483647 w 350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2"/>
                <a:gd name="T20" fmla="*/ 350 w 35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2">
                  <a:moveTo>
                    <a:pt x="0" y="40"/>
                  </a:moveTo>
                  <a:lnTo>
                    <a:pt x="70" y="0"/>
                  </a:lnTo>
                  <a:lnTo>
                    <a:pt x="140" y="3"/>
                  </a:lnTo>
                  <a:lnTo>
                    <a:pt x="210" y="31"/>
                  </a:lnTo>
                  <a:lnTo>
                    <a:pt x="280" y="16"/>
                  </a:lnTo>
                  <a:lnTo>
                    <a:pt x="350" y="72"/>
                  </a:lnTo>
                </a:path>
              </a:pathLst>
            </a:custGeom>
            <a:noFill/>
            <a:ln w="25400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5" name="Line 91"/>
            <p:cNvSpPr>
              <a:spLocks noChangeShapeType="1"/>
            </p:cNvSpPr>
            <p:nvPr/>
          </p:nvSpPr>
          <p:spPr bwMode="auto">
            <a:xfrm>
              <a:off x="1262" y="2076"/>
              <a:ext cx="1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6" name="Line 92"/>
            <p:cNvSpPr>
              <a:spLocks noChangeShapeType="1"/>
            </p:cNvSpPr>
            <p:nvPr/>
          </p:nvSpPr>
          <p:spPr bwMode="auto">
            <a:xfrm>
              <a:off x="1244" y="2076"/>
              <a:ext cx="42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7" name="Line 93"/>
            <p:cNvSpPr>
              <a:spLocks noChangeShapeType="1"/>
            </p:cNvSpPr>
            <p:nvPr/>
          </p:nvSpPr>
          <p:spPr bwMode="auto">
            <a:xfrm flipV="1">
              <a:off x="1682" y="1623"/>
              <a:ext cx="1" cy="22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8" name="Line 94"/>
            <p:cNvSpPr>
              <a:spLocks noChangeShapeType="1"/>
            </p:cNvSpPr>
            <p:nvPr/>
          </p:nvSpPr>
          <p:spPr bwMode="auto">
            <a:xfrm>
              <a:off x="1664" y="1623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9" name="Line 95"/>
            <p:cNvSpPr>
              <a:spLocks noChangeShapeType="1"/>
            </p:cNvSpPr>
            <p:nvPr/>
          </p:nvSpPr>
          <p:spPr bwMode="auto">
            <a:xfrm flipV="1">
              <a:off x="2102" y="1675"/>
              <a:ext cx="1" cy="186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0" name="Line 96"/>
            <p:cNvSpPr>
              <a:spLocks noChangeShapeType="1"/>
            </p:cNvSpPr>
            <p:nvPr/>
          </p:nvSpPr>
          <p:spPr bwMode="auto">
            <a:xfrm>
              <a:off x="2084" y="1675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1" name="Line 97"/>
            <p:cNvSpPr>
              <a:spLocks noChangeShapeType="1"/>
            </p:cNvSpPr>
            <p:nvPr/>
          </p:nvSpPr>
          <p:spPr bwMode="auto">
            <a:xfrm flipV="1">
              <a:off x="2522" y="1896"/>
              <a:ext cx="1" cy="128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2" name="Line 98"/>
            <p:cNvSpPr>
              <a:spLocks noChangeShapeType="1"/>
            </p:cNvSpPr>
            <p:nvPr/>
          </p:nvSpPr>
          <p:spPr bwMode="auto">
            <a:xfrm>
              <a:off x="2504" y="1896"/>
              <a:ext cx="42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3" name="Line 99"/>
            <p:cNvSpPr>
              <a:spLocks noChangeShapeType="1"/>
            </p:cNvSpPr>
            <p:nvPr/>
          </p:nvSpPr>
          <p:spPr bwMode="auto">
            <a:xfrm flipV="1">
              <a:off x="2942" y="1791"/>
              <a:ext cx="1" cy="14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4" name="Line 100"/>
            <p:cNvSpPr>
              <a:spLocks noChangeShapeType="1"/>
            </p:cNvSpPr>
            <p:nvPr/>
          </p:nvSpPr>
          <p:spPr bwMode="auto">
            <a:xfrm>
              <a:off x="2924" y="1791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5" name="Line 101"/>
            <p:cNvSpPr>
              <a:spLocks noChangeShapeType="1"/>
            </p:cNvSpPr>
            <p:nvPr/>
          </p:nvSpPr>
          <p:spPr bwMode="auto">
            <a:xfrm flipV="1">
              <a:off x="3362" y="2158"/>
              <a:ext cx="1" cy="104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6" name="Line 102"/>
            <p:cNvSpPr>
              <a:spLocks noChangeShapeType="1"/>
            </p:cNvSpPr>
            <p:nvPr/>
          </p:nvSpPr>
          <p:spPr bwMode="auto">
            <a:xfrm>
              <a:off x="3344" y="2158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7" name="Line 103"/>
            <p:cNvSpPr>
              <a:spLocks noChangeShapeType="1"/>
            </p:cNvSpPr>
            <p:nvPr/>
          </p:nvSpPr>
          <p:spPr bwMode="auto">
            <a:xfrm>
              <a:off x="1262" y="2076"/>
              <a:ext cx="1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8" name="Line 104"/>
            <p:cNvSpPr>
              <a:spLocks noChangeShapeType="1"/>
            </p:cNvSpPr>
            <p:nvPr/>
          </p:nvSpPr>
          <p:spPr bwMode="auto">
            <a:xfrm>
              <a:off x="1244" y="2076"/>
              <a:ext cx="42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9" name="Line 105"/>
            <p:cNvSpPr>
              <a:spLocks noChangeShapeType="1"/>
            </p:cNvSpPr>
            <p:nvPr/>
          </p:nvSpPr>
          <p:spPr bwMode="auto">
            <a:xfrm>
              <a:off x="1682" y="1844"/>
              <a:ext cx="1" cy="22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0" name="Line 106"/>
            <p:cNvSpPr>
              <a:spLocks noChangeShapeType="1"/>
            </p:cNvSpPr>
            <p:nvPr/>
          </p:nvSpPr>
          <p:spPr bwMode="auto">
            <a:xfrm>
              <a:off x="1664" y="2065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1" name="Line 107"/>
            <p:cNvSpPr>
              <a:spLocks noChangeShapeType="1"/>
            </p:cNvSpPr>
            <p:nvPr/>
          </p:nvSpPr>
          <p:spPr bwMode="auto">
            <a:xfrm>
              <a:off x="2102" y="1861"/>
              <a:ext cx="1" cy="180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" name="Line 108"/>
            <p:cNvSpPr>
              <a:spLocks noChangeShapeType="1"/>
            </p:cNvSpPr>
            <p:nvPr/>
          </p:nvSpPr>
          <p:spPr bwMode="auto">
            <a:xfrm>
              <a:off x="2084" y="2041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3" name="Line 109"/>
            <p:cNvSpPr>
              <a:spLocks noChangeShapeType="1"/>
            </p:cNvSpPr>
            <p:nvPr/>
          </p:nvSpPr>
          <p:spPr bwMode="auto">
            <a:xfrm>
              <a:off x="2522" y="2024"/>
              <a:ext cx="1" cy="122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4" name="Line 110"/>
            <p:cNvSpPr>
              <a:spLocks noChangeShapeType="1"/>
            </p:cNvSpPr>
            <p:nvPr/>
          </p:nvSpPr>
          <p:spPr bwMode="auto">
            <a:xfrm>
              <a:off x="2504" y="2146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5" name="Line 111"/>
            <p:cNvSpPr>
              <a:spLocks noChangeShapeType="1"/>
            </p:cNvSpPr>
            <p:nvPr/>
          </p:nvSpPr>
          <p:spPr bwMode="auto">
            <a:xfrm>
              <a:off x="2942" y="1937"/>
              <a:ext cx="1" cy="145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6" name="Line 112"/>
            <p:cNvSpPr>
              <a:spLocks noChangeShapeType="1"/>
            </p:cNvSpPr>
            <p:nvPr/>
          </p:nvSpPr>
          <p:spPr bwMode="auto">
            <a:xfrm>
              <a:off x="2924" y="2082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7" name="Line 113"/>
            <p:cNvSpPr>
              <a:spLocks noChangeShapeType="1"/>
            </p:cNvSpPr>
            <p:nvPr/>
          </p:nvSpPr>
          <p:spPr bwMode="auto">
            <a:xfrm>
              <a:off x="3362" y="2262"/>
              <a:ext cx="1" cy="10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8" name="Line 114"/>
            <p:cNvSpPr>
              <a:spLocks noChangeShapeType="1"/>
            </p:cNvSpPr>
            <p:nvPr/>
          </p:nvSpPr>
          <p:spPr bwMode="auto">
            <a:xfrm>
              <a:off x="3344" y="2367"/>
              <a:ext cx="42" cy="1"/>
            </a:xfrm>
            <a:prstGeom prst="line">
              <a:avLst/>
            </a:prstGeom>
            <a:noFill/>
            <a:ln w="9525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9" name="Freeform 115"/>
            <p:cNvSpPr>
              <a:spLocks/>
            </p:cNvSpPr>
            <p:nvPr/>
          </p:nvSpPr>
          <p:spPr bwMode="auto">
            <a:xfrm>
              <a:off x="1232" y="2047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29 h 58"/>
                <a:gd name="T4" fmla="*/ 30 w 60"/>
                <a:gd name="T5" fmla="*/ 58 h 58"/>
                <a:gd name="T6" fmla="*/ 0 w 60"/>
                <a:gd name="T7" fmla="*/ 29 h 58"/>
                <a:gd name="T8" fmla="*/ 30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8"/>
                <a:gd name="T17" fmla="*/ 60 w 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8">
                  <a:moveTo>
                    <a:pt x="30" y="0"/>
                  </a:moveTo>
                  <a:lnTo>
                    <a:pt x="60" y="29"/>
                  </a:lnTo>
                  <a:lnTo>
                    <a:pt x="30" y="58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0" name="Freeform 116"/>
            <p:cNvSpPr>
              <a:spLocks/>
            </p:cNvSpPr>
            <p:nvPr/>
          </p:nvSpPr>
          <p:spPr bwMode="auto">
            <a:xfrm>
              <a:off x="1652" y="1931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29 h 58"/>
                <a:gd name="T4" fmla="*/ 30 w 60"/>
                <a:gd name="T5" fmla="*/ 58 h 58"/>
                <a:gd name="T6" fmla="*/ 0 w 60"/>
                <a:gd name="T7" fmla="*/ 29 h 58"/>
                <a:gd name="T8" fmla="*/ 30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8"/>
                <a:gd name="T17" fmla="*/ 60 w 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8">
                  <a:moveTo>
                    <a:pt x="30" y="0"/>
                  </a:moveTo>
                  <a:lnTo>
                    <a:pt x="60" y="29"/>
                  </a:lnTo>
                  <a:lnTo>
                    <a:pt x="30" y="58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1" name="Freeform 117"/>
            <p:cNvSpPr>
              <a:spLocks/>
            </p:cNvSpPr>
            <p:nvPr/>
          </p:nvSpPr>
          <p:spPr bwMode="auto">
            <a:xfrm>
              <a:off x="2072" y="2251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29 h 58"/>
                <a:gd name="T4" fmla="*/ 30 w 60"/>
                <a:gd name="T5" fmla="*/ 58 h 58"/>
                <a:gd name="T6" fmla="*/ 0 w 60"/>
                <a:gd name="T7" fmla="*/ 29 h 58"/>
                <a:gd name="T8" fmla="*/ 30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8"/>
                <a:gd name="T17" fmla="*/ 60 w 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8">
                  <a:moveTo>
                    <a:pt x="30" y="0"/>
                  </a:moveTo>
                  <a:lnTo>
                    <a:pt x="60" y="29"/>
                  </a:lnTo>
                  <a:lnTo>
                    <a:pt x="30" y="58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2" name="Freeform 118"/>
            <p:cNvSpPr>
              <a:spLocks/>
            </p:cNvSpPr>
            <p:nvPr/>
          </p:nvSpPr>
          <p:spPr bwMode="auto">
            <a:xfrm>
              <a:off x="2492" y="2035"/>
              <a:ext cx="60" cy="59"/>
            </a:xfrm>
            <a:custGeom>
              <a:avLst/>
              <a:gdLst>
                <a:gd name="T0" fmla="*/ 30 w 60"/>
                <a:gd name="T1" fmla="*/ 0 h 59"/>
                <a:gd name="T2" fmla="*/ 60 w 60"/>
                <a:gd name="T3" fmla="*/ 30 h 59"/>
                <a:gd name="T4" fmla="*/ 30 w 60"/>
                <a:gd name="T5" fmla="*/ 59 h 59"/>
                <a:gd name="T6" fmla="*/ 0 w 60"/>
                <a:gd name="T7" fmla="*/ 30 h 59"/>
                <a:gd name="T8" fmla="*/ 30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9"/>
                <a:gd name="T17" fmla="*/ 60 w 6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9">
                  <a:moveTo>
                    <a:pt x="30" y="0"/>
                  </a:moveTo>
                  <a:lnTo>
                    <a:pt x="60" y="30"/>
                  </a:lnTo>
                  <a:lnTo>
                    <a:pt x="30" y="59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3" name="Freeform 119"/>
            <p:cNvSpPr>
              <a:spLocks/>
            </p:cNvSpPr>
            <p:nvPr/>
          </p:nvSpPr>
          <p:spPr bwMode="auto">
            <a:xfrm>
              <a:off x="2912" y="1803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29 h 58"/>
                <a:gd name="T4" fmla="*/ 30 w 60"/>
                <a:gd name="T5" fmla="*/ 58 h 58"/>
                <a:gd name="T6" fmla="*/ 0 w 60"/>
                <a:gd name="T7" fmla="*/ 29 h 58"/>
                <a:gd name="T8" fmla="*/ 30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8"/>
                <a:gd name="T17" fmla="*/ 60 w 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8">
                  <a:moveTo>
                    <a:pt x="30" y="0"/>
                  </a:moveTo>
                  <a:lnTo>
                    <a:pt x="60" y="29"/>
                  </a:lnTo>
                  <a:lnTo>
                    <a:pt x="30" y="58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4" name="Freeform 120"/>
            <p:cNvSpPr>
              <a:spLocks/>
            </p:cNvSpPr>
            <p:nvPr/>
          </p:nvSpPr>
          <p:spPr bwMode="auto">
            <a:xfrm>
              <a:off x="3332" y="1913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29 h 58"/>
                <a:gd name="T4" fmla="*/ 30 w 60"/>
                <a:gd name="T5" fmla="*/ 58 h 58"/>
                <a:gd name="T6" fmla="*/ 0 w 60"/>
                <a:gd name="T7" fmla="*/ 29 h 58"/>
                <a:gd name="T8" fmla="*/ 30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8"/>
                <a:gd name="T17" fmla="*/ 60 w 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8">
                  <a:moveTo>
                    <a:pt x="30" y="0"/>
                  </a:moveTo>
                  <a:lnTo>
                    <a:pt x="60" y="29"/>
                  </a:lnTo>
                  <a:lnTo>
                    <a:pt x="30" y="58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5" name="Rectangle 121"/>
            <p:cNvSpPr>
              <a:spLocks noChangeArrowheads="1"/>
            </p:cNvSpPr>
            <p:nvPr/>
          </p:nvSpPr>
          <p:spPr bwMode="auto">
            <a:xfrm>
              <a:off x="1232" y="2047"/>
              <a:ext cx="54" cy="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46" name="Rectangle 122"/>
            <p:cNvSpPr>
              <a:spLocks noChangeArrowheads="1"/>
            </p:cNvSpPr>
            <p:nvPr/>
          </p:nvSpPr>
          <p:spPr bwMode="auto">
            <a:xfrm>
              <a:off x="1652" y="2408"/>
              <a:ext cx="54" cy="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47" name="Rectangle 123"/>
            <p:cNvSpPr>
              <a:spLocks noChangeArrowheads="1"/>
            </p:cNvSpPr>
            <p:nvPr/>
          </p:nvSpPr>
          <p:spPr bwMode="auto">
            <a:xfrm>
              <a:off x="2072" y="2756"/>
              <a:ext cx="54" cy="5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48" name="Rectangle 124"/>
            <p:cNvSpPr>
              <a:spLocks noChangeArrowheads="1"/>
            </p:cNvSpPr>
            <p:nvPr/>
          </p:nvSpPr>
          <p:spPr bwMode="auto">
            <a:xfrm>
              <a:off x="2492" y="2675"/>
              <a:ext cx="54" cy="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49" name="Rectangle 125"/>
            <p:cNvSpPr>
              <a:spLocks noChangeArrowheads="1"/>
            </p:cNvSpPr>
            <p:nvPr/>
          </p:nvSpPr>
          <p:spPr bwMode="auto">
            <a:xfrm>
              <a:off x="2912" y="2413"/>
              <a:ext cx="54" cy="5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50" name="Rectangle 126"/>
            <p:cNvSpPr>
              <a:spLocks noChangeArrowheads="1"/>
            </p:cNvSpPr>
            <p:nvPr/>
          </p:nvSpPr>
          <p:spPr bwMode="auto">
            <a:xfrm>
              <a:off x="3332" y="2204"/>
              <a:ext cx="54" cy="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51" name="Freeform 127"/>
            <p:cNvSpPr>
              <a:spLocks/>
            </p:cNvSpPr>
            <p:nvPr/>
          </p:nvSpPr>
          <p:spPr bwMode="auto">
            <a:xfrm>
              <a:off x="1232" y="2047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2" name="Freeform 128"/>
            <p:cNvSpPr>
              <a:spLocks/>
            </p:cNvSpPr>
            <p:nvPr/>
          </p:nvSpPr>
          <p:spPr bwMode="auto">
            <a:xfrm>
              <a:off x="1652" y="1815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3" name="Freeform 129"/>
            <p:cNvSpPr>
              <a:spLocks/>
            </p:cNvSpPr>
            <p:nvPr/>
          </p:nvSpPr>
          <p:spPr bwMode="auto">
            <a:xfrm>
              <a:off x="2072" y="1832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4" name="Freeform 130"/>
            <p:cNvSpPr>
              <a:spLocks/>
            </p:cNvSpPr>
            <p:nvPr/>
          </p:nvSpPr>
          <p:spPr bwMode="auto">
            <a:xfrm>
              <a:off x="2492" y="1995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5" name="Freeform 131"/>
            <p:cNvSpPr>
              <a:spLocks/>
            </p:cNvSpPr>
            <p:nvPr/>
          </p:nvSpPr>
          <p:spPr bwMode="auto">
            <a:xfrm>
              <a:off x="2912" y="1908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6" name="Freeform 132"/>
            <p:cNvSpPr>
              <a:spLocks/>
            </p:cNvSpPr>
            <p:nvPr/>
          </p:nvSpPr>
          <p:spPr bwMode="auto">
            <a:xfrm>
              <a:off x="3332" y="2233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AFD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7" name="Rectangle 133"/>
            <p:cNvSpPr>
              <a:spLocks noChangeArrowheads="1"/>
            </p:cNvSpPr>
            <p:nvPr/>
          </p:nvSpPr>
          <p:spPr bwMode="auto">
            <a:xfrm>
              <a:off x="782" y="2983"/>
              <a:ext cx="22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-100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58" name="Rectangle 134"/>
            <p:cNvSpPr>
              <a:spLocks noChangeArrowheads="1"/>
            </p:cNvSpPr>
            <p:nvPr/>
          </p:nvSpPr>
          <p:spPr bwMode="auto">
            <a:xfrm>
              <a:off x="836" y="2791"/>
              <a:ext cx="1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-80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59" name="Rectangle 135"/>
            <p:cNvSpPr>
              <a:spLocks noChangeArrowheads="1"/>
            </p:cNvSpPr>
            <p:nvPr/>
          </p:nvSpPr>
          <p:spPr bwMode="auto">
            <a:xfrm>
              <a:off x="836" y="2599"/>
              <a:ext cx="1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-60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0" name="Rectangle 136"/>
            <p:cNvSpPr>
              <a:spLocks noChangeArrowheads="1"/>
            </p:cNvSpPr>
            <p:nvPr/>
          </p:nvSpPr>
          <p:spPr bwMode="auto">
            <a:xfrm>
              <a:off x="836" y="2408"/>
              <a:ext cx="1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-40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1" name="Rectangle 137"/>
            <p:cNvSpPr>
              <a:spLocks noChangeArrowheads="1"/>
            </p:cNvSpPr>
            <p:nvPr/>
          </p:nvSpPr>
          <p:spPr bwMode="auto">
            <a:xfrm>
              <a:off x="836" y="2216"/>
              <a:ext cx="1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-20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2" name="Rectangle 138"/>
            <p:cNvSpPr>
              <a:spLocks noChangeArrowheads="1"/>
            </p:cNvSpPr>
            <p:nvPr/>
          </p:nvSpPr>
          <p:spPr bwMode="auto">
            <a:xfrm>
              <a:off x="920" y="202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3" name="Rectangle 139"/>
            <p:cNvSpPr>
              <a:spLocks noChangeArrowheads="1"/>
            </p:cNvSpPr>
            <p:nvPr/>
          </p:nvSpPr>
          <p:spPr bwMode="auto">
            <a:xfrm>
              <a:off x="834" y="1832"/>
              <a:ext cx="1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+20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4" name="Rectangle 140"/>
            <p:cNvSpPr>
              <a:spLocks noChangeArrowheads="1"/>
            </p:cNvSpPr>
            <p:nvPr/>
          </p:nvSpPr>
          <p:spPr bwMode="auto">
            <a:xfrm>
              <a:off x="834" y="1640"/>
              <a:ext cx="1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+40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5" name="Rectangle 141"/>
            <p:cNvSpPr>
              <a:spLocks noChangeArrowheads="1"/>
            </p:cNvSpPr>
            <p:nvPr/>
          </p:nvSpPr>
          <p:spPr bwMode="auto">
            <a:xfrm>
              <a:off x="834" y="1448"/>
              <a:ext cx="1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+60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6" name="Rectangle 142"/>
            <p:cNvSpPr>
              <a:spLocks noChangeArrowheads="1"/>
            </p:cNvSpPr>
            <p:nvPr/>
          </p:nvSpPr>
          <p:spPr bwMode="auto">
            <a:xfrm>
              <a:off x="834" y="1256"/>
              <a:ext cx="1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+80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7" name="Rectangle 143"/>
            <p:cNvSpPr>
              <a:spLocks noChangeArrowheads="1"/>
            </p:cNvSpPr>
            <p:nvPr/>
          </p:nvSpPr>
          <p:spPr bwMode="auto">
            <a:xfrm>
              <a:off x="780" y="1064"/>
              <a:ext cx="2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+100</a:t>
              </a:r>
              <a:endParaRPr lang="en-US" sz="1400" b="0">
                <a:solidFill>
                  <a:schemeClr val="tx1"/>
                </a:solidFill>
              </a:endParaRPr>
            </a:p>
          </p:txBody>
        </p:sp>
        <p:sp>
          <p:nvSpPr>
            <p:cNvPr id="82068" name="Rectangle 144"/>
            <p:cNvSpPr>
              <a:spLocks noChangeArrowheads="1"/>
            </p:cNvSpPr>
            <p:nvPr/>
          </p:nvSpPr>
          <p:spPr bwMode="auto">
            <a:xfrm>
              <a:off x="3654" y="1843"/>
              <a:ext cx="570" cy="5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69" name="Line 145"/>
            <p:cNvSpPr>
              <a:spLocks noChangeShapeType="1"/>
            </p:cNvSpPr>
            <p:nvPr/>
          </p:nvSpPr>
          <p:spPr bwMode="auto">
            <a:xfrm>
              <a:off x="3690" y="1924"/>
              <a:ext cx="1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0" name="Freeform 146"/>
            <p:cNvSpPr>
              <a:spLocks/>
            </p:cNvSpPr>
            <p:nvPr/>
          </p:nvSpPr>
          <p:spPr bwMode="auto">
            <a:xfrm>
              <a:off x="3750" y="1895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29 h 58"/>
                <a:gd name="T4" fmla="*/ 30 w 60"/>
                <a:gd name="T5" fmla="*/ 58 h 58"/>
                <a:gd name="T6" fmla="*/ 0 w 60"/>
                <a:gd name="T7" fmla="*/ 29 h 58"/>
                <a:gd name="T8" fmla="*/ 30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8"/>
                <a:gd name="T17" fmla="*/ 60 w 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8">
                  <a:moveTo>
                    <a:pt x="30" y="0"/>
                  </a:moveTo>
                  <a:lnTo>
                    <a:pt x="60" y="29"/>
                  </a:lnTo>
                  <a:lnTo>
                    <a:pt x="30" y="58"/>
                  </a:lnTo>
                  <a:lnTo>
                    <a:pt x="0" y="2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1" name="Rectangle 147"/>
            <p:cNvSpPr>
              <a:spLocks noChangeArrowheads="1"/>
            </p:cNvSpPr>
            <p:nvPr/>
          </p:nvSpPr>
          <p:spPr bwMode="auto">
            <a:xfrm>
              <a:off x="3894" y="1866"/>
              <a:ext cx="3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Control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72" name="Line 148"/>
            <p:cNvSpPr>
              <a:spLocks noChangeShapeType="1"/>
            </p:cNvSpPr>
            <p:nvPr/>
          </p:nvSpPr>
          <p:spPr bwMode="auto">
            <a:xfrm>
              <a:off x="3690" y="2064"/>
              <a:ext cx="180" cy="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3" name="Rectangle 149"/>
            <p:cNvSpPr>
              <a:spLocks noChangeArrowheads="1"/>
            </p:cNvSpPr>
            <p:nvPr/>
          </p:nvSpPr>
          <p:spPr bwMode="auto">
            <a:xfrm>
              <a:off x="3750" y="2035"/>
              <a:ext cx="54" cy="5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82074" name="Rectangle 150"/>
            <p:cNvSpPr>
              <a:spLocks noChangeArrowheads="1"/>
            </p:cNvSpPr>
            <p:nvPr/>
          </p:nvSpPr>
          <p:spPr bwMode="auto">
            <a:xfrm>
              <a:off x="3894" y="2006"/>
              <a:ext cx="12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FA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75" name="Line 151"/>
            <p:cNvSpPr>
              <a:spLocks noChangeShapeType="1"/>
            </p:cNvSpPr>
            <p:nvPr/>
          </p:nvSpPr>
          <p:spPr bwMode="auto">
            <a:xfrm>
              <a:off x="3690" y="2203"/>
              <a:ext cx="180" cy="1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6" name="Freeform 152"/>
            <p:cNvSpPr>
              <a:spLocks/>
            </p:cNvSpPr>
            <p:nvPr/>
          </p:nvSpPr>
          <p:spPr bwMode="auto">
            <a:xfrm>
              <a:off x="3750" y="2174"/>
              <a:ext cx="60" cy="58"/>
            </a:xfrm>
            <a:custGeom>
              <a:avLst/>
              <a:gdLst>
                <a:gd name="T0" fmla="*/ 30 w 60"/>
                <a:gd name="T1" fmla="*/ 0 h 58"/>
                <a:gd name="T2" fmla="*/ 60 w 60"/>
                <a:gd name="T3" fmla="*/ 58 h 58"/>
                <a:gd name="T4" fmla="*/ 0 w 60"/>
                <a:gd name="T5" fmla="*/ 58 h 58"/>
                <a:gd name="T6" fmla="*/ 30 w 60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8"/>
                <a:gd name="T14" fmla="*/ 60 w 6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8">
                  <a:moveTo>
                    <a:pt x="30" y="0"/>
                  </a:moveTo>
                  <a:lnTo>
                    <a:pt x="60" y="58"/>
                  </a:lnTo>
                  <a:lnTo>
                    <a:pt x="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7" name="Rectangle 153"/>
            <p:cNvSpPr>
              <a:spLocks noChangeArrowheads="1"/>
            </p:cNvSpPr>
            <p:nvPr/>
          </p:nvSpPr>
          <p:spPr bwMode="auto">
            <a:xfrm>
              <a:off x="3894" y="2145"/>
              <a:ext cx="2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RSO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78" name="Rectangle 154"/>
            <p:cNvSpPr>
              <a:spLocks noChangeArrowheads="1"/>
            </p:cNvSpPr>
            <p:nvPr/>
          </p:nvSpPr>
          <p:spPr bwMode="auto">
            <a:xfrm>
              <a:off x="1052" y="3065"/>
              <a:ext cx="4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Times New Roman" pitchFamily="18" charset="0"/>
                </a:rPr>
                <a:t>Baseline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79" name="Rectangle 155"/>
            <p:cNvSpPr>
              <a:spLocks noChangeArrowheads="1"/>
            </p:cNvSpPr>
            <p:nvPr/>
          </p:nvSpPr>
          <p:spPr bwMode="auto">
            <a:xfrm>
              <a:off x="1613" y="3065"/>
              <a:ext cx="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Times New Roman" pitchFamily="18" charset="0"/>
                </a:rPr>
                <a:t>P1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80" name="Rectangle 156"/>
            <p:cNvSpPr>
              <a:spLocks noChangeArrowheads="1"/>
            </p:cNvSpPr>
            <p:nvPr/>
          </p:nvSpPr>
          <p:spPr bwMode="auto">
            <a:xfrm>
              <a:off x="2031" y="3065"/>
              <a:ext cx="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Times New Roman" pitchFamily="18" charset="0"/>
                </a:rPr>
                <a:t>P2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81" name="Rectangle 157"/>
            <p:cNvSpPr>
              <a:spLocks noChangeArrowheads="1"/>
            </p:cNvSpPr>
            <p:nvPr/>
          </p:nvSpPr>
          <p:spPr bwMode="auto">
            <a:xfrm>
              <a:off x="2448" y="3065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800" b="0">
                  <a:solidFill>
                    <a:srgbClr val="000000"/>
                  </a:solidFill>
                  <a:latin typeface="Times New Roman" pitchFamily="18" charset="0"/>
                </a:rPr>
                <a:t>P3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82" name="Rectangle 158"/>
            <p:cNvSpPr>
              <a:spLocks noChangeArrowheads="1"/>
            </p:cNvSpPr>
            <p:nvPr/>
          </p:nvSpPr>
          <p:spPr bwMode="auto">
            <a:xfrm>
              <a:off x="2825" y="3065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Times New Roman" pitchFamily="18" charset="0"/>
                </a:rPr>
                <a:t>Total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83" name="Rectangle 159"/>
            <p:cNvSpPr>
              <a:spLocks noChangeArrowheads="1"/>
            </p:cNvSpPr>
            <p:nvPr/>
          </p:nvSpPr>
          <p:spPr bwMode="auto">
            <a:xfrm>
              <a:off x="3264" y="3065"/>
              <a:ext cx="5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Times New Roman" pitchFamily="18" charset="0"/>
                </a:rPr>
                <a:t>Recovery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2084" name="Text Box 160"/>
            <p:cNvSpPr txBox="1">
              <a:spLocks noChangeArrowheads="1"/>
            </p:cNvSpPr>
            <p:nvPr/>
          </p:nvSpPr>
          <p:spPr bwMode="auto">
            <a:xfrm rot="16200000">
              <a:off x="-519" y="1809"/>
              <a:ext cx="2344" cy="4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% Change from Baseline in CPM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</a:rPr>
                <a:t>Index</a:t>
              </a:r>
              <a:r>
                <a: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♣</a:t>
              </a:r>
            </a:p>
          </p:txBody>
        </p:sp>
        <p:sp>
          <p:nvSpPr>
            <p:cNvPr id="82085" name="Rectangle 161"/>
            <p:cNvSpPr>
              <a:spLocks noChangeArrowheads="1"/>
            </p:cNvSpPr>
            <p:nvPr/>
          </p:nvSpPr>
          <p:spPr bwMode="auto">
            <a:xfrm>
              <a:off x="2886" y="1344"/>
              <a:ext cx="116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="0">
                <a:solidFill>
                  <a:schemeClr val="tx1"/>
                </a:solidFill>
              </a:endParaRPr>
            </a:p>
          </p:txBody>
        </p:sp>
        <p:sp>
          <p:nvSpPr>
            <p:cNvPr id="82086" name="Line 162"/>
            <p:cNvSpPr>
              <a:spLocks noChangeShapeType="1"/>
            </p:cNvSpPr>
            <p:nvPr/>
          </p:nvSpPr>
          <p:spPr bwMode="auto">
            <a:xfrm>
              <a:off x="3572" y="1121"/>
              <a:ext cx="1" cy="19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3" name="Line 163"/>
          <p:cNvSpPr>
            <a:spLocks noChangeShapeType="1"/>
          </p:cNvSpPr>
          <p:nvPr/>
        </p:nvSpPr>
        <p:spPr bwMode="auto">
          <a:xfrm>
            <a:off x="317500" y="13589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164"/>
          <p:cNvSpPr>
            <a:spLocks noChangeArrowheads="1"/>
          </p:cNvSpPr>
          <p:nvPr/>
        </p:nvSpPr>
        <p:spPr bwMode="auto">
          <a:xfrm>
            <a:off x="696686" y="339725"/>
            <a:ext cx="771094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0" dirty="0">
                <a:solidFill>
                  <a:srgbClr val="FAFD00"/>
                </a:solidFill>
              </a:rPr>
              <a:t>Results: CPM (Pain Inhibition)</a:t>
            </a:r>
          </a:p>
        </p:txBody>
      </p:sp>
      <p:sp>
        <p:nvSpPr>
          <p:cNvPr id="81925" name="Text Box 165"/>
          <p:cNvSpPr txBox="1">
            <a:spLocks noChangeArrowheads="1"/>
          </p:cNvSpPr>
          <p:nvPr/>
        </p:nvSpPr>
        <p:spPr bwMode="auto">
          <a:xfrm>
            <a:off x="7683500" y="6297613"/>
            <a:ext cx="1447800" cy="5461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latin typeface="Arial Rounded MT Bold" pitchFamily="34" charset="0"/>
              </a:rPr>
              <a:t>N = 32 Women (12,10,10)</a:t>
            </a:r>
          </a:p>
        </p:txBody>
      </p:sp>
      <p:sp>
        <p:nvSpPr>
          <p:cNvPr id="81926" name="Rectangle 166"/>
          <p:cNvSpPr>
            <a:spLocks noChangeArrowheads="1"/>
          </p:cNvSpPr>
          <p:nvPr/>
        </p:nvSpPr>
        <p:spPr bwMode="auto">
          <a:xfrm>
            <a:off x="1053938" y="1503363"/>
            <a:ext cx="711054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Sleep Fragmentation, But Not Sleep Restriction</a:t>
            </a:r>
          </a:p>
          <a:p>
            <a:pPr eaLnBrk="0" hangingPunct="0"/>
            <a:r>
              <a:rPr lang="en-US" sz="2400" dirty="0">
                <a:solidFill>
                  <a:schemeClr val="bg1"/>
                </a:solidFill>
              </a:rPr>
              <a:t>Impairs Endogenous Pain Inhibitory Processes</a:t>
            </a:r>
          </a:p>
        </p:txBody>
      </p:sp>
      <p:sp>
        <p:nvSpPr>
          <p:cNvPr id="81927" name="Text Box 167"/>
          <p:cNvSpPr txBox="1">
            <a:spLocks noChangeArrowheads="1"/>
          </p:cNvSpPr>
          <p:nvPr/>
        </p:nvSpPr>
        <p:spPr bwMode="auto">
          <a:xfrm>
            <a:off x="0" y="6372225"/>
            <a:ext cx="1257300" cy="48577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Smith et al., </a:t>
            </a:r>
            <a:r>
              <a:rPr lang="en-US" sz="1200" u="sng" dirty="0">
                <a:solidFill>
                  <a:schemeClr val="tx1"/>
                </a:solidFill>
              </a:rPr>
              <a:t>Sleep</a:t>
            </a:r>
            <a:r>
              <a:rPr lang="en-US" sz="1200" dirty="0">
                <a:solidFill>
                  <a:schemeClr val="tx1"/>
                </a:solidFill>
              </a:rPr>
              <a:t>, 2008</a:t>
            </a:r>
          </a:p>
        </p:txBody>
      </p:sp>
      <p:sp>
        <p:nvSpPr>
          <p:cNvPr id="168" name="Text Box 167"/>
          <p:cNvSpPr txBox="1">
            <a:spLocks noChangeArrowheads="1"/>
          </p:cNvSpPr>
          <p:nvPr/>
        </p:nvSpPr>
        <p:spPr bwMode="auto">
          <a:xfrm>
            <a:off x="7715956" y="4575836"/>
            <a:ext cx="1257300" cy="1200329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tx1"/>
                </a:solidFill>
              </a:rPr>
              <a:t>Replicated with   Ischemic Pain Habituation;  </a:t>
            </a:r>
            <a:r>
              <a:rPr lang="en-US" sz="1200" dirty="0" err="1">
                <a:solidFill>
                  <a:schemeClr val="tx1"/>
                </a:solidFill>
              </a:rPr>
              <a:t>Iacovides</a:t>
            </a:r>
            <a:r>
              <a:rPr lang="en-US" sz="1200" dirty="0">
                <a:solidFill>
                  <a:schemeClr val="tx1"/>
                </a:solidFill>
              </a:rPr>
              <a:t> et. al.,</a:t>
            </a:r>
            <a:r>
              <a:rPr lang="en-US" sz="1200" u="sng" dirty="0">
                <a:solidFill>
                  <a:schemeClr val="tx1"/>
                </a:solidFill>
              </a:rPr>
              <a:t> JOP</a:t>
            </a:r>
            <a:r>
              <a:rPr lang="en-US" sz="1200" dirty="0">
                <a:solidFill>
                  <a:schemeClr val="tx1"/>
                </a:solidFill>
              </a:rPr>
              <a:t>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5260" y="236443"/>
            <a:ext cx="86741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3200" dirty="0">
                <a:solidFill>
                  <a:srgbClr val="FAFD00"/>
                </a:solidFill>
              </a:rPr>
              <a:t>Poor Sleep Subsequently Linked to Impaired Pain Inhibitory Capacity (CPM)  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3200" dirty="0">
                <a:solidFill>
                  <a:srgbClr val="FAFD00"/>
                </a:solidFill>
              </a:rPr>
              <a:t>In Pain Disorders and in Primary Insomnia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04800" y="1895633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78450"/>
              </p:ext>
            </p:extLst>
          </p:nvPr>
        </p:nvGraphicFramePr>
        <p:xfrm>
          <a:off x="236982" y="2283670"/>
          <a:ext cx="8610600" cy="4013513"/>
        </p:xfrm>
        <a:graphic>
          <a:graphicData uri="http://schemas.openxmlformats.org/drawingml/2006/table">
            <a:tbl>
              <a:tblPr/>
              <a:tblGrid>
                <a:gridCol w="27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Name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Disorder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Outcomes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 Monica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Haack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(2011),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Euro. Jo. of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Primary Insomnia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17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Insomnia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CPM compared to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2. Edwards RR. (2009),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Euro. Jo. of Pain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TMJ/D (chronic Jaw pain)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53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  <a:sym typeface="Wingdings"/>
                        </a:rPr>
                        <a:t>PSG Sl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eep Efficiency,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CPM 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3. Paul-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Savoi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E (2012),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Open Rheumatology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Fibromyalgia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89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Sleep quality 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CPM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4. Lee YC (2013),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Arthritis &amp; Rheum.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Rheumatoid Arthritis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58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Sleep quality 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CPM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Petrov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ME. (2015), Jo. of Pain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Knee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Osteo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-Arthritis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137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Insomnia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sev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. (ISI),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  <a:sym typeface="Wingdings"/>
                        </a:rPr>
                        <a:t>CPM, especially in Whites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308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08426" y="1604818"/>
            <a:ext cx="4156365" cy="525318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  <a:p>
            <a:pPr algn="ctr"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80" y="448973"/>
            <a:ext cx="85217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300" dirty="0"/>
              <a:t>Inflammation: A Good Candidate Mechanism of Sleep Disruption Induced </a:t>
            </a:r>
            <a:r>
              <a:rPr lang="en-US" sz="3300" dirty="0" err="1"/>
              <a:t>Hyperalgesia</a:t>
            </a:r>
            <a:br>
              <a:rPr lang="en-US" dirty="0"/>
            </a:br>
            <a:endParaRPr lang="en-US" dirty="0"/>
          </a:p>
        </p:txBody>
      </p:sp>
      <p:sp>
        <p:nvSpPr>
          <p:cNvPr id="119811" name="Line 4"/>
          <p:cNvSpPr>
            <a:spLocks noChangeShapeType="1"/>
          </p:cNvSpPr>
          <p:nvPr/>
        </p:nvSpPr>
        <p:spPr bwMode="auto">
          <a:xfrm>
            <a:off x="304800" y="1454708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3905" y="2864919"/>
            <a:ext cx="3860800" cy="384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804" y="1648951"/>
            <a:ext cx="50128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Total and/or Partial Sleep Deprivation Enhances Inflammation:</a:t>
            </a:r>
          </a:p>
          <a:p>
            <a:pPr lvl="3" indent="-457200">
              <a:buFont typeface="Wingdings" charset="2"/>
              <a:buChar char="Ø"/>
            </a:pP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Circulating IL-6 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200" b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Vgontzas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2004),</a:t>
            </a:r>
          </a:p>
          <a:p>
            <a:pPr lvl="3" indent="-457200">
              <a:buFont typeface="Wingdings" charset="2"/>
              <a:buChar char="Ø"/>
            </a:pPr>
            <a:endParaRPr lang="en-US" sz="12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3" indent="-457200">
              <a:buFont typeface="Wingdings" charset="2"/>
              <a:buChar char="Ø"/>
            </a:pP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Cellular level (</a:t>
            </a:r>
            <a:r>
              <a:rPr lang="en-US" sz="1600" b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PBMCs</a:t>
            </a: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4" indent="-457200">
              <a:buFont typeface="Wingdings" charset="2"/>
              <a:buChar char="v"/>
            </a:pP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Transcription (</a:t>
            </a:r>
            <a:r>
              <a:rPr lang="en-US" sz="1600" b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nfKB</a:t>
            </a: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 </a:t>
            </a:r>
          </a:p>
          <a:p>
            <a:pPr lvl="4" indent="-457200">
              <a:buFont typeface="Wingdings" charset="2"/>
              <a:buChar char="v"/>
            </a:pP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Gene expression IL-6 &amp; TNF</a:t>
            </a:r>
          </a:p>
          <a:p>
            <a:pPr lvl="4" indent="-457200">
              <a:buFont typeface="Wingdings" charset="2"/>
              <a:buChar char="v"/>
            </a:pPr>
            <a:r>
              <a:rPr lang="en-US" sz="16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Capacity to produce IL-6 &amp; TNF (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Irwin MR, (2006 &amp; 2008)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205" y="4055690"/>
            <a:ext cx="4729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Basic Science Work Demonstrates a Major Role for Inflammation in Peripheral &amp; Central Sensitization 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(e.g., Milligan &amp; Watkins, </a:t>
            </a:r>
            <a:r>
              <a:rPr lang="en-US" sz="1200" b="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Nat Rev </a:t>
            </a:r>
            <a:r>
              <a:rPr lang="en-US" sz="1200" b="0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Neursci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(2009)</a:t>
            </a:r>
          </a:p>
          <a:p>
            <a:pPr lvl="3" indent="-457200"/>
            <a:endParaRPr lang="en-US" sz="16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0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Inflammation is linked in separate studies with Sleep, &amp; Chronic Pain Disorders </a:t>
            </a:r>
            <a:r>
              <a:rPr lang="en-US" sz="14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[e.g., </a:t>
            </a:r>
            <a:r>
              <a:rPr lang="en-US" sz="1400" b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Vgontzas</a:t>
            </a:r>
            <a:r>
              <a:rPr lang="en-US" sz="14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(2003), RA &amp; OA 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1200" b="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Livshits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al. </a:t>
            </a:r>
            <a:r>
              <a:rPr lang="en-US" sz="1200" b="0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Arthrit</a:t>
            </a:r>
            <a:r>
              <a:rPr lang="en-US" sz="1200" b="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&amp; Rheum </a:t>
            </a:r>
            <a:r>
              <a:rPr lang="en-US" sz="12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(2009)]</a:t>
            </a:r>
          </a:p>
        </p:txBody>
      </p:sp>
      <p:sp>
        <p:nvSpPr>
          <p:cNvPr id="10" name="TextBox 52"/>
          <p:cNvSpPr txBox="1">
            <a:spLocks noChangeArrowheads="1"/>
          </p:cNvSpPr>
          <p:nvPr/>
        </p:nvSpPr>
        <p:spPr bwMode="auto">
          <a:xfrm>
            <a:off x="5100790" y="1634429"/>
            <a:ext cx="386771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Correlation Between Spontaneous Pain &amp; IL-6 After Chronic Partial Sleep Deprivation                             </a:t>
            </a:r>
            <a:r>
              <a:rPr lang="en-US" sz="1400" dirty="0">
                <a:solidFill>
                  <a:schemeClr val="tx2"/>
                </a:solidFill>
              </a:rPr>
              <a:t>[</a:t>
            </a:r>
            <a:r>
              <a:rPr lang="en-US" sz="1400" dirty="0" err="1">
                <a:solidFill>
                  <a:schemeClr val="tx2"/>
                </a:solidFill>
              </a:rPr>
              <a:t>Haack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Mullington</a:t>
            </a:r>
            <a:r>
              <a:rPr lang="en-US" sz="1400" dirty="0">
                <a:solidFill>
                  <a:schemeClr val="tx2"/>
                </a:solidFill>
              </a:rPr>
              <a:t>, sleep (2007)]</a:t>
            </a:r>
          </a:p>
        </p:txBody>
      </p:sp>
    </p:spTree>
    <p:extLst>
      <p:ext uri="{BB962C8B-B14F-4D97-AF65-F5344CB8AC3E}">
        <p14:creationId xmlns:p14="http://schemas.microsoft.com/office/powerpoint/2010/main" val="243765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163"/>
          <p:cNvSpPr>
            <a:spLocks noChangeShapeType="1"/>
          </p:cNvSpPr>
          <p:nvPr/>
        </p:nvSpPr>
        <p:spPr bwMode="auto">
          <a:xfrm>
            <a:off x="317500" y="1544446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164"/>
          <p:cNvSpPr>
            <a:spLocks noChangeArrowheads="1"/>
          </p:cNvSpPr>
          <p:nvPr/>
        </p:nvSpPr>
        <p:spPr bwMode="auto">
          <a:xfrm>
            <a:off x="356487" y="211483"/>
            <a:ext cx="8340594" cy="11695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 dirty="0">
                <a:solidFill>
                  <a:srgbClr val="FAFD00"/>
                </a:solidFill>
              </a:rPr>
              <a:t>Effects of Insomnia &amp; Knee Osteoarthritis (KOA) on </a:t>
            </a:r>
          </a:p>
          <a:p>
            <a:pPr algn="ctr" eaLnBrk="0" hangingPunct="0"/>
            <a:r>
              <a:rPr lang="en-US" b="0" dirty="0">
                <a:solidFill>
                  <a:srgbClr val="FAFD00"/>
                </a:solidFill>
              </a:rPr>
              <a:t>Pro-inflammatory Cytokine Profiles </a:t>
            </a:r>
          </a:p>
          <a:p>
            <a:pPr algn="ctr" eaLnBrk="0" hangingPunct="0"/>
            <a:r>
              <a:rPr lang="en-US" sz="1400" b="0" dirty="0">
                <a:solidFill>
                  <a:srgbClr val="FFFFFF"/>
                </a:solidFill>
              </a:rPr>
              <a:t>Case Control Study (</a:t>
            </a:r>
            <a:r>
              <a:rPr lang="en-US" sz="1400" b="0" dirty="0" err="1">
                <a:solidFill>
                  <a:srgbClr val="FFFFFF"/>
                </a:solidFill>
              </a:rPr>
              <a:t>Quartana</a:t>
            </a:r>
            <a:r>
              <a:rPr lang="en-US" sz="1400" b="0" dirty="0">
                <a:solidFill>
                  <a:srgbClr val="FFFFFF"/>
                </a:solidFill>
              </a:rPr>
              <a:t> &amp; Smith</a:t>
            </a:r>
            <a:r>
              <a:rPr lang="en-US" sz="1400" b="0" u="sng" dirty="0">
                <a:solidFill>
                  <a:srgbClr val="FFFFFF"/>
                </a:solidFill>
              </a:rPr>
              <a:t>; Brain </a:t>
            </a:r>
            <a:r>
              <a:rPr lang="en-US" sz="1400" b="0" u="sng" dirty="0" err="1">
                <a:solidFill>
                  <a:srgbClr val="FFFFFF"/>
                </a:solidFill>
              </a:rPr>
              <a:t>Beh</a:t>
            </a:r>
            <a:r>
              <a:rPr lang="en-US" sz="1400" b="0" u="sng" dirty="0">
                <a:solidFill>
                  <a:srgbClr val="FFFFFF"/>
                </a:solidFill>
              </a:rPr>
              <a:t> &amp; </a:t>
            </a:r>
            <a:r>
              <a:rPr lang="en-US" sz="1400" b="0" u="sng" dirty="0" err="1">
                <a:solidFill>
                  <a:srgbClr val="FFFFFF"/>
                </a:solidFill>
              </a:rPr>
              <a:t>Immun</a:t>
            </a:r>
            <a:r>
              <a:rPr lang="en-US" sz="1400" b="0" u="sng" dirty="0">
                <a:solidFill>
                  <a:srgbClr val="FFFFFF"/>
                </a:solidFill>
              </a:rPr>
              <a:t>, 2015</a:t>
            </a:r>
            <a:r>
              <a:rPr lang="en-US" sz="1400" b="0" dirty="0">
                <a:solidFill>
                  <a:srgbClr val="FFFFFF"/>
                </a:solidFill>
              </a:rPr>
              <a:t>)  </a:t>
            </a:r>
          </a:p>
        </p:txBody>
      </p:sp>
      <p:sp>
        <p:nvSpPr>
          <p:cNvPr id="81926" name="Rectangle 166"/>
          <p:cNvSpPr>
            <a:spLocks noChangeArrowheads="1"/>
          </p:cNvSpPr>
          <p:nvPr/>
        </p:nvSpPr>
        <p:spPr bwMode="auto">
          <a:xfrm>
            <a:off x="209388" y="1570038"/>
            <a:ext cx="9106062" cy="10464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FFFFFF"/>
                </a:solidFill>
              </a:rPr>
              <a:t>Interleukin – 6 Reactivity to lab pain challenge in older adults:</a:t>
            </a:r>
          </a:p>
          <a:p>
            <a:pPr eaLnBrk="0" hangingPunct="0"/>
            <a:r>
              <a:rPr lang="en-US" sz="1400" b="0" dirty="0">
                <a:solidFill>
                  <a:srgbClr val="FFFFFF"/>
                </a:solidFill>
              </a:rPr>
              <a:t>with or without KOA Pain and with or with Insomnia (4 groups:  KOA – GS, KOA-I, PI, GS Pain Free Controls)</a:t>
            </a:r>
          </a:p>
          <a:p>
            <a:pPr eaLnBrk="0" hangingPunct="0"/>
            <a:endParaRPr lang="en-US" sz="2400" b="0" dirty="0">
              <a:solidFill>
                <a:srgbClr val="FFFFFF"/>
              </a:solidFill>
            </a:endParaRPr>
          </a:p>
        </p:txBody>
      </p:sp>
      <p:sp>
        <p:nvSpPr>
          <p:cNvPr id="27" name="Text Box 167"/>
          <p:cNvSpPr txBox="1">
            <a:spLocks noChangeArrowheads="1"/>
          </p:cNvSpPr>
          <p:nvPr/>
        </p:nvSpPr>
        <p:spPr bwMode="auto">
          <a:xfrm>
            <a:off x="7550150" y="6581001"/>
            <a:ext cx="158432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0" dirty="0">
                <a:solidFill>
                  <a:srgbClr val="000000"/>
                </a:solidFill>
              </a:rPr>
              <a:t>NIH/R01 AR059410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8288" y="2483971"/>
            <a:ext cx="8382000" cy="4263968"/>
            <a:chOff x="298288" y="2476500"/>
            <a:chExt cx="8382000" cy="4263968"/>
          </a:xfrm>
        </p:grpSpPr>
        <p:grpSp>
          <p:nvGrpSpPr>
            <p:cNvPr id="35" name="Group 34"/>
            <p:cNvGrpSpPr/>
            <p:nvPr/>
          </p:nvGrpSpPr>
          <p:grpSpPr>
            <a:xfrm>
              <a:off x="298288" y="2476500"/>
              <a:ext cx="8382000" cy="4263968"/>
              <a:chOff x="298288" y="2476500"/>
              <a:chExt cx="8382000" cy="4263968"/>
            </a:xfrm>
          </p:grpSpPr>
          <p:sp>
            <p:nvSpPr>
              <p:cNvPr id="81921" name="Rectangle 2"/>
              <p:cNvSpPr>
                <a:spLocks noChangeArrowheads="1"/>
              </p:cNvSpPr>
              <p:nvPr/>
            </p:nvSpPr>
            <p:spPr bwMode="auto">
              <a:xfrm>
                <a:off x="298288" y="2476500"/>
                <a:ext cx="8382000" cy="4000500"/>
              </a:xfrm>
              <a:prstGeom prst="rect">
                <a:avLst/>
              </a:prstGeom>
              <a:solidFill>
                <a:srgbClr val="99CCFF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  <a:p>
                <a:pPr algn="ctr" eaLnBrk="0" hangingPunct="0"/>
                <a:endParaRPr lang="en-US" dirty="0"/>
              </a:p>
              <a:p>
                <a:pPr algn="ctr" eaLnBrk="0" hangingPunct="0"/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45746" y="2775668"/>
                <a:ext cx="8137853" cy="3964800"/>
                <a:chOff x="326696" y="2648668"/>
                <a:chExt cx="8137853" cy="3964800"/>
              </a:xfrm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>
                  <a:off x="4572000" y="4191000"/>
                  <a:ext cx="3879850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3" name="Group 12"/>
                <p:cNvGrpSpPr/>
                <p:nvPr/>
              </p:nvGrpSpPr>
              <p:grpSpPr>
                <a:xfrm>
                  <a:off x="326696" y="2648668"/>
                  <a:ext cx="8137853" cy="3964800"/>
                  <a:chOff x="320346" y="2667718"/>
                  <a:chExt cx="8137853" cy="3964800"/>
                </a:xfrm>
              </p:grpSpPr>
              <p:sp>
                <p:nvSpPr>
                  <p:cNvPr id="3" name="Rectangle 2"/>
                  <p:cNvSpPr/>
                  <p:nvPr/>
                </p:nvSpPr>
                <p:spPr bwMode="auto">
                  <a:xfrm>
                    <a:off x="4557854" y="3071515"/>
                    <a:ext cx="3900345" cy="2886074"/>
                  </a:xfrm>
                  <a:prstGeom prst="rect">
                    <a:avLst/>
                  </a:prstGeom>
                  <a:no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/>
                    <a:endParaRPr lang="en-US"/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20346" y="2667718"/>
                    <a:ext cx="5397187" cy="3964800"/>
                    <a:chOff x="320346" y="2680418"/>
                    <a:chExt cx="5397187" cy="3964800"/>
                  </a:xfrm>
                </p:grpSpPr>
                <p:graphicFrame>
                  <p:nvGraphicFramePr>
                    <p:cNvPr id="16" name="Chart 15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348916874"/>
                        </p:ext>
                      </p:extLst>
                    </p:nvPr>
                  </p:nvGraphicFramePr>
                  <p:xfrm>
                    <a:off x="575960" y="2693118"/>
                    <a:ext cx="5141573" cy="395210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136556" y="2680418"/>
                      <a:ext cx="33115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Lab Heat and Cold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</a:rPr>
                        <a:t>Pressor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 Pain (45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</a:rPr>
                        <a:t>mins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p:txBody>
                </p:sp>
                <p:sp>
                  <p:nvSpPr>
                    <p:cNvPr id="11" name="Text Box 160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-580726" y="4399175"/>
                      <a:ext cx="2140697" cy="338554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</a:rPr>
                        <a:t> IL-6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"/>
                        </a:rPr>
                        <a:t>pg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</a:rPr>
                        <a:t> / ml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Arial"/>
                        </a:rPr>
                        <a:t>nlog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5" name="Group 14"/>
            <p:cNvGrpSpPr/>
            <p:nvPr/>
          </p:nvGrpSpPr>
          <p:grpSpPr>
            <a:xfrm>
              <a:off x="4655459" y="3262502"/>
              <a:ext cx="3885291" cy="1000897"/>
              <a:chOff x="4611009" y="3135502"/>
              <a:chExt cx="3885291" cy="100089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53218" y="3135502"/>
                <a:ext cx="37049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KOA - Good Sleeper (n=21): BMI = 28.6 ,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Age = 65  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640329" y="3173601"/>
                <a:ext cx="142873" cy="183695"/>
              </a:xfrm>
              <a:prstGeom prst="rect">
                <a:avLst/>
              </a:prstGeom>
              <a:solidFill>
                <a:srgbClr val="FFC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0" name="Multiply 19"/>
              <p:cNvSpPr/>
              <p:nvPr/>
            </p:nvSpPr>
            <p:spPr bwMode="auto">
              <a:xfrm>
                <a:off x="4611009" y="3392676"/>
                <a:ext cx="201512" cy="218883"/>
              </a:xfrm>
              <a:prstGeom prst="mathMultiply">
                <a:avLst/>
              </a:prstGeom>
              <a:solidFill>
                <a:schemeClr val="tx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53218" y="3373629"/>
                <a:ext cx="3743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KOA - Insomnia (n=35): </a:t>
                </a:r>
                <a:r>
                  <a:rPr lang="en-US" sz="1200" b="0" dirty="0">
                    <a:solidFill>
                      <a:srgbClr val="FF0000"/>
                    </a:solidFill>
                  </a:rPr>
                  <a:t>BMI = 32.6 </a:t>
                </a:r>
                <a:r>
                  <a:rPr lang="en-US" sz="1200" b="0" dirty="0">
                    <a:solidFill>
                      <a:srgbClr val="000000"/>
                    </a:solidFill>
                  </a:rPr>
                  <a:t>, Age = 59</a:t>
                </a: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626040" y="3659375"/>
                <a:ext cx="171450" cy="171450"/>
              </a:xfrm>
              <a:prstGeom prst="ellipse">
                <a:avLst/>
              </a:prstGeom>
              <a:solidFill>
                <a:srgbClr val="FFFF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3" name="Flowchart: Decision 22"/>
              <p:cNvSpPr/>
              <p:nvPr/>
            </p:nvSpPr>
            <p:spPr bwMode="auto">
              <a:xfrm>
                <a:off x="4611009" y="3902262"/>
                <a:ext cx="201512" cy="223838"/>
              </a:xfrm>
              <a:prstGeom prst="flowChartDecision">
                <a:avLst/>
              </a:prstGeom>
              <a:solidFill>
                <a:srgbClr val="00B05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53218" y="3602225"/>
                <a:ext cx="3666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Primary Insomnia (n=17) BMI = 27.0, Age = 57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53218" y="3859400"/>
                <a:ext cx="37303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Good Sleeper - Control (n=17) BMI = 26.2, Age = 57 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651618" y="4996052"/>
            <a:ext cx="357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b="0" dirty="0">
                <a:solidFill>
                  <a:srgbClr val="000000"/>
                </a:solidFill>
              </a:rPr>
              <a:t>All groups exhibit sig. linear Increases in IL-6 after lab pain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1618" y="5472302"/>
            <a:ext cx="370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b="0" dirty="0">
                <a:solidFill>
                  <a:srgbClr val="000000"/>
                </a:solidFill>
              </a:rPr>
              <a:t>Primary Insomnia exhibits significant increasing IL-6 slope relative to all other groups over 30-60 minutes post pain, controlling for BMI &amp; AGE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1618" y="4475352"/>
            <a:ext cx="381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b="0" dirty="0">
                <a:solidFill>
                  <a:srgbClr val="000000"/>
                </a:solidFill>
              </a:rPr>
              <a:t>Both OA groups exhibit overall increased IL-6 AUG-G, attenuated after controlling for BMI &amp; age.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7" name="Rectangle 18"/>
          <p:cNvSpPr/>
          <p:nvPr/>
        </p:nvSpPr>
        <p:spPr>
          <a:xfrm>
            <a:off x="3558283" y="4627582"/>
            <a:ext cx="607770" cy="517410"/>
          </a:xfrm>
          <a:custGeom>
            <a:avLst/>
            <a:gdLst>
              <a:gd name="connsiteX0" fmla="*/ 0 w 1524000"/>
              <a:gd name="connsiteY0" fmla="*/ 0 h 1143000"/>
              <a:gd name="connsiteX1" fmla="*/ 1524000 w 1524000"/>
              <a:gd name="connsiteY1" fmla="*/ 0 h 1143000"/>
              <a:gd name="connsiteX2" fmla="*/ 1524000 w 1524000"/>
              <a:gd name="connsiteY2" fmla="*/ 1143000 h 1143000"/>
              <a:gd name="connsiteX3" fmla="*/ 0 w 1524000"/>
              <a:gd name="connsiteY3" fmla="*/ 1143000 h 1143000"/>
              <a:gd name="connsiteX4" fmla="*/ 0 w 1524000"/>
              <a:gd name="connsiteY4" fmla="*/ 0 h 1143000"/>
              <a:gd name="connsiteX0" fmla="*/ 314325 w 1524000"/>
              <a:gd name="connsiteY0" fmla="*/ 304800 h 1143000"/>
              <a:gd name="connsiteX1" fmla="*/ 1524000 w 1524000"/>
              <a:gd name="connsiteY1" fmla="*/ 0 h 1143000"/>
              <a:gd name="connsiteX2" fmla="*/ 1524000 w 1524000"/>
              <a:gd name="connsiteY2" fmla="*/ 1143000 h 1143000"/>
              <a:gd name="connsiteX3" fmla="*/ 0 w 1524000"/>
              <a:gd name="connsiteY3" fmla="*/ 1143000 h 1143000"/>
              <a:gd name="connsiteX4" fmla="*/ 314325 w 1524000"/>
              <a:gd name="connsiteY4" fmla="*/ 304800 h 1143000"/>
              <a:gd name="connsiteX0" fmla="*/ 0 w 1533525"/>
              <a:gd name="connsiteY0" fmla="*/ 504825 h 1143000"/>
              <a:gd name="connsiteX1" fmla="*/ 1533525 w 1533525"/>
              <a:gd name="connsiteY1" fmla="*/ 0 h 1143000"/>
              <a:gd name="connsiteX2" fmla="*/ 1533525 w 1533525"/>
              <a:gd name="connsiteY2" fmla="*/ 1143000 h 1143000"/>
              <a:gd name="connsiteX3" fmla="*/ 9525 w 1533525"/>
              <a:gd name="connsiteY3" fmla="*/ 1143000 h 1143000"/>
              <a:gd name="connsiteX4" fmla="*/ 0 w 1533525"/>
              <a:gd name="connsiteY4" fmla="*/ 504825 h 1143000"/>
              <a:gd name="connsiteX0" fmla="*/ 0 w 1533525"/>
              <a:gd name="connsiteY0" fmla="*/ 866775 h 1504950"/>
              <a:gd name="connsiteX1" fmla="*/ 1133475 w 1533525"/>
              <a:gd name="connsiteY1" fmla="*/ 0 h 1504950"/>
              <a:gd name="connsiteX2" fmla="*/ 1533525 w 1533525"/>
              <a:gd name="connsiteY2" fmla="*/ 1504950 h 1504950"/>
              <a:gd name="connsiteX3" fmla="*/ 9525 w 1533525"/>
              <a:gd name="connsiteY3" fmla="*/ 1504950 h 1504950"/>
              <a:gd name="connsiteX4" fmla="*/ 0 w 1533525"/>
              <a:gd name="connsiteY4" fmla="*/ 866775 h 1504950"/>
              <a:gd name="connsiteX0" fmla="*/ 0 w 1133475"/>
              <a:gd name="connsiteY0" fmla="*/ 866775 h 1504950"/>
              <a:gd name="connsiteX1" fmla="*/ 1133475 w 1133475"/>
              <a:gd name="connsiteY1" fmla="*/ 0 h 1504950"/>
              <a:gd name="connsiteX2" fmla="*/ 1057275 w 1133475"/>
              <a:gd name="connsiteY2" fmla="*/ 1104900 h 1504950"/>
              <a:gd name="connsiteX3" fmla="*/ 9525 w 1133475"/>
              <a:gd name="connsiteY3" fmla="*/ 1504950 h 1504950"/>
              <a:gd name="connsiteX4" fmla="*/ 0 w 1133475"/>
              <a:gd name="connsiteY4" fmla="*/ 866775 h 1504950"/>
              <a:gd name="connsiteX0" fmla="*/ 0 w 1143000"/>
              <a:gd name="connsiteY0" fmla="*/ 866775 h 1504950"/>
              <a:gd name="connsiteX1" fmla="*/ 1133475 w 1143000"/>
              <a:gd name="connsiteY1" fmla="*/ 0 h 1504950"/>
              <a:gd name="connsiteX2" fmla="*/ 1143000 w 1143000"/>
              <a:gd name="connsiteY2" fmla="*/ 1323975 h 1504950"/>
              <a:gd name="connsiteX3" fmla="*/ 9525 w 1143000"/>
              <a:gd name="connsiteY3" fmla="*/ 1504950 h 1504950"/>
              <a:gd name="connsiteX4" fmla="*/ 0 w 1143000"/>
              <a:gd name="connsiteY4" fmla="*/ 866775 h 1504950"/>
              <a:gd name="connsiteX0" fmla="*/ 0 w 1143000"/>
              <a:gd name="connsiteY0" fmla="*/ 866775 h 1533525"/>
              <a:gd name="connsiteX1" fmla="*/ 1133475 w 1143000"/>
              <a:gd name="connsiteY1" fmla="*/ 0 h 1533525"/>
              <a:gd name="connsiteX2" fmla="*/ 1143000 w 1143000"/>
              <a:gd name="connsiteY2" fmla="*/ 1323975 h 1533525"/>
              <a:gd name="connsiteX3" fmla="*/ 9525 w 1143000"/>
              <a:gd name="connsiteY3" fmla="*/ 1533525 h 1533525"/>
              <a:gd name="connsiteX4" fmla="*/ 0 w 1143000"/>
              <a:gd name="connsiteY4" fmla="*/ 866775 h 1533525"/>
              <a:gd name="connsiteX0" fmla="*/ 0 w 1152525"/>
              <a:gd name="connsiteY0" fmla="*/ 914400 h 1533525"/>
              <a:gd name="connsiteX1" fmla="*/ 1143000 w 1152525"/>
              <a:gd name="connsiteY1" fmla="*/ 0 h 1533525"/>
              <a:gd name="connsiteX2" fmla="*/ 1152525 w 1152525"/>
              <a:gd name="connsiteY2" fmla="*/ 1323975 h 1533525"/>
              <a:gd name="connsiteX3" fmla="*/ 19050 w 1152525"/>
              <a:gd name="connsiteY3" fmla="*/ 1533525 h 1533525"/>
              <a:gd name="connsiteX4" fmla="*/ 0 w 1152525"/>
              <a:gd name="connsiteY4" fmla="*/ 914400 h 1533525"/>
              <a:gd name="connsiteX0" fmla="*/ 0 w 1143000"/>
              <a:gd name="connsiteY0" fmla="*/ 876300 h 1533525"/>
              <a:gd name="connsiteX1" fmla="*/ 1133475 w 1143000"/>
              <a:gd name="connsiteY1" fmla="*/ 0 h 1533525"/>
              <a:gd name="connsiteX2" fmla="*/ 1143000 w 1143000"/>
              <a:gd name="connsiteY2" fmla="*/ 1323975 h 1533525"/>
              <a:gd name="connsiteX3" fmla="*/ 9525 w 1143000"/>
              <a:gd name="connsiteY3" fmla="*/ 1533525 h 1533525"/>
              <a:gd name="connsiteX4" fmla="*/ 0 w 1143000"/>
              <a:gd name="connsiteY4" fmla="*/ 876300 h 1533525"/>
              <a:gd name="connsiteX0" fmla="*/ 0 w 1143000"/>
              <a:gd name="connsiteY0" fmla="*/ 876300 h 1495425"/>
              <a:gd name="connsiteX1" fmla="*/ 1133475 w 1143000"/>
              <a:gd name="connsiteY1" fmla="*/ 0 h 1495425"/>
              <a:gd name="connsiteX2" fmla="*/ 1143000 w 1143000"/>
              <a:gd name="connsiteY2" fmla="*/ 1323975 h 1495425"/>
              <a:gd name="connsiteX3" fmla="*/ 9525 w 1143000"/>
              <a:gd name="connsiteY3" fmla="*/ 1495425 h 1495425"/>
              <a:gd name="connsiteX4" fmla="*/ 0 w 1143000"/>
              <a:gd name="connsiteY4" fmla="*/ 876300 h 1495425"/>
              <a:gd name="connsiteX0" fmla="*/ 0 w 1133475"/>
              <a:gd name="connsiteY0" fmla="*/ 876300 h 1495425"/>
              <a:gd name="connsiteX1" fmla="*/ 1133475 w 1133475"/>
              <a:gd name="connsiteY1" fmla="*/ 0 h 1495425"/>
              <a:gd name="connsiteX2" fmla="*/ 1133475 w 1133475"/>
              <a:gd name="connsiteY2" fmla="*/ 1266825 h 1495425"/>
              <a:gd name="connsiteX3" fmla="*/ 9525 w 1133475"/>
              <a:gd name="connsiteY3" fmla="*/ 1495425 h 1495425"/>
              <a:gd name="connsiteX4" fmla="*/ 0 w 1133475"/>
              <a:gd name="connsiteY4" fmla="*/ 876300 h 1495425"/>
              <a:gd name="connsiteX0" fmla="*/ 0 w 1133475"/>
              <a:gd name="connsiteY0" fmla="*/ 876300 h 1495425"/>
              <a:gd name="connsiteX1" fmla="*/ 1133475 w 1133475"/>
              <a:gd name="connsiteY1" fmla="*/ 0 h 1495425"/>
              <a:gd name="connsiteX2" fmla="*/ 1133475 w 1133475"/>
              <a:gd name="connsiteY2" fmla="*/ 1295400 h 1495425"/>
              <a:gd name="connsiteX3" fmla="*/ 9525 w 1133475"/>
              <a:gd name="connsiteY3" fmla="*/ 1495425 h 1495425"/>
              <a:gd name="connsiteX4" fmla="*/ 0 w 1133475"/>
              <a:gd name="connsiteY4" fmla="*/ 876300 h 1495425"/>
              <a:gd name="connsiteX0" fmla="*/ 0 w 1133475"/>
              <a:gd name="connsiteY0" fmla="*/ 876300 h 1524000"/>
              <a:gd name="connsiteX1" fmla="*/ 1133475 w 1133475"/>
              <a:gd name="connsiteY1" fmla="*/ 0 h 1524000"/>
              <a:gd name="connsiteX2" fmla="*/ 1133475 w 1133475"/>
              <a:gd name="connsiteY2" fmla="*/ 1295400 h 1524000"/>
              <a:gd name="connsiteX3" fmla="*/ 9525 w 1133475"/>
              <a:gd name="connsiteY3" fmla="*/ 1524000 h 1524000"/>
              <a:gd name="connsiteX4" fmla="*/ 0 w 1133475"/>
              <a:gd name="connsiteY4" fmla="*/ 876300 h 1524000"/>
              <a:gd name="connsiteX0" fmla="*/ 0 w 1143000"/>
              <a:gd name="connsiteY0" fmla="*/ 876300 h 1524000"/>
              <a:gd name="connsiteX1" fmla="*/ 1133475 w 1143000"/>
              <a:gd name="connsiteY1" fmla="*/ 0 h 1524000"/>
              <a:gd name="connsiteX2" fmla="*/ 1143000 w 1143000"/>
              <a:gd name="connsiteY2" fmla="*/ 1323975 h 1524000"/>
              <a:gd name="connsiteX3" fmla="*/ 9525 w 1143000"/>
              <a:gd name="connsiteY3" fmla="*/ 1524000 h 1524000"/>
              <a:gd name="connsiteX4" fmla="*/ 0 w 1143000"/>
              <a:gd name="connsiteY4" fmla="*/ 876300 h 1524000"/>
              <a:gd name="connsiteX0" fmla="*/ 0 w 1143000"/>
              <a:gd name="connsiteY0" fmla="*/ 876300 h 1524000"/>
              <a:gd name="connsiteX1" fmla="*/ 1133475 w 1143000"/>
              <a:gd name="connsiteY1" fmla="*/ 0 h 1524000"/>
              <a:gd name="connsiteX2" fmla="*/ 1143000 w 1143000"/>
              <a:gd name="connsiteY2" fmla="*/ 1295400 h 1524000"/>
              <a:gd name="connsiteX3" fmla="*/ 9525 w 1143000"/>
              <a:gd name="connsiteY3" fmla="*/ 1524000 h 1524000"/>
              <a:gd name="connsiteX4" fmla="*/ 0 w 1143000"/>
              <a:gd name="connsiteY4" fmla="*/ 876300 h 1524000"/>
              <a:gd name="connsiteX0" fmla="*/ 0 w 1143000"/>
              <a:gd name="connsiteY0" fmla="*/ 876300 h 1495425"/>
              <a:gd name="connsiteX1" fmla="*/ 1133475 w 1143000"/>
              <a:gd name="connsiteY1" fmla="*/ 0 h 1495425"/>
              <a:gd name="connsiteX2" fmla="*/ 1143000 w 1143000"/>
              <a:gd name="connsiteY2" fmla="*/ 1295400 h 1495425"/>
              <a:gd name="connsiteX3" fmla="*/ 9525 w 1143000"/>
              <a:gd name="connsiteY3" fmla="*/ 1495425 h 1495425"/>
              <a:gd name="connsiteX4" fmla="*/ 0 w 1143000"/>
              <a:gd name="connsiteY4" fmla="*/ 876300 h 1495425"/>
              <a:gd name="connsiteX0" fmla="*/ 0 w 1143000"/>
              <a:gd name="connsiteY0" fmla="*/ 876300 h 1524000"/>
              <a:gd name="connsiteX1" fmla="*/ 1133475 w 1143000"/>
              <a:gd name="connsiteY1" fmla="*/ 0 h 1524000"/>
              <a:gd name="connsiteX2" fmla="*/ 1143000 w 1143000"/>
              <a:gd name="connsiteY2" fmla="*/ 1295400 h 1524000"/>
              <a:gd name="connsiteX3" fmla="*/ 9525 w 1143000"/>
              <a:gd name="connsiteY3" fmla="*/ 1524000 h 1524000"/>
              <a:gd name="connsiteX4" fmla="*/ 0 w 1143000"/>
              <a:gd name="connsiteY4" fmla="*/ 8763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524000">
                <a:moveTo>
                  <a:pt x="0" y="876300"/>
                </a:moveTo>
                <a:lnTo>
                  <a:pt x="1133475" y="0"/>
                </a:lnTo>
                <a:lnTo>
                  <a:pt x="1143000" y="1295400"/>
                </a:lnTo>
                <a:lnTo>
                  <a:pt x="9525" y="15240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20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65" y="315128"/>
            <a:ext cx="9069294" cy="10600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Clinical Implications / Issues</a:t>
            </a:r>
          </a:p>
        </p:txBody>
      </p:sp>
      <p:pic>
        <p:nvPicPr>
          <p:cNvPr id="52" name="Picture 2" descr="Propofol (Pic:Gett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552575"/>
            <a:ext cx="4286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When utilizing Hyperbaric Oxygen Therapy, oxygen is forced into the tissues, organs, brain and fluids throughout the body through the pressurization of the hyperbaric chamb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http://c1.ac-images.myspacecdn.com/images02/67/l_3daf0da2908642a3a3d76125efd76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343275"/>
            <a:ext cx="35242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nside Heath Ledger's Sleepless Nights| Tributes, Health, Heath Led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0" y="2241549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cs typeface="Times New Roman" charset="0"/>
              </a:rPr>
              <a:t>"Last week I probably slept an average of two hours a night.</a:t>
            </a:r>
          </a:p>
          <a:p>
            <a:r>
              <a:rPr lang="en-US" sz="1400" dirty="0">
                <a:solidFill>
                  <a:srgbClr val="FFFFFF"/>
                </a:solidFill>
                <a:cs typeface="Times New Roman" charset="0"/>
              </a:rPr>
              <a:t>"I couldn't stop thinking. My body was exhausted, and my mind was still going."</a:t>
            </a:r>
          </a:p>
        </p:txBody>
      </p:sp>
    </p:spTree>
    <p:extLst>
      <p:ext uri="{BB962C8B-B14F-4D97-AF65-F5344CB8AC3E}">
        <p14:creationId xmlns:p14="http://schemas.microsoft.com/office/powerpoint/2010/main" val="280731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>
            <a:spLocks noGrp="1" noChangeArrowheads="1"/>
          </p:cNvSpPr>
          <p:nvPr>
            <p:ph type="title"/>
          </p:nvPr>
        </p:nvSpPr>
        <p:spPr>
          <a:xfrm>
            <a:off x="812800" y="2873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Arial" charset="0"/>
                <a:cs typeface="Arial" charset="0"/>
              </a:rPr>
              <a:t>Conflict of Interest Disclosures (5 years) 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30684"/>
              </p:ext>
            </p:extLst>
          </p:nvPr>
        </p:nvGraphicFramePr>
        <p:xfrm>
          <a:off x="930275" y="2587625"/>
          <a:ext cx="7458075" cy="21336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 of Potential Conflict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Details of Potential Conflict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Grant/Research Support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NIH: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T32 NSO70201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NIDA,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R01DA0329922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NICDR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R01 DE019731,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NINR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1P30 NR014131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; Merck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Consultant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FitBit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Inc.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Speakers’ Bureaus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Financial support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Other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Equity Stake: BMED Interactive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82" name="Text Box 27"/>
          <p:cNvSpPr txBox="1">
            <a:spLocks noChangeArrowheads="1"/>
          </p:cNvSpPr>
          <p:nvPr/>
        </p:nvSpPr>
        <p:spPr bwMode="auto">
          <a:xfrm>
            <a:off x="838200" y="1865313"/>
            <a:ext cx="7843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The author wishes to disclose the following potential conflicts of interest:</a:t>
            </a:r>
          </a:p>
        </p:txBody>
      </p:sp>
      <p:sp>
        <p:nvSpPr>
          <p:cNvPr id="19484" name="TextBox 8"/>
          <p:cNvSpPr txBox="1">
            <a:spLocks noChangeArrowheads="1"/>
          </p:cNvSpPr>
          <p:nvPr/>
        </p:nvSpPr>
        <p:spPr bwMode="auto">
          <a:xfrm>
            <a:off x="471488" y="1730375"/>
            <a:ext cx="37941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charset="0"/>
              </a:rPr>
              <a:t>X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485" name="Text Box 28"/>
          <p:cNvSpPr txBox="1">
            <a:spLocks noChangeArrowheads="1"/>
          </p:cNvSpPr>
          <p:nvPr/>
        </p:nvSpPr>
        <p:spPr bwMode="auto">
          <a:xfrm>
            <a:off x="889000" y="5067300"/>
            <a:ext cx="8112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The material presented in this lecture has no relationship with any of these potential conflicts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9900" y="4968874"/>
            <a:ext cx="406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libri" charset="0"/>
              </a:rPr>
              <a:t>X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Line 3"/>
          <p:cNvSpPr>
            <a:spLocks noChangeShapeType="1"/>
          </p:cNvSpPr>
          <p:nvPr/>
        </p:nvSpPr>
        <p:spPr bwMode="auto">
          <a:xfrm>
            <a:off x="528638" y="1328738"/>
            <a:ext cx="8077200" cy="0"/>
          </a:xfrm>
          <a:prstGeom prst="line">
            <a:avLst/>
          </a:prstGeom>
          <a:noFill/>
          <a:ln w="60325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86200" y="1495425"/>
          <a:ext cx="5181600" cy="5334007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3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Effects of Analgesic Drug Classes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on Sleep Architecture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CLASS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NREM Sleep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NREM 1&amp;2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SWS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REM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Opioids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↑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↓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↓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NSAIDs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↓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TCAs (e.g., amitriptyline)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Varies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↑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SNRI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 (e.g., duloxetine)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↓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Anti-Convulsants (gabapentin)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↓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Arousal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(newer agents)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↑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(newer agents)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Anti –Spasmotics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(baclofen)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↑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charset="0"/>
                          <a:ea typeface="MS PGothic" charset="0"/>
                          <a:cs typeface="MS PGothic" charset="0"/>
                        </a:rPr>
                        <a:t>↑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52400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0" kern="0" dirty="0">
                <a:solidFill>
                  <a:srgbClr val="FAFD00"/>
                </a:solidFill>
                <a:latin typeface="Arial"/>
                <a:ea typeface="ＭＳ Ｐゴシック" charset="0"/>
                <a:cs typeface="ＭＳ Ｐゴシック" charset="0"/>
              </a:rPr>
              <a:t>Assessment Issues: Medications</a:t>
            </a:r>
          </a:p>
          <a:p>
            <a:pPr algn="ctr" eaLnBrk="0" hangingPunct="0">
              <a:defRPr/>
            </a:pPr>
            <a:r>
              <a:rPr lang="en-US" sz="2400" b="0" kern="0" dirty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 charset="0"/>
              </a:rPr>
              <a:t>How do analgesic regimens promote or impede sleep quality?</a:t>
            </a:r>
          </a:p>
        </p:txBody>
      </p:sp>
      <p:sp>
        <p:nvSpPr>
          <p:cNvPr id="101427" name="Text Box 16"/>
          <p:cNvSpPr txBox="1">
            <a:spLocks noChangeArrowheads="1"/>
          </p:cNvSpPr>
          <p:nvPr/>
        </p:nvSpPr>
        <p:spPr bwMode="auto">
          <a:xfrm>
            <a:off x="228600" y="1981200"/>
            <a:ext cx="3581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sz="2400" b="0">
                <a:solidFill>
                  <a:srgbClr val="FFFF00"/>
                </a:solidFill>
                <a:latin typeface="Arial" charset="0"/>
              </a:rPr>
              <a:t>Adequate nighttime analgesia is critical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rgbClr val="FFFFFF"/>
                </a:solidFill>
                <a:latin typeface="Arial" charset="0"/>
              </a:rPr>
              <a:t>  **Consider effects of opioids on sleep &amp; </a:t>
            </a:r>
            <a:r>
              <a:rPr lang="en-US" sz="2400" b="0" u="sng">
                <a:solidFill>
                  <a:srgbClr val="FFFFFF"/>
                </a:solidFill>
                <a:latin typeface="Arial" charset="0"/>
              </a:rPr>
              <a:t>central apnea </a:t>
            </a:r>
            <a:r>
              <a:rPr lang="en-US" sz="1400" b="0">
                <a:solidFill>
                  <a:srgbClr val="FFFFFF"/>
                </a:solidFill>
                <a:latin typeface="Arial" charset="0"/>
              </a:rPr>
              <a:t>(Yue et al. Med. Clin N. AM, 2010)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 b="0">
                <a:solidFill>
                  <a:srgbClr val="FFFFFF"/>
                </a:solidFill>
                <a:latin typeface="Arial" charset="0"/>
              </a:rPr>
              <a:t>  Some anticonvulsants may be effective for insomnia [</a:t>
            </a:r>
            <a:r>
              <a:rPr lang="en-US" b="0">
                <a:solidFill>
                  <a:srgbClr val="FFFFFF"/>
                </a:solidFill>
                <a:latin typeface="Arial" charset="0"/>
              </a:rPr>
              <a:t>gabapentin (Lo et. al., 2010), pregabalin, Vinic</a:t>
            </a:r>
          </a:p>
          <a:p>
            <a:pPr eaLnBrk="0" hangingPunct="0">
              <a:spcBef>
                <a:spcPct val="50000"/>
              </a:spcBef>
            </a:pPr>
            <a:r>
              <a:rPr lang="en-US" b="0">
                <a:solidFill>
                  <a:srgbClr val="FFFFFF"/>
                </a:solidFill>
                <a:latin typeface="Arial" charset="0"/>
              </a:rPr>
              <a:t>et al., 2013; 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Roth et. al 2010 </a:t>
            </a:r>
            <a:r>
              <a:rPr lang="en-US" b="0">
                <a:solidFill>
                  <a:srgbClr val="FFFFFF"/>
                </a:solidFill>
                <a:latin typeface="Arial" charset="0"/>
              </a:rPr>
              <a:t>]</a:t>
            </a:r>
          </a:p>
        </p:txBody>
      </p:sp>
      <p:sp>
        <p:nvSpPr>
          <p:cNvPr id="101428" name="Text Box 10"/>
          <p:cNvSpPr txBox="1">
            <a:spLocks noChangeArrowheads="1"/>
          </p:cNvSpPr>
          <p:nvPr/>
        </p:nvSpPr>
        <p:spPr bwMode="auto">
          <a:xfrm>
            <a:off x="0" y="6553200"/>
            <a:ext cx="2895600" cy="3048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Cairnes, BE in Sleep &amp; Pain (2007)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3124200"/>
            <a:ext cx="5105400" cy="457200"/>
          </a:xfrm>
          <a:prstGeom prst="rect">
            <a:avLst/>
          </a:prstGeom>
          <a:solidFill>
            <a:srgbClr val="DA5FFB">
              <a:alpha val="27843"/>
            </a:srgbClr>
          </a:solidFill>
          <a:ln w="9525">
            <a:solidFill>
              <a:srgbClr val="5B8AF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600">
              <a:solidFill>
                <a:srgbClr val="063DE8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6200" y="5410200"/>
            <a:ext cx="5105400" cy="685800"/>
          </a:xfrm>
          <a:prstGeom prst="rect">
            <a:avLst/>
          </a:prstGeom>
          <a:solidFill>
            <a:srgbClr val="DA5FFB">
              <a:alpha val="27843"/>
            </a:srgbClr>
          </a:solidFill>
          <a:ln w="9525">
            <a:solidFill>
              <a:srgbClr val="5B8AF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 sz="1600">
              <a:solidFill>
                <a:srgbClr val="063DE8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225"/>
            <a:ext cx="7772400" cy="1143000"/>
          </a:xfrm>
        </p:spPr>
        <p:txBody>
          <a:bodyPr/>
          <a:lstStyle/>
          <a:p>
            <a:r>
              <a:rPr lang="en-US" b="1">
                <a:effectLst/>
                <a:latin typeface="Arial" charset="0"/>
                <a:ea typeface="ＭＳ Ｐゴシック" charset="0"/>
                <a:cs typeface="ＭＳ Ｐゴシック" charset="0"/>
              </a:rPr>
              <a:t>What is Insomnia?</a:t>
            </a:r>
            <a:endParaRPr lang="en-US"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333500"/>
            <a:ext cx="8291513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1800" dirty="0"/>
              <a:t>Problem Initiating / Maintaining Sleep, or “</a:t>
            </a:r>
            <a:r>
              <a:rPr lang="en-US" sz="1800" dirty="0">
                <a:solidFill>
                  <a:srgbClr val="FC0128"/>
                </a:solidFill>
              </a:rPr>
              <a:t>Non-Restorative Sleep</a:t>
            </a:r>
            <a:r>
              <a:rPr lang="en-US" sz="1800" dirty="0"/>
              <a:t>”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1800" dirty="0"/>
              <a:t>Difficulty occurs despite adequate opportunity for sleep </a:t>
            </a:r>
          </a:p>
          <a:p>
            <a:pPr eaLnBrk="0" hangingPunct="0">
              <a:spcBef>
                <a:spcPct val="50000"/>
              </a:spcBef>
              <a:buFont typeface="Wingdings" charset="0"/>
              <a:buAutoNum type="arabicPeriod"/>
            </a:pPr>
            <a:r>
              <a:rPr lang="en-US" sz="1800" dirty="0"/>
              <a:t>Impacts Daytime FX (fatigue, mood, Attn., energy, etc.)</a:t>
            </a:r>
          </a:p>
          <a:p>
            <a:pPr eaLnBrk="0" hangingPunct="0">
              <a:spcBef>
                <a:spcPct val="50000"/>
              </a:spcBef>
              <a:buFont typeface="Wingdings" charset="0"/>
              <a:buNone/>
            </a:pPr>
            <a:r>
              <a:rPr lang="en-US" sz="1800" u="sng" dirty="0"/>
              <a:t>General Criteria for Clinical Significance</a:t>
            </a:r>
            <a:endParaRPr lang="en-US" sz="1800" dirty="0"/>
          </a:p>
          <a:p>
            <a:pPr eaLnBrk="0" hangingPunct="0">
              <a:spcBef>
                <a:spcPct val="50000"/>
              </a:spcBef>
              <a:buFont typeface="Wingdings" charset="0"/>
              <a:buChar char="ü"/>
            </a:pPr>
            <a:r>
              <a:rPr lang="en-US" sz="1800" dirty="0">
                <a:solidFill>
                  <a:srgbClr val="FAFD00"/>
                </a:solidFill>
              </a:rPr>
              <a:t>Severity: Sleep latency, Middle of Night, or Early Morning  </a:t>
            </a:r>
            <a:r>
              <a:rPr lang="en-US" sz="1800" dirty="0" err="1">
                <a:solidFill>
                  <a:srgbClr val="FAFD00"/>
                </a:solidFill>
              </a:rPr>
              <a:t>Waketime</a:t>
            </a:r>
            <a:r>
              <a:rPr lang="en-US" sz="1800" dirty="0">
                <a:solidFill>
                  <a:srgbClr val="FAFD00"/>
                </a:solidFill>
              </a:rPr>
              <a:t> &gt;30 </a:t>
            </a:r>
            <a:r>
              <a:rPr lang="en-US" sz="1800" dirty="0" err="1">
                <a:solidFill>
                  <a:srgbClr val="FAFD00"/>
                </a:solidFill>
              </a:rPr>
              <a:t>Mins</a:t>
            </a:r>
            <a:r>
              <a:rPr lang="en-US" sz="1800" dirty="0">
                <a:solidFill>
                  <a:srgbClr val="FAFD00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  <a:buFont typeface="Wingdings" charset="0"/>
              <a:buChar char="ü"/>
            </a:pPr>
            <a:r>
              <a:rPr lang="en-US" sz="1800" dirty="0">
                <a:solidFill>
                  <a:srgbClr val="FAFD00"/>
                </a:solidFill>
              </a:rPr>
              <a:t>Frequency: </a:t>
            </a:r>
            <a:r>
              <a:rPr lang="en-US" sz="1800" u="sng" dirty="0">
                <a:solidFill>
                  <a:srgbClr val="FAFD00"/>
                </a:solidFill>
              </a:rPr>
              <a:t>&gt;</a:t>
            </a:r>
            <a:r>
              <a:rPr lang="en-US" sz="1800" dirty="0">
                <a:solidFill>
                  <a:srgbClr val="FAFD00"/>
                </a:solidFill>
              </a:rPr>
              <a:t>3 night per week</a:t>
            </a:r>
          </a:p>
          <a:p>
            <a:pPr eaLnBrk="0" hangingPunct="0">
              <a:spcBef>
                <a:spcPct val="50000"/>
              </a:spcBef>
              <a:buFont typeface="Wingdings" charset="0"/>
              <a:buChar char="ü"/>
            </a:pPr>
            <a:r>
              <a:rPr lang="en-US" sz="1800" dirty="0">
                <a:solidFill>
                  <a:srgbClr val="FAFD00"/>
                </a:solidFill>
              </a:rPr>
              <a:t>Duration: </a:t>
            </a:r>
            <a:r>
              <a:rPr lang="en-US" sz="1800" u="sng" dirty="0">
                <a:solidFill>
                  <a:srgbClr val="FAFD00"/>
                </a:solidFill>
              </a:rPr>
              <a:t>&gt;</a:t>
            </a:r>
            <a:r>
              <a:rPr lang="en-US" sz="1800" dirty="0">
                <a:solidFill>
                  <a:srgbClr val="FAFD00"/>
                </a:solidFill>
              </a:rPr>
              <a:t>3 Month</a:t>
            </a:r>
          </a:p>
          <a:p>
            <a:pPr eaLnBrk="0" hangingPunct="0">
              <a:spcBef>
                <a:spcPct val="50000"/>
              </a:spcBef>
            </a:pPr>
            <a:endParaRPr lang="en-US" sz="1800" dirty="0">
              <a:solidFill>
                <a:srgbClr val="FAFD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/>
              <a:t>Prevalence: 10-15% (chronic)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1800" dirty="0"/>
              <a:t>Differentially Impacts Women                                                                                                and Older Adults (20-40%)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09600" y="1109663"/>
            <a:ext cx="8077200" cy="0"/>
          </a:xfrm>
          <a:prstGeom prst="line">
            <a:avLst/>
          </a:prstGeom>
          <a:noFill/>
          <a:ln w="60325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191250" y="3654425"/>
          <a:ext cx="249555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Bitmap Image" r:id="rId3" imgW="2495238" imgH="2980952" progId="Paint.Picture">
                  <p:embed/>
                </p:oleObj>
              </mc:Choice>
              <mc:Fallback>
                <p:oleObj name="Bitmap Image" r:id="rId3" imgW="2495238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3654425"/>
                        <a:ext cx="249555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effectLst/>
                <a:ea typeface="+mj-ea"/>
                <a:cs typeface="+mj-cs"/>
              </a:rPr>
              <a:t>CBT-I is a Recommended First</a:t>
            </a:r>
            <a:br>
              <a:rPr lang="en-US" sz="3200" b="1" dirty="0">
                <a:effectLst/>
                <a:ea typeface="+mj-ea"/>
                <a:cs typeface="+mj-cs"/>
              </a:rPr>
            </a:br>
            <a:r>
              <a:rPr lang="en-US" sz="3200" b="1" dirty="0">
                <a:effectLst/>
                <a:ea typeface="+mj-ea"/>
                <a:cs typeface="+mj-cs"/>
              </a:rPr>
              <a:t>Line Treatment for Chronic Insomnia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6" y="3307963"/>
            <a:ext cx="8190299" cy="3080137"/>
          </a:xfrm>
        </p:spPr>
        <p:txBody>
          <a:bodyPr/>
          <a:lstStyle/>
          <a:p>
            <a:pPr indent="-28575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American College of Physicians (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Ann Intern Med</a:t>
            </a:r>
            <a:r>
              <a:rPr lang="en-US" altLang="en-US" sz="2000" dirty="0">
                <a:ea typeface="ＭＳ Ｐゴシック" panose="020B0600070205080204" pitchFamily="34" charset="-128"/>
              </a:rPr>
              <a:t>. 2016)</a:t>
            </a:r>
          </a:p>
          <a:p>
            <a:pPr marL="800100" lvl="2" indent="-285750">
              <a:buFont typeface="Wingdings" charset="2"/>
              <a:buChar char="Ø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All Adult patients receive CBT-I as the initial treatment for chronic insomnia-Strong Recommendation</a:t>
            </a:r>
          </a:p>
          <a:p>
            <a:pPr indent="-285750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American Academy of Sleep Medicine Practice Parameters (Sleep, 2006); CBT-I is:</a:t>
            </a:r>
          </a:p>
          <a:p>
            <a:pPr marL="800100" lvl="2" indent="-285750">
              <a:buFont typeface="Wingdings" charset="2"/>
              <a:buChar char="Ø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“Standard” Treatment for chronic primary insomnia</a:t>
            </a:r>
          </a:p>
          <a:p>
            <a:pPr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Benzodiazepines and “Z” hypnotics are linked with falls and increased risk for hip fractures in older adults</a:t>
            </a:r>
          </a:p>
          <a:p>
            <a:pPr marL="914400" lvl="2" indent="-285750">
              <a:buFont typeface="Wingdings" charset="2"/>
              <a:buChar char="Ø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Donnelley, et al., PLOS One (2017)</a:t>
            </a:r>
          </a:p>
          <a:p>
            <a:pPr marL="1714500" lvl="4" indent="-285750">
              <a:buFont typeface="Wingdings" charset="2"/>
              <a:buChar char="Ø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428750" lvl="4" indent="0"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indent="-285750">
              <a:defRPr/>
            </a:pPr>
            <a:endParaRPr lang="en-US" altLang="en-US" sz="400" dirty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457200" y="1459753"/>
            <a:ext cx="8305800" cy="0"/>
          </a:xfrm>
          <a:prstGeom prst="line">
            <a:avLst/>
          </a:prstGeom>
          <a:noFill/>
          <a:ln w="60325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600">
              <a:solidFill>
                <a:srgbClr val="FAFD00"/>
              </a:solidFill>
              <a:latin typeface="Arial Rounded MT Bold" panose="020F07040305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30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45" y="1694959"/>
            <a:ext cx="5580062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0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effectLst/>
                <a:ea typeface="+mj-ea"/>
                <a:cs typeface="+mj-cs"/>
              </a:rPr>
              <a:t>Cognitive-Behavioral Treatment (CBT-I)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57200" y="21336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4343400" y="2427288"/>
            <a:ext cx="4267200" cy="3363912"/>
            <a:chOff x="2208" y="2016"/>
            <a:chExt cx="2688" cy="2119"/>
          </a:xfrm>
        </p:grpSpPr>
        <p:sp>
          <p:nvSpPr>
            <p:cNvPr id="44041" name="Rectangle 5"/>
            <p:cNvSpPr>
              <a:spLocks noChangeArrowheads="1"/>
            </p:cNvSpPr>
            <p:nvPr/>
          </p:nvSpPr>
          <p:spPr bwMode="auto">
            <a:xfrm>
              <a:off x="2208" y="2016"/>
              <a:ext cx="2585" cy="211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60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4042" name="Oval 6"/>
            <p:cNvSpPr>
              <a:spLocks noChangeArrowheads="1"/>
            </p:cNvSpPr>
            <p:nvPr/>
          </p:nvSpPr>
          <p:spPr bwMode="auto">
            <a:xfrm>
              <a:off x="3345" y="2415"/>
              <a:ext cx="862" cy="862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60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4043" name="Oval 7"/>
            <p:cNvSpPr>
              <a:spLocks noChangeArrowheads="1"/>
            </p:cNvSpPr>
            <p:nvPr/>
          </p:nvSpPr>
          <p:spPr bwMode="auto">
            <a:xfrm>
              <a:off x="3035" y="2863"/>
              <a:ext cx="862" cy="862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60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4044" name="Oval 8"/>
            <p:cNvSpPr>
              <a:spLocks noChangeArrowheads="1"/>
            </p:cNvSpPr>
            <p:nvPr/>
          </p:nvSpPr>
          <p:spPr bwMode="auto">
            <a:xfrm>
              <a:off x="2759" y="2415"/>
              <a:ext cx="862" cy="862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 altLang="en-US" sz="160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4045" name="Text Box 9"/>
            <p:cNvSpPr txBox="1">
              <a:spLocks noChangeArrowheads="1"/>
            </p:cNvSpPr>
            <p:nvPr/>
          </p:nvSpPr>
          <p:spPr bwMode="auto">
            <a:xfrm>
              <a:off x="2208" y="2036"/>
              <a:ext cx="1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Hyperarousal</a:t>
              </a:r>
              <a:endParaRPr lang="en-US" altLang="en-US" sz="1600" b="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4046" name="Text Box 10"/>
            <p:cNvSpPr txBox="1">
              <a:spLocks noChangeArrowheads="1"/>
            </p:cNvSpPr>
            <p:nvPr/>
          </p:nvSpPr>
          <p:spPr bwMode="auto">
            <a:xfrm>
              <a:off x="3621" y="2040"/>
              <a:ext cx="127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Chronobiologic Dysregulation</a:t>
              </a:r>
              <a:endParaRPr lang="en-US" altLang="en-US" sz="160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4047" name="Text Box 11"/>
            <p:cNvSpPr txBox="1">
              <a:spLocks noChangeArrowheads="1"/>
            </p:cNvSpPr>
            <p:nvPr/>
          </p:nvSpPr>
          <p:spPr bwMode="auto">
            <a:xfrm>
              <a:off x="2759" y="3663"/>
              <a:ext cx="141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28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SzPct val="100000"/>
                <a:buChar char="–"/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Homeostatic Dysregulation</a:t>
              </a:r>
              <a:endParaRPr lang="en-US" altLang="en-US" sz="1800" b="0">
                <a:solidFill>
                  <a:srgbClr val="FAFD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44037" name="Rectangle 12"/>
          <p:cNvSpPr>
            <a:spLocks noChangeArrowheads="1"/>
          </p:cNvSpPr>
          <p:nvPr/>
        </p:nvSpPr>
        <p:spPr bwMode="auto">
          <a:xfrm>
            <a:off x="4343400" y="5791200"/>
            <a:ext cx="4114800" cy="914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SzPct val="100000"/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 Rounded MT Bold" panose="020F0704030504030204" pitchFamily="34" charset="0"/>
              </a:rPr>
              <a:t>BEHAVIOR</a:t>
            </a:r>
          </a:p>
        </p:txBody>
      </p:sp>
      <p:sp>
        <p:nvSpPr>
          <p:cNvPr id="44038" name="AutoShape 13"/>
          <p:cNvSpPr>
            <a:spLocks noChangeArrowheads="1"/>
          </p:cNvSpPr>
          <p:nvPr/>
        </p:nvSpPr>
        <p:spPr bwMode="auto">
          <a:xfrm rot="-10442724">
            <a:off x="7467600" y="3429000"/>
            <a:ext cx="1143000" cy="2971800"/>
          </a:xfrm>
          <a:prstGeom prst="curvedRightArrow">
            <a:avLst>
              <a:gd name="adj1" fmla="val 32981"/>
              <a:gd name="adj2" fmla="val 84981"/>
              <a:gd name="adj3" fmla="val 33333"/>
            </a:avLst>
          </a:prstGeom>
          <a:solidFill>
            <a:schemeClr val="hlink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SzPct val="100000"/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600">
              <a:solidFill>
                <a:srgbClr val="FAFD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039" name="AutoShape 14"/>
          <p:cNvSpPr>
            <a:spLocks noChangeArrowheads="1"/>
          </p:cNvSpPr>
          <p:nvPr/>
        </p:nvSpPr>
        <p:spPr bwMode="auto">
          <a:xfrm rot="-394265">
            <a:off x="4114800" y="3733800"/>
            <a:ext cx="1143000" cy="2971800"/>
          </a:xfrm>
          <a:prstGeom prst="curvedRightArrow">
            <a:avLst>
              <a:gd name="adj1" fmla="val 32981"/>
              <a:gd name="adj2" fmla="val 84981"/>
              <a:gd name="adj3" fmla="val 33333"/>
            </a:avLst>
          </a:prstGeom>
          <a:solidFill>
            <a:schemeClr val="hlink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SzPct val="100000"/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1600">
              <a:solidFill>
                <a:srgbClr val="FAFD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152400" y="2238375"/>
            <a:ext cx="43434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SzPct val="100000"/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SzTx/>
            </a:pPr>
            <a:r>
              <a:rPr lang="en-US" altLang="en-US" sz="2400"/>
              <a:t> </a:t>
            </a:r>
            <a:r>
              <a:rPr lang="en-US" altLang="en-US" u="sng"/>
              <a:t>Targets Maintaining  Factors</a:t>
            </a:r>
          </a:p>
          <a:p>
            <a:pPr>
              <a:spcBef>
                <a:spcPct val="50000"/>
              </a:spcBef>
              <a:buSzTx/>
            </a:pPr>
            <a:r>
              <a:rPr lang="en-US" altLang="en-US" u="sng"/>
              <a:t>Data Driven</a:t>
            </a:r>
            <a:r>
              <a:rPr lang="en-US" altLang="en-US" sz="2400"/>
              <a:t> </a:t>
            </a:r>
          </a:p>
          <a:p>
            <a:pPr lvl="1">
              <a:spcBef>
                <a:spcPct val="50000"/>
              </a:spcBef>
              <a:buSzTx/>
              <a:buFont typeface="Arial" panose="020B0604020202020204" pitchFamily="34" charset="0"/>
              <a:buChar char="—"/>
            </a:pPr>
            <a:r>
              <a:rPr lang="en-US" altLang="en-US"/>
              <a:t>  Diaries / Actigraphy</a:t>
            </a:r>
          </a:p>
          <a:p>
            <a:pPr lvl="1">
              <a:spcBef>
                <a:spcPct val="50000"/>
              </a:spcBef>
              <a:buSzTx/>
              <a:buFont typeface="Arial" panose="020B0604020202020204" pitchFamily="34" charset="0"/>
              <a:buChar char="—"/>
            </a:pPr>
            <a:r>
              <a:rPr lang="en-US" altLang="en-US"/>
              <a:t>  Chart weekly progress</a:t>
            </a:r>
          </a:p>
          <a:p>
            <a:pPr>
              <a:spcBef>
                <a:spcPct val="50000"/>
              </a:spcBef>
              <a:buSzTx/>
            </a:pPr>
            <a:r>
              <a:rPr lang="en-US" altLang="en-US" sz="2400"/>
              <a:t>  Addresses Compliance</a:t>
            </a:r>
          </a:p>
          <a:p>
            <a:pPr>
              <a:spcBef>
                <a:spcPct val="50000"/>
              </a:spcBef>
              <a:buSzTx/>
            </a:pPr>
            <a:r>
              <a:rPr lang="en-US" altLang="en-US" sz="2400"/>
              <a:t>  Individual or groups</a:t>
            </a:r>
          </a:p>
          <a:p>
            <a:pPr>
              <a:spcBef>
                <a:spcPct val="50000"/>
              </a:spcBef>
              <a:buSzTx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4033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r>
              <a:rPr lang="en-US" sz="3200" b="1">
                <a:effectLst/>
                <a:latin typeface="Arial" charset="0"/>
                <a:ea typeface="ＭＳ Ｐゴシック" charset="0"/>
                <a:cs typeface="ＭＳ Ｐゴシック" charset="0"/>
              </a:rPr>
              <a:t>Cognitive-Behavior Therapy for Insomnia:</a:t>
            </a:r>
            <a:r>
              <a:rPr lang="en-US" sz="2400" b="1">
                <a:effectLst/>
                <a:latin typeface="Arial" charset="0"/>
                <a:ea typeface="ＭＳ Ｐゴシック" charset="0"/>
                <a:cs typeface="ＭＳ Ｐゴシック" charset="0"/>
              </a:rPr>
              <a:t> Multi-component Treatment Approach</a:t>
            </a:r>
            <a:r>
              <a:rPr lang="en-US" sz="3200" b="1">
                <a:effectLst/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b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3657600"/>
            <a:ext cx="845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algn="ctr" eaLnBrk="0" hangingPunct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u="sng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COMMON COMPONENTS (not exhaustive)</a:t>
            </a:r>
            <a:endParaRPr lang="en-US" sz="200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  <a:p>
            <a:pPr marL="533400" indent="-533400" eaLnBrk="0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arenR"/>
            </a:pPr>
            <a:r>
              <a:rPr lang="en-US" sz="180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Stimulus Control </a:t>
            </a:r>
          </a:p>
          <a:p>
            <a:pPr marL="533400" indent="-533400" eaLnBrk="0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arenR"/>
            </a:pPr>
            <a:r>
              <a:rPr lang="en-US" sz="180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Sleep Restriction</a:t>
            </a:r>
          </a:p>
          <a:p>
            <a:pPr marL="533400" indent="-533400" eaLnBrk="0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arenR"/>
            </a:pPr>
            <a:r>
              <a:rPr lang="en-US" sz="180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Sleep Hygiene</a:t>
            </a:r>
          </a:p>
          <a:p>
            <a:pPr marL="533400" indent="-533400" eaLnBrk="0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arenR"/>
            </a:pPr>
            <a:r>
              <a:rPr lang="en-US" sz="180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Relaxation therapy </a:t>
            </a:r>
          </a:p>
          <a:p>
            <a:pPr marL="533400" indent="-533400" eaLnBrk="0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arenR"/>
            </a:pPr>
            <a:r>
              <a:rPr lang="en-US" sz="180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Bright  Light Therapy (Lack, 2007) </a:t>
            </a:r>
          </a:p>
          <a:p>
            <a:pPr marL="533400" indent="-533400" eaLnBrk="0" hangingPunct="0">
              <a:spcBef>
                <a:spcPts val="600"/>
              </a:spcBef>
              <a:spcAft>
                <a:spcPts val="600"/>
              </a:spcAft>
              <a:buSzPct val="100000"/>
              <a:buFontTx/>
              <a:buAutoNum type="arabicParenR"/>
            </a:pPr>
            <a:r>
              <a:rPr lang="en-US" sz="1800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t>Cognitive Therapy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sz="180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2000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508375" y="1295400"/>
          <a:ext cx="19780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Bitmap Image" r:id="rId4" imgW="2495238" imgH="2980952" progId="Paint.Picture">
                  <p:embed/>
                </p:oleObj>
              </mc:Choice>
              <mc:Fallback>
                <p:oleObj name="Bitmap Image" r:id="rId4" imgW="2495238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1295400"/>
                        <a:ext cx="19780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05400" y="4349750"/>
            <a:ext cx="326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FAFD00"/>
                </a:solidFill>
              </a:rPr>
              <a:t>Overwhelming Empirical Support</a:t>
            </a: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2895600" y="4171950"/>
            <a:ext cx="3048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AutoShape 8"/>
          <p:cNvSpPr>
            <a:spLocks/>
          </p:cNvSpPr>
          <p:nvPr/>
        </p:nvSpPr>
        <p:spPr bwMode="auto">
          <a:xfrm>
            <a:off x="2590800" y="5038725"/>
            <a:ext cx="152400" cy="304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AutoShape 8"/>
          <p:cNvSpPr>
            <a:spLocks/>
          </p:cNvSpPr>
          <p:nvPr/>
        </p:nvSpPr>
        <p:spPr bwMode="auto">
          <a:xfrm>
            <a:off x="3048000" y="5467350"/>
            <a:ext cx="152400" cy="304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105400" y="5048250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FAFD00"/>
                </a:solidFill>
              </a:rPr>
              <a:t>Ineffective as a monotherapy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105400" y="5473700"/>
            <a:ext cx="396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>
                <a:solidFill>
                  <a:srgbClr val="FAFD00"/>
                </a:solidFill>
              </a:rPr>
              <a:t>Not as effective as SRT and SCT </a:t>
            </a:r>
            <a:r>
              <a:rPr lang="en-US" sz="1200">
                <a:solidFill>
                  <a:srgbClr val="FAFD00"/>
                </a:solidFill>
              </a:rPr>
              <a:t>[Morin et al., </a:t>
            </a:r>
            <a:r>
              <a:rPr lang="en-US" sz="1200" u="sng">
                <a:solidFill>
                  <a:srgbClr val="FAFD00"/>
                </a:solidFill>
              </a:rPr>
              <a:t>Sleep</a:t>
            </a:r>
            <a:r>
              <a:rPr lang="en-US" sz="1200">
                <a:solidFill>
                  <a:srgbClr val="FAFD00"/>
                </a:solidFill>
              </a:rPr>
              <a:t> (2006)]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3314700" y="4513263"/>
            <a:ext cx="1752600" cy="1587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2809875" y="5189538"/>
            <a:ext cx="2257425" cy="1587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257550" y="5608638"/>
            <a:ext cx="1809750" cy="1587"/>
          </a:xfrm>
          <a:prstGeom prst="straightConnector1">
            <a:avLst/>
          </a:prstGeom>
          <a:noFill/>
          <a:ln w="31750">
            <a:solidFill>
              <a:srgbClr val="FF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 animBg="1"/>
      <p:bldP spid="1032" grpId="0" animBg="1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304800" y="469153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b="0" dirty="0">
                <a:solidFill>
                  <a:srgbClr val="FAFD00"/>
                </a:solidFill>
                <a:ea typeface="ＭＳ Ｐゴシック" charset="0"/>
                <a:cs typeface="ＭＳ Ｐゴシック" charset="0"/>
              </a:rPr>
              <a:t>Comparative Meta-Analysis of </a:t>
            </a:r>
            <a:br>
              <a:rPr lang="en-US" b="0" dirty="0">
                <a:solidFill>
                  <a:srgbClr val="FAFD00"/>
                </a:solidFill>
                <a:ea typeface="ＭＳ Ｐゴシック" charset="0"/>
                <a:cs typeface="ＭＳ Ｐゴシック" charset="0"/>
              </a:rPr>
            </a:br>
            <a:r>
              <a:rPr lang="en-US" b="0" dirty="0">
                <a:solidFill>
                  <a:srgbClr val="FAFD00"/>
                </a:solidFill>
                <a:ea typeface="ＭＳ Ｐゴシック" charset="0"/>
                <a:cs typeface="ＭＳ Ｐゴシック" charset="0"/>
              </a:rPr>
              <a:t>Behavior Therapy &amp; Pharmacotherapy for Chronic Insomnia: </a:t>
            </a:r>
            <a:r>
              <a:rPr lang="en-US" sz="18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Acute TX – N =21 Studies (470 subjects)</a:t>
            </a:r>
            <a:endParaRPr lang="en-US" sz="1800" b="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endParaRPr lang="en-US" sz="3600" b="0" dirty="0">
              <a:solidFill>
                <a:srgbClr val="FAFD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38053"/>
              </p:ext>
            </p:extLst>
          </p:nvPr>
        </p:nvGraphicFramePr>
        <p:xfrm>
          <a:off x="685800" y="1765059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Chart" r:id="rId3" imgW="7772897" imgH="4115250" progId="MSGraph.Chart.8">
                  <p:embed followColorScheme="full"/>
                </p:oleObj>
              </mc:Choice>
              <mc:Fallback>
                <p:oleObj name="Chart" r:id="rId3" imgW="7772897" imgH="41152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65059"/>
                        <a:ext cx="77708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81000" y="1570568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562600" y="1993659"/>
            <a:ext cx="2895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u="sng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Overall Effect Size</a:t>
            </a:r>
            <a:r>
              <a:rPr lang="en-US" sz="1800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eaLnBrk="0" hangingPunct="0"/>
            <a:endParaRPr lang="en-US" sz="1800" b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1800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Behavioral TX = </a:t>
            </a:r>
            <a:r>
              <a:rPr lang="en-US" sz="1800" u="sng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.96</a:t>
            </a:r>
          </a:p>
          <a:p>
            <a:pPr eaLnBrk="0" hangingPunct="0"/>
            <a:r>
              <a:rPr lang="en-US" sz="1800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BZRAs = </a:t>
            </a:r>
            <a:r>
              <a:rPr lang="en-US" sz="1800" b="0" u="sng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.</a:t>
            </a:r>
            <a:r>
              <a:rPr lang="en-US" sz="1800" u="sng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87</a:t>
            </a:r>
          </a:p>
          <a:p>
            <a:pPr eaLnBrk="0" hangingPunct="0"/>
            <a:endParaRPr lang="en-US" sz="18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1800" u="sng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*Sleep Latency</a:t>
            </a:r>
            <a:r>
              <a:rPr lang="en-US" sz="1800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Only Sig. Difference (p = .01)</a:t>
            </a:r>
            <a:endParaRPr lang="en-US" sz="1800" b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752600" y="2755659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0">
                <a:solidFill>
                  <a:srgbClr val="C406F8"/>
                </a:solidFill>
                <a:latin typeface="Arial Rounded MT Bold" charset="0"/>
              </a:rPr>
              <a:t>*</a:t>
            </a:r>
            <a:endParaRPr lang="en-US" b="0">
              <a:solidFill>
                <a:srgbClr val="FAFD00"/>
              </a:solidFill>
              <a:latin typeface="Arial Rounded MT Bold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469528" y="4686059"/>
            <a:ext cx="1867647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>
              <a:defRPr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600" b="0" dirty="0">
                <a:solidFill>
                  <a:srgbClr val="FAFD00"/>
                </a:solidFill>
              </a:rPr>
              <a:t>Smith et al.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0" u="sng" dirty="0">
                <a:solidFill>
                  <a:srgbClr val="FAFD00"/>
                </a:solidFill>
              </a:rPr>
              <a:t>AJP</a:t>
            </a:r>
            <a:r>
              <a:rPr lang="en-US" sz="1600" b="0" dirty="0">
                <a:solidFill>
                  <a:srgbClr val="FAFD00"/>
                </a:solidFill>
              </a:rPr>
              <a:t>, 2002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 rot="16200000">
            <a:off x="-200819" y="326127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Percent Improvement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582" y="5915338"/>
            <a:ext cx="84027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charset="2"/>
              <a:buChar char="Ø"/>
              <a:defRPr/>
            </a:pPr>
            <a:r>
              <a:rPr lang="en-US" alt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CBT-I Effective in Older Adults with Insomnia </a:t>
            </a:r>
            <a:r>
              <a:rPr lang="en-US" alt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[ Meta-analysis; Irwin et al., </a:t>
            </a:r>
            <a:r>
              <a:rPr lang="en-US" altLang="en-US" sz="1400" u="sng" dirty="0">
                <a:solidFill>
                  <a:schemeClr val="accent1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Health Psychol</a:t>
            </a:r>
            <a:r>
              <a:rPr lang="en-US" alt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ea typeface="ＭＳ Ｐゴシック" panose="020B0600070205080204" pitchFamily="34" charset="-128"/>
              </a:rPr>
              <a:t>. (2006)]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807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>
              <a:defRPr/>
            </a:pPr>
            <a:r>
              <a:rPr lang="en-US" sz="3600" b="0" dirty="0">
                <a:latin typeface="Arial" charset="0"/>
              </a:rPr>
              <a:t>Clinical Trials of CBT-I in Chronic Pain</a:t>
            </a:r>
          </a:p>
        </p:txBody>
      </p:sp>
      <p:sp>
        <p:nvSpPr>
          <p:cNvPr id="68610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54148"/>
              </p:ext>
            </p:extLst>
          </p:nvPr>
        </p:nvGraphicFramePr>
        <p:xfrm>
          <a:off x="304800" y="1283418"/>
          <a:ext cx="8610600" cy="3101975"/>
        </p:xfrm>
        <a:graphic>
          <a:graphicData uri="http://schemas.openxmlformats.org/drawingml/2006/table">
            <a:tbl>
              <a:tblPr/>
              <a:tblGrid>
                <a:gridCol w="27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Name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Pain Type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Sleep Outcomes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 Currie et  al. (2000)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Mixed Pain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60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↑ Sleep Continuity: Diary &amp;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Actigraphy,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 Mo. FU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2. Edinger et  al. (2005) 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Fibromyalgia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42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↑ Sleep Continuity: Diary &amp;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Actigraphy,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6 Mo. FU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3. Vitiello et al (2009)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Osteoarthritis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51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↑ Sleep Continuity: Diary, 1YR FU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4. Jungquist et al. (2010)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Neck and Back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28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↑ Sleep Continuity: Diary, FU data in preparation 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43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68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914400" indent="-4572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Arial" charset="0"/>
              </a:rPr>
              <a:t>Standard, multi-component CBT-I: SRT and SCT</a:t>
            </a:r>
          </a:p>
          <a:p>
            <a:pPr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Arial" charset="0"/>
              </a:rPr>
              <a:t>Effect Sizes:  Moderate to Large &amp; comparable to CBT-I for PI</a:t>
            </a:r>
          </a:p>
          <a:p>
            <a:pPr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000" b="0" dirty="0">
                <a:solidFill>
                  <a:srgbClr val="FFFFFF"/>
                </a:solidFill>
                <a:latin typeface="Arial" charset="0"/>
              </a:rPr>
              <a:t>Outcomes maintained at follow-up (3 </a:t>
            </a:r>
            <a:r>
              <a:rPr lang="en-US" sz="2000" b="0" dirty="0" err="1">
                <a:solidFill>
                  <a:srgbClr val="FFFFFF"/>
                </a:solidFill>
                <a:latin typeface="Arial" charset="0"/>
              </a:rPr>
              <a:t>mos</a:t>
            </a:r>
            <a:r>
              <a:rPr lang="en-US" sz="2000" b="0" dirty="0">
                <a:solidFill>
                  <a:srgbClr val="FFFFFF"/>
                </a:solidFill>
                <a:latin typeface="Arial" charset="0"/>
              </a:rPr>
              <a:t> -1 Year)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sz="2000" u="sng" dirty="0">
                <a:solidFill>
                  <a:srgbClr val="FFFFFF"/>
                </a:solidFill>
                <a:latin typeface="Arial" charset="0"/>
              </a:rPr>
              <a:t>CAVEATS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Wingdings" charset="0"/>
              <a:buChar char="Ø"/>
            </a:pPr>
            <a:r>
              <a:rPr lang="en-US" sz="1800" b="0" dirty="0">
                <a:solidFill>
                  <a:srgbClr val="FFFFFF"/>
                </a:solidFill>
                <a:latin typeface="Arial" charset="0"/>
              </a:rPr>
              <a:t>No PSG outcomes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SzPct val="100000"/>
              <a:buFont typeface="Wingdings" charset="0"/>
              <a:buChar char="Ø"/>
            </a:pPr>
            <a:r>
              <a:rPr lang="en-US" sz="1800" b="0" dirty="0">
                <a:solidFill>
                  <a:srgbClr val="FFFFFF"/>
                </a:solidFill>
                <a:latin typeface="Arial" charset="0"/>
              </a:rPr>
              <a:t>All were </a:t>
            </a:r>
            <a:r>
              <a:rPr lang="en-US" sz="1800" b="0" dirty="0" err="1">
                <a:solidFill>
                  <a:srgbClr val="FFFFFF"/>
                </a:solidFill>
                <a:latin typeface="Arial" charset="0"/>
              </a:rPr>
              <a:t>attentional</a:t>
            </a:r>
            <a:r>
              <a:rPr lang="en-US" sz="1800" b="0" dirty="0">
                <a:solidFill>
                  <a:srgbClr val="FFFFFF"/>
                </a:solidFill>
                <a:latin typeface="Arial" charset="0"/>
              </a:rPr>
              <a:t> or waitlist  control, No Double –blinded studies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3"/>
          <p:cNvSpPr>
            <a:spLocks noChangeShapeType="1"/>
          </p:cNvSpPr>
          <p:nvPr/>
        </p:nvSpPr>
        <p:spPr bwMode="auto">
          <a:xfrm>
            <a:off x="533400" y="1524000"/>
            <a:ext cx="8077200" cy="0"/>
          </a:xfrm>
          <a:prstGeom prst="line">
            <a:avLst/>
          </a:prstGeom>
          <a:noFill/>
          <a:ln w="60325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sp>
        <p:nvSpPr>
          <p:cNvPr id="69634" name="Rectangle 10"/>
          <p:cNvSpPr>
            <a:spLocks noChangeArrowheads="1"/>
          </p:cNvSpPr>
          <p:nvPr/>
        </p:nvSpPr>
        <p:spPr bwMode="auto">
          <a:xfrm>
            <a:off x="0" y="196850"/>
            <a:ext cx="9144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0" hangingPunct="0"/>
            <a:r>
              <a:rPr lang="en-US" sz="3600">
                <a:solidFill>
                  <a:srgbClr val="FAFD00"/>
                </a:solidFill>
                <a:ea typeface="MS PGothic" charset="0"/>
                <a:cs typeface="MS PGothic" charset="0"/>
              </a:rPr>
              <a:t>CBT-I in Knee Osteoarthritis</a:t>
            </a:r>
          </a:p>
          <a:p>
            <a:pPr algn="ctr" eaLnBrk="0" hangingPunct="0"/>
            <a:r>
              <a:rPr lang="en-US" sz="1800">
                <a:solidFill>
                  <a:srgbClr val="FAFD00"/>
                </a:solidFill>
                <a:ea typeface="MS PGothic" charset="0"/>
                <a:cs typeface="MS PGothic" charset="0"/>
              </a:rPr>
              <a:t>(Smith et al. (2015) Arthr. &amp; Rheum) </a:t>
            </a:r>
          </a:p>
          <a:p>
            <a:pPr algn="ctr" eaLnBrk="0" hangingPunct="0"/>
            <a:r>
              <a:rPr lang="en-US" sz="1800">
                <a:solidFill>
                  <a:srgbClr val="FFFFFF"/>
                </a:solidFill>
                <a:ea typeface="MS PGothic" charset="0"/>
                <a:cs typeface="MS PGothic" charset="0"/>
              </a:rPr>
              <a:t>A randomized, Double-blind, Active Placebo Controlled Trial   </a:t>
            </a:r>
          </a:p>
        </p:txBody>
      </p:sp>
      <p:sp>
        <p:nvSpPr>
          <p:cNvPr id="69635" name="Rectangle 9"/>
          <p:cNvSpPr>
            <a:spLocks noChangeArrowheads="1"/>
          </p:cNvSpPr>
          <p:nvPr/>
        </p:nvSpPr>
        <p:spPr bwMode="auto">
          <a:xfrm>
            <a:off x="-76200" y="3395663"/>
            <a:ext cx="5181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eaLnBrk="0" hangingPunct="0">
              <a:spcBef>
                <a:spcPts val="1200"/>
              </a:spcBef>
              <a:buSzPct val="100000"/>
            </a:pPr>
            <a:r>
              <a:rPr lang="en-US" sz="2400" dirty="0">
                <a:solidFill>
                  <a:srgbClr val="FFFFFF"/>
                </a:solidFill>
                <a:ea typeface="MS PGothic" charset="0"/>
                <a:cs typeface="MS PGothic" charset="0"/>
              </a:rPr>
              <a:t>      </a:t>
            </a:r>
            <a:r>
              <a:rPr lang="en-US" sz="2400" u="sng" dirty="0">
                <a:solidFill>
                  <a:srgbClr val="FFFFFF"/>
                </a:solidFill>
                <a:ea typeface="MS PGothic" charset="0"/>
                <a:cs typeface="MS PGothic" charset="0"/>
              </a:rPr>
              <a:t>Sleep Findings</a:t>
            </a:r>
          </a:p>
          <a:p>
            <a:pPr marL="914400" lvl="3" indent="-342900" eaLnBrk="0" hangingPunct="0">
              <a:spcBef>
                <a:spcPts val="1200"/>
              </a:spcBef>
              <a:buSzPct val="100000"/>
              <a:buFont typeface="Wingdings" charset="0"/>
              <a:buChar char="Ø"/>
            </a:pPr>
            <a:r>
              <a:rPr lang="en-US" sz="1800" u="sng" dirty="0">
                <a:solidFill>
                  <a:srgbClr val="FFFFFF"/>
                </a:solidFill>
                <a:ea typeface="MS PGothic" charset="0"/>
                <a:cs typeface="MS PGothic" charset="0"/>
              </a:rPr>
              <a:t>Both groups </a:t>
            </a: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demonstrated large improvements in sleep on most diary, </a:t>
            </a:r>
            <a:r>
              <a:rPr lang="en-US" sz="1800" b="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actigraphy</a:t>
            </a: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 and PSG measures.</a:t>
            </a:r>
          </a:p>
          <a:p>
            <a:pPr marL="914400" lvl="3" indent="-342900" eaLnBrk="0" hangingPunct="0">
              <a:spcBef>
                <a:spcPts val="1200"/>
              </a:spcBef>
              <a:buSzPct val="100000"/>
              <a:buFont typeface="Wingdings" charset="0"/>
              <a:buChar char="Ø"/>
            </a:pP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CBT-I outperformed  BD on WASO (primary outcome) </a:t>
            </a:r>
          </a:p>
          <a:p>
            <a:pPr marL="1371600" lvl="4" indent="-342900" eaLnBrk="0" hangingPunct="0">
              <a:spcBef>
                <a:spcPts val="1200"/>
              </a:spcBef>
              <a:buSzPct val="100000"/>
              <a:buFont typeface="Wingdings" charset="0"/>
              <a:buChar char="Ø"/>
            </a:pP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Diary (M= -12  </a:t>
            </a:r>
            <a:r>
              <a:rPr lang="en-US" sz="1800" b="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mins</a:t>
            </a: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); P&lt; .001</a:t>
            </a:r>
          </a:p>
          <a:p>
            <a:pPr marL="1371600" lvl="4" indent="-342900" eaLnBrk="0" hangingPunct="0">
              <a:spcBef>
                <a:spcPts val="1200"/>
              </a:spcBef>
              <a:buSzPct val="100000"/>
              <a:buFont typeface="Wingdings" charset="0"/>
              <a:buChar char="Ø"/>
            </a:pPr>
            <a:r>
              <a:rPr lang="en-US" sz="1800" b="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Actigraphy</a:t>
            </a: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 (M= -14 </a:t>
            </a:r>
            <a:r>
              <a:rPr lang="en-US" sz="1800" b="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mins</a:t>
            </a: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); (p&lt; .05) </a:t>
            </a:r>
          </a:p>
          <a:p>
            <a:pPr marL="1371600" lvl="4" indent="-342900" eaLnBrk="0" hangingPunct="0">
              <a:spcBef>
                <a:spcPts val="1200"/>
              </a:spcBef>
              <a:buSzPct val="100000"/>
              <a:buFont typeface="Wingdings" charset="0"/>
              <a:buChar char="Ø"/>
            </a:pPr>
            <a:r>
              <a:rPr lang="en-US" sz="1800" b="0" dirty="0">
                <a:solidFill>
                  <a:srgbClr val="FFFFFF"/>
                </a:solidFill>
                <a:ea typeface="MS PGothic" charset="0"/>
                <a:cs typeface="MS PGothic" charset="0"/>
              </a:rPr>
              <a:t>PSG (P =.08)</a:t>
            </a:r>
          </a:p>
        </p:txBody>
      </p:sp>
      <p:sp>
        <p:nvSpPr>
          <p:cNvPr id="69636" name="Picture 5"/>
          <p:cNvSpPr>
            <a:spLocks noChangeAspect="1"/>
          </p:cNvSpPr>
          <p:nvPr/>
        </p:nvSpPr>
        <p:spPr bwMode="auto">
          <a:xfrm>
            <a:off x="7162800" y="3441700"/>
            <a:ext cx="198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457200" y="1690688"/>
            <a:ext cx="83820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FFFFFF"/>
                </a:solidFill>
                <a:ea typeface="MS PGothic" charset="0"/>
                <a:cs typeface="MS PGothic" charset="0"/>
              </a:rPr>
              <a:t>N = 100 KOA patients confirmed via knee radiographs</a:t>
            </a:r>
          </a:p>
          <a:p>
            <a:pPr marL="342900" indent="-342900" eaLnBrk="0" hangingPunct="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FFFFFF"/>
                </a:solidFill>
                <a:ea typeface="MS PGothic" charset="0"/>
                <a:cs typeface="MS PGothic" charset="0"/>
              </a:rPr>
              <a:t>8 weeks CBT vs. 8 weeks  behavioral desensitization </a:t>
            </a:r>
          </a:p>
          <a:p>
            <a:pPr marL="342900" indent="-342900" eaLnBrk="0" hangingPunct="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FFFFFF"/>
                </a:solidFill>
                <a:ea typeface="MS PGothic" charset="0"/>
                <a:cs typeface="MS PGothic" charset="0"/>
              </a:rPr>
              <a:t>Full home ambulatory PSG measured at baseline, Post, 3, and 6 Mo</a:t>
            </a:r>
          </a:p>
          <a:p>
            <a:pPr marL="342900" indent="-342900" eaLnBrk="0" hangingPunct="0">
              <a:spcBef>
                <a:spcPts val="1200"/>
              </a:spcBef>
              <a:buSzPct val="100000"/>
              <a:buFont typeface="Arial" charset="0"/>
              <a:buChar char="•"/>
            </a:pPr>
            <a:r>
              <a:rPr lang="en-US" sz="1800">
                <a:solidFill>
                  <a:srgbClr val="FFFFFF"/>
                </a:solidFill>
                <a:ea typeface="MS PGothic" charset="0"/>
                <a:cs typeface="MS PGothic" charset="0"/>
              </a:rPr>
              <a:t>Patients with AHI &gt;10 ruled out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AFD00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pic>
        <p:nvPicPr>
          <p:cNvPr id="696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341688"/>
            <a:ext cx="4135437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3"/>
          <a:stretch>
            <a:fillRect/>
          </a:stretch>
        </p:blipFill>
        <p:spPr bwMode="auto">
          <a:xfrm>
            <a:off x="412750" y="1403350"/>
            <a:ext cx="7500938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450" y="108629"/>
            <a:ext cx="89725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CBT-I Reduces Pain in Knee Osteoarthritis (N=100)</a:t>
            </a:r>
          </a:p>
          <a:p>
            <a:pPr algn="ctr" eaLnBrk="0" hangingPunct="0">
              <a:defRPr/>
            </a:pPr>
            <a:r>
              <a:rPr lang="en-US" altLang="ja-JP" sz="1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Smith et. al, Arthritis and Rheumatology, 2015 (NIH: </a:t>
            </a:r>
            <a:r>
              <a:rPr lang="en-US" sz="1400" dirty="0">
                <a:solidFill>
                  <a:prstClr val="black"/>
                </a:solidFill>
                <a:ea typeface="MS PGothic" charset="0"/>
                <a:cs typeface="MS PGothic" charset="0"/>
              </a:rPr>
              <a:t>R01 AR05487 )</a:t>
            </a:r>
            <a:endParaRPr lang="en-US" altLang="ja-JP" sz="1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algn="ctr" eaLnBrk="0" hangingPunct="0">
              <a:defRPr/>
            </a:pPr>
            <a:r>
              <a:rPr lang="en-US" altLang="ja-JP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33% achieved </a:t>
            </a:r>
            <a:r>
              <a:rPr lang="en-US" altLang="ja-JP" sz="1800" u="sng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&gt;</a:t>
            </a:r>
            <a:r>
              <a:rPr lang="en-US" altLang="ja-JP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30 Reduction in Pain</a:t>
            </a:r>
          </a:p>
          <a:p>
            <a:pPr algn="ctr" eaLnBrk="0" hangingPunct="0">
              <a:defRPr/>
            </a:pPr>
            <a:r>
              <a:rPr lang="en-US" altLang="ja-JP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Reductions in over 6 </a:t>
            </a:r>
            <a:r>
              <a:rPr lang="en-US" altLang="ja-JP" sz="1800" dirty="0" err="1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Mos</a:t>
            </a:r>
            <a:r>
              <a:rPr lang="en-US" altLang="ja-JP" sz="18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pain were </a:t>
            </a:r>
            <a:r>
              <a:rPr lang="en-US" altLang="ja-JP" sz="1800" u="sng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mediated by pre-post reductions in WASO</a:t>
            </a:r>
          </a:p>
          <a:p>
            <a:pPr algn="ctr" eaLnBrk="0" hangingPunct="0">
              <a:defRPr/>
            </a:pPr>
            <a:r>
              <a:rPr lang="en-US" sz="36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 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166"/>
          <p:cNvSpPr>
            <a:spLocks noChangeArrowheads="1"/>
          </p:cNvSpPr>
          <p:nvPr/>
        </p:nvSpPr>
        <p:spPr bwMode="auto">
          <a:xfrm rot="16200000">
            <a:off x="-1539081" y="3344069"/>
            <a:ext cx="3624263" cy="307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Wake After Sleep Onset Time </a:t>
            </a:r>
          </a:p>
        </p:txBody>
      </p:sp>
      <p:sp>
        <p:nvSpPr>
          <p:cNvPr id="5" name="Rectangle 166"/>
          <p:cNvSpPr>
            <a:spLocks noChangeArrowheads="1"/>
          </p:cNvSpPr>
          <p:nvPr/>
        </p:nvSpPr>
        <p:spPr bwMode="auto">
          <a:xfrm>
            <a:off x="728663" y="6550025"/>
            <a:ext cx="425450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BL </a:t>
            </a:r>
          </a:p>
        </p:txBody>
      </p:sp>
      <p:sp>
        <p:nvSpPr>
          <p:cNvPr id="9" name="Rectangle 166"/>
          <p:cNvSpPr>
            <a:spLocks noChangeArrowheads="1"/>
          </p:cNvSpPr>
          <p:nvPr/>
        </p:nvSpPr>
        <p:spPr bwMode="auto">
          <a:xfrm>
            <a:off x="1284288" y="6550025"/>
            <a:ext cx="652462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Mid. </a:t>
            </a:r>
          </a:p>
        </p:txBody>
      </p:sp>
      <p:sp>
        <p:nvSpPr>
          <p:cNvPr id="10" name="Rectangle 166"/>
          <p:cNvSpPr>
            <a:spLocks noChangeArrowheads="1"/>
          </p:cNvSpPr>
          <p:nvPr/>
        </p:nvSpPr>
        <p:spPr bwMode="auto">
          <a:xfrm>
            <a:off x="1838325" y="6550025"/>
            <a:ext cx="652463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Post. </a:t>
            </a:r>
          </a:p>
        </p:txBody>
      </p:sp>
      <p:sp>
        <p:nvSpPr>
          <p:cNvPr id="11" name="Rectangle 166"/>
          <p:cNvSpPr>
            <a:spLocks noChangeArrowheads="1"/>
          </p:cNvSpPr>
          <p:nvPr/>
        </p:nvSpPr>
        <p:spPr bwMode="auto">
          <a:xfrm>
            <a:off x="2466975" y="6550025"/>
            <a:ext cx="652463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3Mo. </a:t>
            </a:r>
          </a:p>
        </p:txBody>
      </p:sp>
      <p:sp>
        <p:nvSpPr>
          <p:cNvPr id="12" name="Rectangle 166"/>
          <p:cNvSpPr>
            <a:spLocks noChangeArrowheads="1"/>
          </p:cNvSpPr>
          <p:nvPr/>
        </p:nvSpPr>
        <p:spPr bwMode="auto">
          <a:xfrm>
            <a:off x="3106738" y="6550025"/>
            <a:ext cx="652462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6Mo. </a:t>
            </a:r>
          </a:p>
        </p:txBody>
      </p:sp>
      <p:sp>
        <p:nvSpPr>
          <p:cNvPr id="13" name="Rectangle 166"/>
          <p:cNvSpPr>
            <a:spLocks noChangeArrowheads="1"/>
          </p:cNvSpPr>
          <p:nvPr/>
        </p:nvSpPr>
        <p:spPr bwMode="auto">
          <a:xfrm>
            <a:off x="3983038" y="6564313"/>
            <a:ext cx="423862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BL </a:t>
            </a:r>
          </a:p>
        </p:txBody>
      </p:sp>
      <p:sp>
        <p:nvSpPr>
          <p:cNvPr id="14" name="Rectangle 166"/>
          <p:cNvSpPr>
            <a:spLocks noChangeArrowheads="1"/>
          </p:cNvSpPr>
          <p:nvPr/>
        </p:nvSpPr>
        <p:spPr bwMode="auto">
          <a:xfrm>
            <a:off x="4537075" y="6564313"/>
            <a:ext cx="652463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Mid. </a:t>
            </a:r>
          </a:p>
        </p:txBody>
      </p:sp>
      <p:sp>
        <p:nvSpPr>
          <p:cNvPr id="15" name="Rectangle 166"/>
          <p:cNvSpPr>
            <a:spLocks noChangeArrowheads="1"/>
          </p:cNvSpPr>
          <p:nvPr/>
        </p:nvSpPr>
        <p:spPr bwMode="auto">
          <a:xfrm>
            <a:off x="5091113" y="6564313"/>
            <a:ext cx="654050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Post. </a:t>
            </a:r>
          </a:p>
        </p:txBody>
      </p:sp>
      <p:sp>
        <p:nvSpPr>
          <p:cNvPr id="16" name="Rectangle 166"/>
          <p:cNvSpPr>
            <a:spLocks noChangeArrowheads="1"/>
          </p:cNvSpPr>
          <p:nvPr/>
        </p:nvSpPr>
        <p:spPr bwMode="auto">
          <a:xfrm>
            <a:off x="5719763" y="6564313"/>
            <a:ext cx="654050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3Mo. </a:t>
            </a:r>
          </a:p>
        </p:txBody>
      </p:sp>
      <p:sp>
        <p:nvSpPr>
          <p:cNvPr id="17" name="Rectangle 166"/>
          <p:cNvSpPr>
            <a:spLocks noChangeArrowheads="1"/>
          </p:cNvSpPr>
          <p:nvPr/>
        </p:nvSpPr>
        <p:spPr bwMode="auto">
          <a:xfrm>
            <a:off x="6359525" y="6564313"/>
            <a:ext cx="652463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6Mo. </a:t>
            </a:r>
          </a:p>
        </p:txBody>
      </p:sp>
      <p:sp>
        <p:nvSpPr>
          <p:cNvPr id="18" name="Rectangle 166"/>
          <p:cNvSpPr>
            <a:spLocks noChangeArrowheads="1"/>
          </p:cNvSpPr>
          <p:nvPr/>
        </p:nvSpPr>
        <p:spPr bwMode="auto">
          <a:xfrm>
            <a:off x="1409700" y="1452563"/>
            <a:ext cx="1536700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Behavioral Desensitization  </a:t>
            </a:r>
          </a:p>
        </p:txBody>
      </p:sp>
      <p:sp>
        <p:nvSpPr>
          <p:cNvPr id="19" name="Rectangle 166"/>
          <p:cNvSpPr>
            <a:spLocks noChangeArrowheads="1"/>
          </p:cNvSpPr>
          <p:nvPr/>
        </p:nvSpPr>
        <p:spPr bwMode="auto">
          <a:xfrm>
            <a:off x="4822825" y="1452563"/>
            <a:ext cx="917575" cy="3079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CBT-I</a:t>
            </a:r>
          </a:p>
        </p:txBody>
      </p:sp>
      <p:sp>
        <p:nvSpPr>
          <p:cNvPr id="20" name="Rectangle 166"/>
          <p:cNvSpPr>
            <a:spLocks noChangeArrowheads="1"/>
          </p:cNvSpPr>
          <p:nvPr/>
        </p:nvSpPr>
        <p:spPr bwMode="auto">
          <a:xfrm>
            <a:off x="7977188" y="1573213"/>
            <a:ext cx="917575" cy="9540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100%</a:t>
            </a:r>
          </a:p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Pain Increase.</a:t>
            </a:r>
          </a:p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From BL</a:t>
            </a:r>
          </a:p>
        </p:txBody>
      </p:sp>
      <p:sp>
        <p:nvSpPr>
          <p:cNvPr id="22" name="Rectangle 166"/>
          <p:cNvSpPr>
            <a:spLocks noChangeArrowheads="1"/>
          </p:cNvSpPr>
          <p:nvPr/>
        </p:nvSpPr>
        <p:spPr bwMode="auto">
          <a:xfrm>
            <a:off x="7977188" y="3789363"/>
            <a:ext cx="917575" cy="7397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No Change</a:t>
            </a:r>
          </a:p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In Pain </a:t>
            </a:r>
          </a:p>
        </p:txBody>
      </p:sp>
      <p:sp>
        <p:nvSpPr>
          <p:cNvPr id="23" name="Rectangle 166"/>
          <p:cNvSpPr>
            <a:spLocks noChangeArrowheads="1"/>
          </p:cNvSpPr>
          <p:nvPr/>
        </p:nvSpPr>
        <p:spPr bwMode="auto">
          <a:xfrm>
            <a:off x="8050213" y="5638800"/>
            <a:ext cx="1030287" cy="9540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100%</a:t>
            </a:r>
          </a:p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Pain Decrease.</a:t>
            </a:r>
          </a:p>
          <a:p>
            <a:pPr eaLnBrk="0" hangingPunct="0">
              <a:defRPr/>
            </a:pPr>
            <a:r>
              <a:rPr lang="en-US" sz="1400" b="0" dirty="0">
                <a:solidFill>
                  <a:prstClr val="black"/>
                </a:solidFill>
                <a:ea typeface="MS PGothic" charset="0"/>
                <a:cs typeface="MS PGothic" charset="0"/>
              </a:rPr>
              <a:t>From BL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5700" y="93980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6950"/>
            <a:ext cx="8229600" cy="1700836"/>
          </a:xfrm>
        </p:spPr>
        <p:txBody>
          <a:bodyPr>
            <a:noAutofit/>
          </a:bodyPr>
          <a:lstStyle/>
          <a:p>
            <a:r>
              <a:rPr lang="en-US" sz="3600" dirty="0"/>
              <a:t>CBT-I Significantly Reduces Inflammation and Increases Physical Function </a:t>
            </a:r>
            <a:r>
              <a:rPr lang="en-US" sz="2400" dirty="0"/>
              <a:t>(6MWT) over 3 Months, but not 6-Months (N= 73)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9852" y="3011298"/>
            <a:ext cx="3208373" cy="2928568"/>
            <a:chOff x="-2129425" y="231732"/>
            <a:chExt cx="4667250" cy="4260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9425" y="231732"/>
              <a:ext cx="4667250" cy="4260215"/>
            </a:xfrm>
            <a:prstGeom prst="rect">
              <a:avLst/>
            </a:prstGeom>
            <a:noFill/>
          </p:spPr>
        </p:pic>
        <p:sp>
          <p:nvSpPr>
            <p:cNvPr id="10" name="Text Box 33"/>
            <p:cNvSpPr txBox="1"/>
            <p:nvPr/>
          </p:nvSpPr>
          <p:spPr>
            <a:xfrm>
              <a:off x="862288" y="2041742"/>
              <a:ext cx="231140" cy="228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†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34" y="3011298"/>
            <a:ext cx="3029807" cy="29321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86435" y="2364967"/>
            <a:ext cx="277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</a:rPr>
              <a:t>Distance Walked in 6 Minutes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936" y="2364967"/>
            <a:ext cx="277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prstClr val="black"/>
                </a:solidFill>
              </a:rPr>
              <a:t>Proinflammatory</a:t>
            </a:r>
            <a:r>
              <a:rPr lang="en-US" sz="1800" dirty="0">
                <a:solidFill>
                  <a:prstClr val="black"/>
                </a:solidFill>
              </a:rPr>
              <a:t> Cytokine / IL-6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35" y="5960086"/>
            <a:ext cx="277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prstClr val="black"/>
                </a:solidFill>
              </a:rPr>
              <a:t>B=-39.14,SE=.18.47; P= .038; d=.4</a:t>
            </a:r>
          </a:p>
          <a:p>
            <a:pPr algn="ctr"/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936" y="5894924"/>
            <a:ext cx="2772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prstClr val="black"/>
                </a:solidFill>
              </a:rPr>
              <a:t>B= .87,SE=.33; P= .01; d= .35;</a:t>
            </a:r>
          </a:p>
          <a:p>
            <a:pPr algn="ctr"/>
            <a:r>
              <a:rPr lang="en-US" sz="1200" b="0" dirty="0">
                <a:solidFill>
                  <a:prstClr val="black"/>
                </a:solidFill>
              </a:rPr>
              <a:t>Reductions in IL-6 associated with reduced WOMAC stiffness (r=.58**) and Actigraphy WASO r=.28)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7541" y="1877786"/>
            <a:ext cx="1181923" cy="46044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Manuscript in Prep; Speed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285064" y="1868273"/>
            <a:ext cx="85344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9795" y="6260618"/>
            <a:ext cx="1765005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</a:rPr>
              <a:t>[Similar to Irwin et al.; </a:t>
            </a:r>
            <a:r>
              <a:rPr lang="en-US" sz="1200" i="1" u="sng" dirty="0" err="1">
                <a:solidFill>
                  <a:schemeClr val="tx1"/>
                </a:solidFill>
              </a:rPr>
              <a:t>Biol</a:t>
            </a:r>
            <a:r>
              <a:rPr lang="en-US" sz="1200" i="1" u="sng" dirty="0">
                <a:solidFill>
                  <a:schemeClr val="tx1"/>
                </a:solidFill>
              </a:rPr>
              <a:t> Psych </a:t>
            </a:r>
            <a:r>
              <a:rPr lang="en-US" sz="1200" i="1" dirty="0">
                <a:solidFill>
                  <a:schemeClr val="tx1"/>
                </a:solidFill>
              </a:rPr>
              <a:t>(2015)]</a:t>
            </a:r>
          </a:p>
        </p:txBody>
      </p:sp>
    </p:spTree>
    <p:extLst>
      <p:ext uri="{BB962C8B-B14F-4D97-AF65-F5344CB8AC3E}">
        <p14:creationId xmlns:p14="http://schemas.microsoft.com/office/powerpoint/2010/main" val="11732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Aims of the Lecture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72012"/>
            <a:ext cx="8382000" cy="5285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Provide a brief overview of the longitudinal and experimental literature describing the sleep-pain relationship.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Discuss 2 promising mechanisms, associated with aging  by which sleep disruption and / or sleep loss may induce </a:t>
            </a:r>
            <a:r>
              <a:rPr lang="en-US" sz="2400" dirty="0" err="1"/>
              <a:t>hyperalgesia</a:t>
            </a:r>
            <a:r>
              <a:rPr lang="en-US" sz="2400" dirty="0"/>
              <a:t> and increase risk for chronic pain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Diminished Pain Inhibitory Capacity (CPM)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/>
              <a:t>Increased Inflammation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Discuss emerging literature demonstrating the potential  benefits of cognitive-behavioral therapy for insomnia on  sleep, pain and systemic inflammation in older adults with chronic pain.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7200" y="1278993"/>
            <a:ext cx="8305800" cy="0"/>
          </a:xfrm>
          <a:prstGeom prst="line">
            <a:avLst/>
          </a:prstGeom>
          <a:noFill/>
          <a:ln w="60325">
            <a:solidFill>
              <a:srgbClr val="FAFD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0"/>
            <a:ext cx="80772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>
              <a:defRPr/>
            </a:pPr>
            <a:r>
              <a:rPr lang="en-US" sz="2400" b="0" dirty="0">
                <a:latin typeface="Arial" charset="0"/>
              </a:rPr>
              <a:t>Other Preliminary studies of CBT-I on pain are promising but mixed.</a:t>
            </a:r>
          </a:p>
        </p:txBody>
      </p:sp>
      <p:sp>
        <p:nvSpPr>
          <p:cNvPr id="73730" name="Line 5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610600" cy="3252788"/>
        </p:xfrm>
        <a:graphic>
          <a:graphicData uri="http://schemas.openxmlformats.org/drawingml/2006/table">
            <a:tbl>
              <a:tblPr/>
              <a:tblGrid>
                <a:gridCol w="27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Name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Pain Type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Pain Outcomes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1. Currie et  al. (2000)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Mixed Pain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60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No:  cohen’s d @ 3 mo’s = </a:t>
                      </a: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.41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2. Edinger et  al. (2005) 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Fibromyalgia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42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No, but Sort of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(Sleep hygiene subgroup that spontaneously adopted SRT and SCT 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3. Vitiello et al (2009)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Osteoarthritis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51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Yes (on some but not all measures)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Jungquist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et al. (2010)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Neck and Back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28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Pain No, but Pain-related interference YES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763" name="Rectangle 3"/>
          <p:cNvSpPr txBox="1">
            <a:spLocks noChangeArrowheads="1"/>
          </p:cNvSpPr>
          <p:nvPr/>
        </p:nvSpPr>
        <p:spPr bwMode="auto">
          <a:xfrm>
            <a:off x="381000" y="4413494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400" b="0" dirty="0">
                <a:solidFill>
                  <a:srgbClr val="FFFFFF"/>
                </a:solidFill>
                <a:latin typeface="Arial" charset="0"/>
              </a:rPr>
              <a:t>Most of studies were not designed to answer this question</a:t>
            </a:r>
          </a:p>
          <a:p>
            <a:pPr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400" b="0" dirty="0">
                <a:solidFill>
                  <a:srgbClr val="FFFFFF"/>
                </a:solidFill>
                <a:latin typeface="Arial" charset="0"/>
              </a:rPr>
              <a:t>Effect Sizes of CBT-I on Pain are promising</a:t>
            </a:r>
          </a:p>
          <a:p>
            <a:pPr marL="0" indent="0" eaLnBrk="0" hangingPunct="0">
              <a:spcAft>
                <a:spcPts val="600"/>
              </a:spcAft>
              <a:buSzPct val="100000"/>
            </a:pPr>
            <a:endParaRPr lang="en-US" sz="2000" b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3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41148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5" name="Text Box 10"/>
          <p:cNvSpPr txBox="1">
            <a:spLocks noChangeArrowheads="1"/>
          </p:cNvSpPr>
          <p:nvPr/>
        </p:nvSpPr>
        <p:spPr bwMode="auto">
          <a:xfrm>
            <a:off x="5257800" y="4648200"/>
            <a:ext cx="3352800" cy="38100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1pPr>
            <a:lvl2pPr marL="742950" indent="-28575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2pPr>
            <a:lvl3pPr marL="11430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3pPr>
            <a:lvl4pPr marL="16002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4pPr>
            <a:lvl5pPr marL="2057400" indent="-228600"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AFD00"/>
                </a:solidFill>
                <a:latin typeface="Arial Rounded MT Bold" charset="0"/>
                <a:ea typeface="MS PGothic" charset="0"/>
                <a:cs typeface="MS PGothic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Effect Sizes on Pain, Jungquist (2010)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5502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Vitiello</a:t>
            </a:r>
            <a:r>
              <a:rPr lang="en-US" sz="1600" b="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et al. 2013 &amp; 14; McCurry et al (2014)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9718"/>
            <a:ext cx="7772400" cy="940260"/>
          </a:xfrm>
        </p:spPr>
        <p:txBody>
          <a:bodyPr/>
          <a:lstStyle/>
          <a:p>
            <a:r>
              <a:rPr lang="en-US" sz="3200" dirty="0">
                <a:effectLst/>
                <a:latin typeface="Arial" charset="0"/>
                <a:ea typeface="ＭＳ Ｐゴシック" charset="0"/>
                <a:cs typeface="ＭＳ Ｐゴシック" charset="0"/>
              </a:rPr>
              <a:t>Take Home Messages</a:t>
            </a:r>
          </a:p>
        </p:txBody>
      </p:sp>
      <p:sp>
        <p:nvSpPr>
          <p:cNvPr id="149506" name="Line 3"/>
          <p:cNvSpPr>
            <a:spLocks noChangeShapeType="1"/>
          </p:cNvSpPr>
          <p:nvPr/>
        </p:nvSpPr>
        <p:spPr bwMode="auto">
          <a:xfrm>
            <a:off x="381000" y="1291384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6780" y="1689975"/>
            <a:ext cx="8686800" cy="4866228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Sleep disorders and chronic pain are highly comorbid in older adults</a:t>
            </a:r>
          </a:p>
          <a:p>
            <a:pPr>
              <a:lnSpc>
                <a:spcPct val="80000"/>
              </a:lnSpc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Sleep disturbance causes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hyperalgesia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and is a major risk factor for chronic pain onset, severity and persistence.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Sleep loss impairs central pain modulation and heightens systemic inflammation--factors that are associated with aging, and age-related morbidity</a:t>
            </a:r>
            <a:endParaRPr lang="en-US" sz="2200" dirty="0">
              <a:ea typeface="ＭＳ Ｐゴシック" charset="0"/>
              <a:cs typeface="ＭＳ Ｐゴシック" charset="0"/>
            </a:endParaRPr>
          </a:p>
          <a:p>
            <a:pPr marL="400050">
              <a:lnSpc>
                <a:spcPct val="80000"/>
              </a:lnSpc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Clinical issues implications: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Have a low threshold for formal sleep disorders assessment for older adults with chronic pain and sleep complaints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Aggressive treatment of underlying sleep problems is likely to improve pain control.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CBT for insomnia is the first line treatment for insomnia in older adults.</a:t>
            </a:r>
          </a:p>
          <a:p>
            <a:pPr lvl="2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May decrease systemic inflammation </a:t>
            </a:r>
          </a:p>
          <a:p>
            <a:pPr lvl="2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May improve clinical pain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Line 3"/>
          <p:cNvSpPr>
            <a:spLocks noChangeShapeType="1"/>
          </p:cNvSpPr>
          <p:nvPr/>
        </p:nvSpPr>
        <p:spPr bwMode="auto">
          <a:xfrm>
            <a:off x="528638" y="1328738"/>
            <a:ext cx="8077200" cy="0"/>
          </a:xfrm>
          <a:prstGeom prst="line">
            <a:avLst/>
          </a:prstGeom>
          <a:noFill/>
          <a:ln w="60325">
            <a:solidFill>
              <a:srgbClr val="FAF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charset="0"/>
              <a:ea typeface="MS PGothic" charset="0"/>
              <a:cs typeface="MS PGothic" charset="0"/>
            </a:endParaRPr>
          </a:p>
        </p:txBody>
      </p:sp>
      <p:sp>
        <p:nvSpPr>
          <p:cNvPr id="79874" name="Rectangle 10"/>
          <p:cNvSpPr>
            <a:spLocks noChangeArrowheads="1"/>
          </p:cNvSpPr>
          <p:nvPr/>
        </p:nvSpPr>
        <p:spPr bwMode="auto">
          <a:xfrm>
            <a:off x="166688" y="501650"/>
            <a:ext cx="875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 eaLnBrk="0" hangingPunct="0"/>
            <a:r>
              <a:rPr lang="en-US" sz="3600">
                <a:solidFill>
                  <a:srgbClr val="FAFD00"/>
                </a:solidFill>
                <a:ea typeface="MS PGothic" charset="0"/>
                <a:cs typeface="MS PGothic" charset="0"/>
              </a:rPr>
              <a:t>THANK YOU!  </a:t>
            </a:r>
          </a:p>
        </p:txBody>
      </p:sp>
      <p:sp>
        <p:nvSpPr>
          <p:cNvPr id="79875" name="Rectangle 11"/>
          <p:cNvSpPr>
            <a:spLocks noChangeArrowheads="1"/>
          </p:cNvSpPr>
          <p:nvPr/>
        </p:nvSpPr>
        <p:spPr bwMode="auto">
          <a:xfrm>
            <a:off x="-34323" y="1543050"/>
            <a:ext cx="8612188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1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dirty="0">
                <a:solidFill>
                  <a:srgbClr val="FFFFFF"/>
                </a:solidFill>
                <a:ea typeface="MS PGothic" charset="0"/>
                <a:cs typeface="MS PGothic" charset="0"/>
              </a:rPr>
              <a:t>    </a:t>
            </a:r>
            <a:r>
              <a:rPr lang="en-US" sz="1800" u="sng" dirty="0">
                <a:solidFill>
                  <a:srgbClr val="FFFFFF"/>
                </a:solidFill>
                <a:ea typeface="MS PGothic" charset="0"/>
                <a:cs typeface="MS PGothic" charset="0"/>
              </a:rPr>
              <a:t>Johns Hopkins Behavioral Medicine Laboratory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1800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Jennifer </a:t>
            </a: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Haythornthwaite</a:t>
            </a: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, Ph.D.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Robert Edwards, Ph.D.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Luis </a:t>
            </a: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Buenaver</a:t>
            </a: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Ph.D</a:t>
            </a:r>
            <a:endParaRPr lang="en-US" sz="1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Claudia Campbell, Ph.D.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Patrick </a:t>
            </a: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Finan</a:t>
            </a: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, Ph.D.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Janelle Coughlin, Ph.D.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Traci Speed, MD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Jessiy</a:t>
            </a: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Salwi</a:t>
            </a: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, PhD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Jim </a:t>
            </a:r>
            <a:r>
              <a:rPr lang="en-US" sz="14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Fauerbauch</a:t>
            </a:r>
            <a:r>
              <a:rPr lang="en-US" sz="1400" dirty="0">
                <a:solidFill>
                  <a:srgbClr val="FFFFFF"/>
                </a:solidFill>
                <a:ea typeface="MS PGothic" charset="0"/>
                <a:cs typeface="MS PGothic" charset="0"/>
              </a:rPr>
              <a:t>, Ph.D.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endParaRPr lang="en-US" sz="1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1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100000"/>
            </a:pPr>
            <a:endParaRPr lang="en-U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9876" name="Rectangle 11"/>
          <p:cNvSpPr>
            <a:spLocks noChangeArrowheads="1"/>
          </p:cNvSpPr>
          <p:nvPr/>
        </p:nvSpPr>
        <p:spPr bwMode="auto">
          <a:xfrm>
            <a:off x="2970213" y="2957513"/>
            <a:ext cx="6157912" cy="3900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79877" name="Picture 10" descr="File:US-NIH-NINDS-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287963"/>
            <a:ext cx="2846388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File:US-NIH-NIAMS-Logo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253038"/>
            <a:ext cx="16922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5" descr="600px-NIH_logo_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3136900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3"/>
          <p:cNvSpPr>
            <a:spLocks noChangeArrowheads="1"/>
          </p:cNvSpPr>
          <p:nvPr/>
        </p:nvSpPr>
        <p:spPr bwMode="auto">
          <a:xfrm>
            <a:off x="2562505" y="2384696"/>
            <a:ext cx="3067198" cy="3067198"/>
          </a:xfrm>
          <a:prstGeom prst="ellipse">
            <a:avLst/>
          </a:prstGeom>
          <a:solidFill>
            <a:srgbClr val="FAFD00">
              <a:alpha val="50195"/>
            </a:srgbClr>
          </a:solidFill>
          <a:ln w="28575">
            <a:solidFill>
              <a:srgbClr val="FAFD00"/>
            </a:solidFill>
            <a:round/>
            <a:headEnd/>
            <a:tailEnd/>
          </a:ln>
        </p:spPr>
        <p:txBody>
          <a:bodyPr wrap="none" anchor="t"/>
          <a:lstStyle/>
          <a:p>
            <a:pPr algn="ctr" eaLnBrk="0" hangingPunct="0"/>
            <a:endParaRPr lang="en-US"/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3454408" y="2334213"/>
            <a:ext cx="3152188" cy="3152188"/>
          </a:xfrm>
          <a:prstGeom prst="ellipse">
            <a:avLst/>
          </a:prstGeom>
          <a:solidFill>
            <a:srgbClr val="FF6600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t"/>
          <a:lstStyle/>
          <a:p>
            <a:pPr algn="ctr" eaLnBrk="0" hangingPunct="0"/>
            <a:endParaRPr lang="en-US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5968991" y="3228481"/>
            <a:ext cx="20574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u="sng" dirty="0">
                <a:solidFill>
                  <a:srgbClr val="FFFFFF"/>
                </a:solidFill>
              </a:rPr>
              <a:t>Chronic Pain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11.5-55.2%</a:t>
            </a:r>
            <a:endParaRPr lang="en-US" sz="2400" b="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53254" name="Picture 7" descr="pa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829" y="4690533"/>
            <a:ext cx="1708170" cy="21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8" descr="Goya%2520The%2520Sleep%2520of%2520Reason%2520Produces%2520Mosters%25201798">
            <a:hlinkClick r:id="rId4" invalidUrl="http://images.google.com/imgres?imgurl=www.butterfly-farm.com/Images/Surrealism/surrealism images/Goya The Sleep of Reason Produces Mosters 1798.jpg&amp;imgrefurl=http://www.butterfly-farm.com/Pages/surrealism pages/GoyaProduces"/>
          </p:cNvPr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90533"/>
            <a:ext cx="1610118" cy="216746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55294" y="3325543"/>
            <a:ext cx="1784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19191">
                    <a:lumMod val="20000"/>
                    <a:lumOff val="80000"/>
                  </a:srgbClr>
                </a:solidFill>
              </a:rPr>
              <a:t>50% - 88%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16736" y="3228481"/>
            <a:ext cx="20574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u="sng" dirty="0">
                <a:solidFill>
                  <a:srgbClr val="FFFFFF"/>
                </a:solidFill>
              </a:rPr>
              <a:t>Chronic Insomnia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10-20%</a:t>
            </a:r>
            <a:endParaRPr lang="en-US" sz="2400" b="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017331" y="3739854"/>
            <a:ext cx="3083625" cy="3083625"/>
          </a:xfrm>
          <a:prstGeom prst="ellipse">
            <a:avLst/>
          </a:prstGeom>
          <a:solidFill>
            <a:srgbClr val="FF00FF">
              <a:alpha val="50195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23889" y="5773329"/>
            <a:ext cx="2743200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u="sng" dirty="0">
                <a:solidFill>
                  <a:srgbClr val="FFFFFF"/>
                </a:solidFill>
              </a:rPr>
              <a:t>Sleep Apnea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4-20%</a:t>
            </a:r>
            <a:endParaRPr lang="en-US" sz="2400" b="0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39374" y="4512968"/>
            <a:ext cx="13673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919191">
                    <a:lumMod val="20000"/>
                    <a:lumOff val="80000"/>
                  </a:srgbClr>
                </a:solidFill>
              </a:rPr>
              <a:t>39-75%</a:t>
            </a:r>
          </a:p>
          <a:p>
            <a:r>
              <a:rPr lang="en-US" sz="1400" dirty="0">
                <a:solidFill>
                  <a:srgbClr val="919191">
                    <a:lumMod val="20000"/>
                    <a:lumOff val="80000"/>
                  </a:srgbClr>
                </a:solidFill>
              </a:rPr>
              <a:t>Webster et al. 2008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261423" y="1628310"/>
            <a:ext cx="1646842" cy="1646842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82528" y="1968311"/>
            <a:ext cx="276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u="sng" dirty="0">
                <a:solidFill>
                  <a:srgbClr val="FFFFFF"/>
                </a:solidFill>
              </a:rPr>
              <a:t>Circadian Rhythm d/o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39393" y="2632213"/>
            <a:ext cx="276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3033579" y="1677196"/>
            <a:ext cx="1646842" cy="1646842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1926" y="1968311"/>
            <a:ext cx="40510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u="sng" dirty="0">
                <a:solidFill>
                  <a:srgbClr val="FFFFFF"/>
                </a:solidFill>
              </a:rPr>
              <a:t>Restless Legs Syndrome</a:t>
            </a:r>
            <a:r>
              <a:rPr lang="en-US" sz="1800" dirty="0">
                <a:solidFill>
                  <a:srgbClr val="FFFFFF"/>
                </a:solidFill>
              </a:rPr>
              <a:t> 4-10%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(Edwards, Allen, Earley, Smith, 2011) 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9005" y="504648"/>
            <a:ext cx="9374524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 Sleep &amp; Chronic Pain Disorders are Highly Comorbid Health Epidemics</a:t>
            </a:r>
            <a:br>
              <a:rPr lang="en-US" sz="3200" b="1" dirty="0"/>
            </a:br>
            <a:r>
              <a:rPr lang="en-US" sz="3200" b="1" dirty="0"/>
              <a:t>among older adults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913491" y="2620710"/>
            <a:ext cx="276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" y="4613747"/>
            <a:ext cx="1578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err="1">
                <a:solidFill>
                  <a:srgbClr val="FFFFFF"/>
                </a:solidFill>
              </a:rPr>
              <a:t>Beh</a:t>
            </a:r>
            <a:r>
              <a:rPr lang="en-US" sz="1400" dirty="0">
                <a:solidFill>
                  <a:srgbClr val="FFFFFF"/>
                </a:solidFill>
              </a:rPr>
              <a:t>. Induced insufficient sleep syndrome 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119440" y="6396335"/>
            <a:ext cx="302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919191">
                    <a:lumMod val="20000"/>
                    <a:lumOff val="80000"/>
                  </a:srgbClr>
                </a:solidFill>
              </a:rPr>
              <a:t>Gooneratne</a:t>
            </a:r>
            <a:r>
              <a:rPr lang="en-US" sz="1200" dirty="0">
                <a:solidFill>
                  <a:srgbClr val="919191">
                    <a:lumMod val="20000"/>
                    <a:lumOff val="80000"/>
                  </a:srgbClr>
                </a:solidFill>
              </a:rPr>
              <a:t> &amp; </a:t>
            </a:r>
            <a:r>
              <a:rPr lang="en-US" sz="1200" dirty="0" err="1">
                <a:solidFill>
                  <a:srgbClr val="919191">
                    <a:lumMod val="20000"/>
                    <a:lumOff val="80000"/>
                  </a:srgbClr>
                </a:solidFill>
              </a:rPr>
              <a:t>Vitiello</a:t>
            </a:r>
            <a:r>
              <a:rPr lang="en-US" sz="1200" dirty="0">
                <a:solidFill>
                  <a:srgbClr val="919191">
                    <a:lumMod val="20000"/>
                    <a:lumOff val="80000"/>
                  </a:srgbClr>
                </a:solidFill>
              </a:rPr>
              <a:t>, </a:t>
            </a:r>
            <a:r>
              <a:rPr lang="en-US" sz="1200" u="sng" dirty="0" err="1">
                <a:solidFill>
                  <a:srgbClr val="919191">
                    <a:lumMod val="20000"/>
                    <a:lumOff val="80000"/>
                  </a:srgbClr>
                </a:solidFill>
              </a:rPr>
              <a:t>Clin</a:t>
            </a:r>
            <a:r>
              <a:rPr lang="en-US" sz="1200" u="sng" dirty="0">
                <a:solidFill>
                  <a:srgbClr val="919191">
                    <a:lumMod val="20000"/>
                    <a:lumOff val="80000"/>
                  </a:srgbClr>
                </a:solidFill>
              </a:rPr>
              <a:t>. </a:t>
            </a:r>
            <a:r>
              <a:rPr lang="en-US" sz="1200" u="sng" dirty="0" err="1">
                <a:solidFill>
                  <a:srgbClr val="919191">
                    <a:lumMod val="20000"/>
                    <a:lumOff val="80000"/>
                  </a:srgbClr>
                </a:solidFill>
              </a:rPr>
              <a:t>Geriatr</a:t>
            </a:r>
            <a:r>
              <a:rPr lang="en-US" sz="1200" u="sng" dirty="0">
                <a:solidFill>
                  <a:srgbClr val="919191">
                    <a:lumMod val="20000"/>
                    <a:lumOff val="80000"/>
                  </a:srgbClr>
                </a:solidFill>
              </a:rPr>
              <a:t> Med</a:t>
            </a:r>
            <a:r>
              <a:rPr lang="en-US" sz="1200" dirty="0">
                <a:solidFill>
                  <a:srgbClr val="919191">
                    <a:lumMod val="20000"/>
                    <a:lumOff val="80000"/>
                  </a:srgbClr>
                </a:solidFill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6" grpId="0"/>
      <p:bldP spid="15" grpId="0" animBg="1"/>
      <p:bldP spid="2" grpId="0"/>
      <p:bldP spid="17" grpId="0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altLang="en-US"/>
              <a:t>Sleep Architecture Across The Lifespan</a:t>
            </a:r>
          </a:p>
        </p:txBody>
      </p:sp>
      <p:pic>
        <p:nvPicPr>
          <p:cNvPr id="791555" name="Picture 3" descr="sleep lifesp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640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1556" name="Line 4"/>
          <p:cNvSpPr>
            <a:spLocks noChangeShapeType="1"/>
          </p:cNvSpPr>
          <p:nvPr/>
        </p:nvSpPr>
        <p:spPr bwMode="auto">
          <a:xfrm>
            <a:off x="2286000" y="2057400"/>
            <a:ext cx="0" cy="30480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91557" name="Line 5"/>
          <p:cNvSpPr>
            <a:spLocks noChangeShapeType="1"/>
          </p:cNvSpPr>
          <p:nvPr/>
        </p:nvSpPr>
        <p:spPr bwMode="auto">
          <a:xfrm>
            <a:off x="2286000" y="2057400"/>
            <a:ext cx="3200400" cy="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AFD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91558" name="Text Box 6"/>
          <p:cNvSpPr txBox="1">
            <a:spLocks noChangeArrowheads="1"/>
          </p:cNvSpPr>
          <p:nvPr/>
        </p:nvSpPr>
        <p:spPr bwMode="auto">
          <a:xfrm>
            <a:off x="5410200" y="1143000"/>
            <a:ext cx="3352800" cy="17526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0">
                <a:solidFill>
                  <a:srgbClr val="000000"/>
                </a:solidFill>
                <a:latin typeface="Arial Rounded MT Bold" panose="020F0704030504030204" pitchFamily="34" charset="0"/>
              </a:rPr>
              <a:t>Decline in SWS in late adolescence corresponds to developmental decrease in cortical synaptic density (dearborization, dendritic pruning)</a:t>
            </a:r>
            <a:endParaRPr lang="en-US" altLang="en-US" sz="1600" b="0">
              <a:solidFill>
                <a:srgbClr val="FAFD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5410200" y="2971800"/>
            <a:ext cx="3352800" cy="3725863"/>
          </a:xfrm>
          <a:prstGeom prst="rect">
            <a:avLst/>
          </a:prstGeom>
          <a:solidFill>
            <a:srgbClr val="CCCCFF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0" u="sng">
                <a:solidFill>
                  <a:srgbClr val="000000"/>
                </a:solidFill>
                <a:latin typeface="Arial Rounded MT Bold" panose="020F0704030504030204" pitchFamily="34" charset="0"/>
              </a:rPr>
              <a:t>Early Life</a:t>
            </a:r>
            <a:endParaRPr lang="en-US" altLang="en-US" sz="1600" b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</a:rPr>
              <a:t>REM </a:t>
            </a: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</a:t>
            </a:r>
            <a:endParaRPr lang="en-US" altLang="en-US" sz="1600" b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</a:rPr>
              <a:t>SWS </a:t>
            </a: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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TST  </a:t>
            </a:r>
            <a:endParaRPr lang="en-US" altLang="en-US" sz="1600" b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1800" b="0" u="sng">
                <a:solidFill>
                  <a:srgbClr val="000000"/>
                </a:solidFill>
                <a:latin typeface="Arial Rounded MT Bold" panose="020F0704030504030204" pitchFamily="34" charset="0"/>
              </a:rPr>
              <a:t>Late Life</a:t>
            </a:r>
            <a:endParaRPr lang="en-US" altLang="en-US" sz="1600" b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</a:rPr>
              <a:t>REM </a:t>
            </a: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 slight</a:t>
            </a:r>
            <a:endParaRPr lang="en-US" altLang="en-US" sz="1600" b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</a:rPr>
              <a:t>SWS </a:t>
            </a: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</a:t>
            </a:r>
            <a:endParaRPr lang="en-US" altLang="en-US" sz="1600" b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</a:rPr>
              <a:t>Light Sleep </a:t>
            </a: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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Time awake in bed 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600" b="0">
                <a:solidFill>
                  <a:srgbClr val="000000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TST  more likely redistributed</a:t>
            </a:r>
          </a:p>
        </p:txBody>
      </p:sp>
    </p:spTree>
    <p:extLst>
      <p:ext uri="{BB962C8B-B14F-4D97-AF65-F5344CB8AC3E}">
        <p14:creationId xmlns:p14="http://schemas.microsoft.com/office/powerpoint/2010/main" val="111089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81000"/>
            <a:ext cx="8966200" cy="1143000"/>
          </a:xfrm>
        </p:spPr>
        <p:txBody>
          <a:bodyPr/>
          <a:lstStyle/>
          <a:p>
            <a:r>
              <a:rPr lang="en-US">
                <a:effectLst/>
                <a:latin typeface="Arial" charset="0"/>
                <a:ea typeface="MS PGothic" charset="0"/>
              </a:rPr>
              <a:t>What is Chronic Pain? </a:t>
            </a:r>
            <a:br>
              <a:rPr lang="en-US" sz="3200">
                <a:effectLst/>
                <a:latin typeface="Arial" charset="0"/>
                <a:ea typeface="MS PGothic" charset="0"/>
              </a:rPr>
            </a:br>
            <a:r>
              <a:rPr lang="en-US" sz="2400">
                <a:solidFill>
                  <a:srgbClr val="FFFFFF"/>
                </a:solidFill>
                <a:effectLst/>
                <a:latin typeface="Arial" charset="0"/>
                <a:ea typeface="MS PGothic" charset="0"/>
              </a:rPr>
              <a:t>Pain that persists beyond expected time of healing ? (3 mos ?)</a:t>
            </a:r>
          </a:p>
        </p:txBody>
      </p:sp>
      <p:sp>
        <p:nvSpPr>
          <p:cNvPr id="62466" name="Line 3"/>
          <p:cNvSpPr>
            <a:spLocks noChangeShapeType="1"/>
          </p:cNvSpPr>
          <p:nvPr/>
        </p:nvSpPr>
        <p:spPr bwMode="auto">
          <a:xfrm>
            <a:off x="292100" y="1577975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28600" y="1803400"/>
            <a:ext cx="9271000" cy="1077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a typeface="MS PGothic" charset="0"/>
                <a:cs typeface="MS PGothic" charset="0"/>
              </a:rPr>
              <a:t> Chronic Pain is </a:t>
            </a:r>
            <a:r>
              <a:rPr lang="en-US" sz="1800" dirty="0">
                <a:solidFill>
                  <a:srgbClr val="FFFFFF"/>
                </a:solidFill>
                <a:ea typeface="MS PGothic" charset="0"/>
                <a:cs typeface="MS PGothic" charset="0"/>
                <a:sym typeface="Symbol" pitchFamily="18" charset="2"/>
              </a:rPr>
              <a:t></a:t>
            </a:r>
            <a:r>
              <a:rPr lang="en-US" dirty="0">
                <a:ea typeface="MS PGothic" charset="0"/>
                <a:cs typeface="MS PGothic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ea typeface="MS PGothic" charset="0"/>
                <a:cs typeface="MS PGothic" charset="0"/>
              </a:rPr>
              <a:t>conceptualized as a neurologic disorder</a:t>
            </a:r>
            <a:r>
              <a:rPr lang="en-US" sz="1600" dirty="0">
                <a:solidFill>
                  <a:srgbClr val="FFFFFF"/>
                </a:solidFill>
                <a:ea typeface="MS PGothic" charset="0"/>
                <a:cs typeface="MS PGothic" charset="0"/>
              </a:rPr>
              <a:t>  [</a:t>
            </a:r>
            <a:r>
              <a:rPr lang="en-US" sz="1600" dirty="0" err="1">
                <a:solidFill>
                  <a:srgbClr val="FFFFFF"/>
                </a:solidFill>
                <a:ea typeface="MS PGothic" charset="0"/>
                <a:cs typeface="MS PGothic" charset="0"/>
              </a:rPr>
              <a:t>Melzack</a:t>
            </a:r>
            <a:r>
              <a:rPr lang="en-US" sz="1600" dirty="0">
                <a:solidFill>
                  <a:srgbClr val="FFFFFF"/>
                </a:solidFill>
                <a:ea typeface="MS PGothic" charset="0"/>
                <a:cs typeface="MS PGothic" charset="0"/>
              </a:rPr>
              <a:t>, R (1999)] 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sz="2400" u="sng" dirty="0">
                <a:solidFill>
                  <a:srgbClr val="FFFFFF"/>
                </a:solidFill>
                <a:ea typeface="MS PGothic" charset="0"/>
                <a:cs typeface="MS PGothic" charset="0"/>
              </a:rPr>
              <a:t>Central Sensitization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795588"/>
            <a:ext cx="43465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13488" y="6124575"/>
            <a:ext cx="1082675" cy="27622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MS PGothic" charset="0"/>
                <a:cs typeface="Arial" pitchFamily="34" charset="0"/>
              </a:rPr>
              <a:t>DeLeo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MS PGothic" charset="0"/>
                <a:cs typeface="Arial" pitchFamily="34" charset="0"/>
              </a:rPr>
              <a:t>, 2006 </a:t>
            </a:r>
            <a:endParaRPr lang="en-US" sz="1200" dirty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05478" name="Rectangle 1"/>
          <p:cNvSpPr>
            <a:spLocks noChangeArrowheads="1"/>
          </p:cNvSpPr>
          <p:nvPr/>
        </p:nvSpPr>
        <p:spPr bwMode="auto">
          <a:xfrm>
            <a:off x="609600" y="2967038"/>
            <a:ext cx="3733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 typeface="Wingdings" charset="0"/>
              <a:buChar char="Ø"/>
            </a:pPr>
            <a:r>
              <a:rPr lang="en-US" sz="16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Dysregulation of supraspinal inhibitory &amp; facilitatory mechanisms that modulate nociception &amp; regulate spinal sensitization</a:t>
            </a:r>
          </a:p>
          <a:p>
            <a:pPr lvl="1" eaLnBrk="0" hangingPunct="0">
              <a:spcBef>
                <a:spcPct val="50000"/>
              </a:spcBef>
              <a:buFont typeface="Wingdings" charset="0"/>
              <a:buChar char="Ø"/>
            </a:pPr>
            <a:endParaRPr lang="en-US" sz="1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lvl="1" eaLnBrk="0" hangingPunct="0"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724400"/>
            <a:ext cx="39624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spcBef>
                <a:spcPct val="50000"/>
              </a:spcBef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Sleep disturbance: </a:t>
            </a:r>
            <a:r>
              <a:rPr lang="en-US" sz="16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may alter these descending systems (Smith et al. 2007)</a:t>
            </a:r>
          </a:p>
          <a:p>
            <a:pPr lvl="1" eaLnBrk="0" hangingPunct="0">
              <a:spcBef>
                <a:spcPct val="50000"/>
              </a:spcBef>
              <a:defRPr/>
            </a:pPr>
            <a:endParaRPr lang="en-US" sz="16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80899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What is the objective sleep profile of chronic pain patients?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17500" y="1447800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8" y="1538683"/>
            <a:ext cx="6247744" cy="2408243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34918" y="4142509"/>
            <a:ext cx="7218716" cy="28469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FFFF"/>
                </a:solidFill>
                <a:latin typeface="+mj-lt"/>
              </a:rPr>
              <a:t> Sleep continuity disruption is a robust and consistent finding</a:t>
            </a:r>
          </a:p>
          <a:p>
            <a:pPr marL="742950" lvl="1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Increased sleep latency</a:t>
            </a:r>
          </a:p>
          <a:p>
            <a:pPr marL="742950" lvl="1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Increased frank wake after sleep onset time; and arousals</a:t>
            </a:r>
          </a:p>
          <a:p>
            <a:pPr marL="742950" lvl="1" indent="-285750" eaLnBrk="0" hangingPunct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Decreased total sleep time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Decreased sleep efficiency (total sleep time / time in bed)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FFFFFF"/>
                </a:solidFill>
                <a:latin typeface="+mj-lt"/>
              </a:rPr>
              <a:t>Sleep architecture findings were more mixed, but most consistent finding was </a:t>
            </a:r>
            <a:r>
              <a:rPr lang="en-US" sz="1800" b="0" u="sng" dirty="0">
                <a:solidFill>
                  <a:srgbClr val="FFFFFF"/>
                </a:solidFill>
                <a:latin typeface="+mj-lt"/>
              </a:rPr>
              <a:t>reduced slow wave sleep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u="sng" dirty="0">
                <a:solidFill>
                  <a:srgbClr val="FFFFFF"/>
                </a:solidFill>
                <a:latin typeface="+mj-lt"/>
              </a:rPr>
              <a:t>Caveat:</a:t>
            </a:r>
            <a:r>
              <a:rPr lang="en-US" sz="1800" b="0" dirty="0">
                <a:solidFill>
                  <a:srgbClr val="FFFFFF"/>
                </a:solidFill>
                <a:latin typeface="+mj-lt"/>
              </a:rPr>
              <a:t>  N=29; many had methodological flaws</a:t>
            </a:r>
          </a:p>
          <a:p>
            <a:pPr marL="742950" lvl="1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More objective descriptive work is needed with large sample sizes.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endParaRPr lang="en-US" sz="1800" b="0" u="sng" dirty="0">
              <a:solidFill>
                <a:srgbClr val="FFFF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85725"/>
            <a:ext cx="8915400" cy="1143000"/>
          </a:xfrm>
          <a:noFill/>
          <a:ln/>
        </p:spPr>
        <p:txBody>
          <a:bodyPr/>
          <a:lstStyle/>
          <a:p>
            <a:r>
              <a:rPr lang="en-US" dirty="0"/>
              <a:t>How Are Sleep and Pain Inter-related ?</a:t>
            </a:r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1219200" y="2051050"/>
            <a:ext cx="1143000" cy="40011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PAIN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3276600" y="2051050"/>
            <a:ext cx="1981200" cy="40011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AROUSAL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6096000" y="2051050"/>
            <a:ext cx="2057400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Sleep Disruption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>
            <a:off x="2514600" y="2279650"/>
            <a:ext cx="5334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>
            <a:off x="5410200" y="2279650"/>
            <a:ext cx="5334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70" name="Text Box 18"/>
          <p:cNvSpPr txBox="1">
            <a:spLocks noChangeArrowheads="1"/>
          </p:cNvSpPr>
          <p:nvPr/>
        </p:nvSpPr>
        <p:spPr bwMode="auto">
          <a:xfrm>
            <a:off x="219075" y="136525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FFFFFF"/>
                </a:solidFill>
              </a:rPr>
              <a:t>1) Traditional Linear View</a:t>
            </a:r>
          </a:p>
        </p:txBody>
      </p:sp>
      <p:sp>
        <p:nvSpPr>
          <p:cNvPr id="509973" name="Line 21"/>
          <p:cNvSpPr>
            <a:spLocks noChangeShapeType="1"/>
          </p:cNvSpPr>
          <p:nvPr/>
        </p:nvSpPr>
        <p:spPr bwMode="auto">
          <a:xfrm>
            <a:off x="304800" y="1171575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3" descr="fibromyal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0" y="3867378"/>
            <a:ext cx="1966913" cy="2992437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36913" y="3240315"/>
            <a:ext cx="5907087" cy="6413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</a:rPr>
              <a:t> Lentz (1999); </a:t>
            </a:r>
            <a:r>
              <a:rPr lang="en-US" sz="1800" dirty="0" err="1">
                <a:solidFill>
                  <a:srgbClr val="000000"/>
                </a:solidFill>
              </a:rPr>
              <a:t>Onen</a:t>
            </a:r>
            <a:r>
              <a:rPr lang="en-US" sz="1800" dirty="0">
                <a:solidFill>
                  <a:srgbClr val="000000"/>
                </a:solidFill>
              </a:rPr>
              <a:t> (2001); </a:t>
            </a:r>
            <a:r>
              <a:rPr lang="en-US" sz="1800" dirty="0" err="1">
                <a:solidFill>
                  <a:srgbClr val="000000"/>
                </a:solidFill>
              </a:rPr>
              <a:t>Kundermann</a:t>
            </a:r>
            <a:r>
              <a:rPr lang="en-US" sz="1800" dirty="0">
                <a:solidFill>
                  <a:srgbClr val="000000"/>
                </a:solidFill>
              </a:rPr>
              <a:t> (2004); </a:t>
            </a:r>
            <a:r>
              <a:rPr lang="en-US" sz="1800" dirty="0" err="1">
                <a:solidFill>
                  <a:srgbClr val="000000"/>
                </a:solidFill>
              </a:rPr>
              <a:t>Roehrs</a:t>
            </a:r>
            <a:r>
              <a:rPr lang="en-US" sz="1800" dirty="0">
                <a:solidFill>
                  <a:srgbClr val="000000"/>
                </a:solidFill>
              </a:rPr>
              <a:t>, et al (2006); </a:t>
            </a:r>
            <a:r>
              <a:rPr lang="en-US" sz="1800" dirty="0" err="1">
                <a:solidFill>
                  <a:srgbClr val="000000"/>
                </a:solidFill>
              </a:rPr>
              <a:t>Kundermann</a:t>
            </a:r>
            <a:r>
              <a:rPr lang="en-US" sz="1800" dirty="0">
                <a:solidFill>
                  <a:srgbClr val="000000"/>
                </a:solidFill>
              </a:rPr>
              <a:t> (2008)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7" name="Picture 7" descr="Handh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825" y="3878490"/>
            <a:ext cx="394811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19075" y="3124200"/>
            <a:ext cx="2981325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FFFFFF"/>
                </a:solidFill>
              </a:rPr>
              <a:t>2) Reciprocal View              </a:t>
            </a:r>
            <a:r>
              <a:rPr lang="en-US" sz="1400" b="0" u="sng" dirty="0">
                <a:solidFill>
                  <a:srgbClr val="FFFFFF"/>
                </a:solidFill>
              </a:rPr>
              <a:t>(</a:t>
            </a:r>
            <a:r>
              <a:rPr lang="en-US" sz="1400" b="0" u="sng" dirty="0" err="1">
                <a:solidFill>
                  <a:srgbClr val="FFFFFF"/>
                </a:solidFill>
              </a:rPr>
              <a:t>Moldofsky</a:t>
            </a:r>
            <a:r>
              <a:rPr lang="en-US" sz="1400" b="0" u="sng" dirty="0">
                <a:solidFill>
                  <a:srgbClr val="FFFFFF"/>
                </a:solidFill>
              </a:rPr>
              <a:t>, 1975)</a:t>
            </a:r>
          </a:p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</a:rPr>
              <a:t>Sleep deprivation causes:</a:t>
            </a:r>
          </a:p>
          <a:p>
            <a:pPr marL="342900" indent="-342900">
              <a:spcBef>
                <a:spcPct val="50000"/>
              </a:spcBef>
              <a:buFont typeface="+mj-lt"/>
              <a:buAutoNum type="alphaLcParenR"/>
            </a:pPr>
            <a:r>
              <a:rPr lang="en-US" sz="1800" b="0" dirty="0">
                <a:solidFill>
                  <a:srgbClr val="FFFFFF"/>
                </a:solidFill>
              </a:rPr>
              <a:t> </a:t>
            </a:r>
            <a:r>
              <a:rPr lang="en-US" sz="1800" b="0" dirty="0" err="1">
                <a:solidFill>
                  <a:srgbClr val="FFFFFF"/>
                </a:solidFill>
              </a:rPr>
              <a:t>Hyperalgesia</a:t>
            </a:r>
            <a:r>
              <a:rPr lang="en-US" sz="1800" b="0" dirty="0">
                <a:solidFill>
                  <a:srgbClr val="FFFFFF"/>
                </a:solidFill>
              </a:rPr>
              <a:t>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0" dirty="0">
                <a:solidFill>
                  <a:srgbClr val="FFFFFF"/>
                </a:solidFill>
              </a:rPr>
              <a:t> Thermal sensitivity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400" b="0" dirty="0">
                <a:solidFill>
                  <a:srgbClr val="FFFFFF"/>
                </a:solidFill>
              </a:rPr>
              <a:t> Mechanical  sensitivity</a:t>
            </a:r>
          </a:p>
          <a:p>
            <a:pPr marL="342900" indent="-342900">
              <a:spcBef>
                <a:spcPct val="50000"/>
              </a:spcBef>
              <a:buFont typeface="+mj-lt"/>
              <a:buAutoNum type="alphaLcParenR"/>
            </a:pPr>
            <a:r>
              <a:rPr lang="en-US" sz="1800" b="0" dirty="0">
                <a:solidFill>
                  <a:srgbClr val="FFFFFF"/>
                </a:solidFill>
              </a:rPr>
              <a:t> Spontaneous pain </a:t>
            </a:r>
            <a:r>
              <a:rPr lang="en-US" sz="1200" b="0" dirty="0">
                <a:solidFill>
                  <a:srgbClr val="FFFFFF"/>
                </a:solidFill>
              </a:rPr>
              <a:t>(</a:t>
            </a:r>
            <a:r>
              <a:rPr lang="en-US" sz="1200" b="0" dirty="0" err="1">
                <a:solidFill>
                  <a:srgbClr val="FFFFFF"/>
                </a:solidFill>
              </a:rPr>
              <a:t>Haack</a:t>
            </a:r>
            <a:r>
              <a:rPr lang="en-US" sz="1200" b="0" dirty="0">
                <a:solidFill>
                  <a:srgbClr val="FFFFFF"/>
                </a:solidFill>
              </a:rPr>
              <a:t>, 2005, Smith 2007)</a:t>
            </a:r>
          </a:p>
          <a:p>
            <a:pPr>
              <a:spcBef>
                <a:spcPct val="50000"/>
              </a:spcBef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30" name="Left-Up Arrow 29"/>
          <p:cNvSpPr/>
          <p:nvPr/>
        </p:nvSpPr>
        <p:spPr bwMode="auto">
          <a:xfrm>
            <a:off x="2219325" y="2514600"/>
            <a:ext cx="5048250" cy="371475"/>
          </a:xfrm>
          <a:prstGeom prst="leftUpArrow">
            <a:avLst/>
          </a:prstGeom>
          <a:solidFill>
            <a:srgbClr val="FFFFFF"/>
          </a:solidFill>
          <a:ln w="28575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2" name="Bent Arrow 31"/>
          <p:cNvSpPr/>
          <p:nvPr/>
        </p:nvSpPr>
        <p:spPr bwMode="auto">
          <a:xfrm rot="-5400000">
            <a:off x="1733551" y="2428876"/>
            <a:ext cx="352425" cy="438150"/>
          </a:xfrm>
          <a:prstGeom prst="bentArrow">
            <a:avLst>
              <a:gd name="adj1" fmla="val 25000"/>
              <a:gd name="adj2" fmla="val 34302"/>
              <a:gd name="adj3" fmla="val 27326"/>
              <a:gd name="adj4" fmla="val 43750"/>
            </a:avLst>
          </a:prstGeom>
          <a:solidFill>
            <a:srgbClr val="FFFFFF"/>
          </a:solidFill>
          <a:ln w="28575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65302"/>
            <a:ext cx="8448675" cy="8763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What do the longitudinal clinical data show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8760"/>
            <a:ext cx="8972549" cy="2638424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+mj-lt"/>
              </a:rPr>
              <a:t>Diary Studies in chronic pain: relationship is bidirectional         (Sleep          Pain)</a:t>
            </a:r>
          </a:p>
          <a:p>
            <a:pPr marL="1333500" lvl="2" indent="-533400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+mj-lt"/>
              </a:rPr>
              <a:t>Poor sleep associated with increased next day pain &amp; vice versa </a:t>
            </a:r>
            <a:r>
              <a:rPr lang="en-US" sz="1000" dirty="0">
                <a:latin typeface="+mj-lt"/>
              </a:rPr>
              <a:t>(Affleck, 1996; Stone,1997; Smith, 2010)</a:t>
            </a:r>
          </a:p>
          <a:p>
            <a:pPr marL="1333500" lvl="2" indent="-533400"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latin typeface="+mj-lt"/>
              </a:rPr>
              <a:t>Sleep may be more robustly linked with next day pain than pain impacting next day sleep </a:t>
            </a:r>
            <a:r>
              <a:rPr lang="en-US" sz="1200" dirty="0">
                <a:latin typeface="+mj-lt"/>
              </a:rPr>
              <a:t>(Finan et. al. 2015)</a:t>
            </a:r>
            <a:endParaRPr lang="en-US" sz="1200" dirty="0"/>
          </a:p>
          <a:p>
            <a:pPr marL="533400" lvl="2" indent="-5334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/>
              <a:t>At least 5 prospective epidemiological studies controlling for psychosocial risk factors show that over 1-3 years poor sleep </a:t>
            </a:r>
            <a:r>
              <a:rPr lang="en-US" sz="1400" dirty="0"/>
              <a:t>[Gupta (2007); </a:t>
            </a:r>
            <a:r>
              <a:rPr lang="en-US" sz="1400" dirty="0" err="1"/>
              <a:t>Mikkelsson</a:t>
            </a:r>
            <a:r>
              <a:rPr lang="en-US" sz="1400" dirty="0"/>
              <a:t> (1999); </a:t>
            </a:r>
            <a:r>
              <a:rPr lang="en-US" sz="1400" dirty="0" err="1"/>
              <a:t>Bonvanie</a:t>
            </a:r>
            <a:r>
              <a:rPr lang="en-US" sz="1400" dirty="0"/>
              <a:t> (2016); Sanders (2016); Harrison (2014)]  </a:t>
            </a:r>
            <a:endParaRPr lang="en-US" sz="2200" dirty="0"/>
          </a:p>
          <a:p>
            <a:pPr marL="1333500" lvl="2" indent="-533400">
              <a:spcBef>
                <a:spcPts val="0"/>
              </a:spcBef>
              <a:buFont typeface="+mj-lt"/>
              <a:buAutoNum type="arabicParenR"/>
            </a:pPr>
            <a:r>
              <a:rPr lang="en-US" sz="1800" dirty="0"/>
              <a:t>Confers</a:t>
            </a:r>
            <a:r>
              <a:rPr lang="en-US" sz="1800" b="1" u="sng" dirty="0"/>
              <a:t> 2-3 </a:t>
            </a:r>
            <a:r>
              <a:rPr lang="en-US" sz="1800" dirty="0"/>
              <a:t>fold risk of new onset chronic pain</a:t>
            </a:r>
          </a:p>
          <a:p>
            <a:pPr marL="1333500" lvl="2" indent="-533400">
              <a:spcBef>
                <a:spcPts val="0"/>
              </a:spcBef>
              <a:buFont typeface="+mj-lt"/>
              <a:buAutoNum type="arabicParenR"/>
            </a:pPr>
            <a:r>
              <a:rPr lang="en-US" sz="1800" dirty="0"/>
              <a:t>Linked to persistence and progression of emergent musculoskeletal pain</a:t>
            </a:r>
          </a:p>
          <a:p>
            <a:pPr marL="1333500" lvl="2" indent="-53340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1800" dirty="0"/>
              <a:t>Predicts progression from regional to widespread pain disorder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dirty="0">
                <a:latin typeface="+mj-lt"/>
              </a:rPr>
              <a:t>Restorative sleep linked to 3 fold remission rate from WP</a:t>
            </a:r>
            <a:r>
              <a:rPr lang="en-US" sz="1200" dirty="0">
                <a:latin typeface="+mj-lt"/>
              </a:rPr>
              <a:t>[Davies (2008)] </a:t>
            </a:r>
          </a:p>
          <a:p>
            <a:pPr marL="533400" indent="-53340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latin typeface="+mj-lt"/>
              </a:rPr>
              <a:t>Insomnia Increases risk of chronic pain after acute injury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+mj-lt"/>
              </a:rPr>
              <a:t>	</a:t>
            </a:r>
            <a:r>
              <a:rPr lang="en-US" sz="1200" dirty="0"/>
              <a:t>[Castillo (2006)]; Smith et. al. (2008)</a:t>
            </a:r>
          </a:p>
          <a:p>
            <a:pPr marL="533400" indent="-533400">
              <a:lnSpc>
                <a:spcPct val="80000"/>
              </a:lnSpc>
              <a:buFont typeface="Arial" pitchFamily="34" charset="0"/>
              <a:buChar char="•"/>
            </a:pPr>
            <a:endParaRPr lang="en-US" sz="1800" dirty="0"/>
          </a:p>
          <a:p>
            <a:pPr marL="933450" lvl="1" indent="-533400">
              <a:lnSpc>
                <a:spcPct val="80000"/>
              </a:lnSpc>
              <a:buFont typeface="Wingdings" pitchFamily="2" charset="2"/>
              <a:buChar char="Ø"/>
            </a:pPr>
            <a:endParaRPr lang="en-US" sz="1800" dirty="0"/>
          </a:p>
          <a:p>
            <a:pPr marL="933450" lvl="1" indent="-533400">
              <a:lnSpc>
                <a:spcPct val="80000"/>
              </a:lnSpc>
              <a:buFont typeface="Wingdings" pitchFamily="2" charset="2"/>
              <a:buChar char="Ø"/>
            </a:pPr>
            <a:endParaRPr lang="en-US" sz="1800" dirty="0"/>
          </a:p>
          <a:p>
            <a:pPr marL="533400" indent="-533400">
              <a:lnSpc>
                <a:spcPct val="80000"/>
              </a:lnSpc>
            </a:pPr>
            <a:endParaRPr lang="en-US" sz="2400" dirty="0"/>
          </a:p>
          <a:p>
            <a:pPr marL="533400" indent="-533400">
              <a:lnSpc>
                <a:spcPct val="80000"/>
              </a:lnSpc>
            </a:pPr>
            <a:endParaRPr lang="en-US" sz="2400" dirty="0"/>
          </a:p>
          <a:p>
            <a:pPr marL="914400" lvl="1" indent="-457200">
              <a:lnSpc>
                <a:spcPct val="80000"/>
              </a:lnSpc>
              <a:buNone/>
            </a:pPr>
            <a:endParaRPr lang="en-US" sz="1200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33375" y="1335044"/>
            <a:ext cx="8534400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10630" y="1943043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ight template 6.23.05">
  <a:themeElements>
    <a:clrScheme name="Light template 6.23.05 1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CC33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ADAA"/>
      </a:accent5>
      <a:accent6>
        <a:srgbClr val="00005C"/>
      </a:accent6>
      <a:hlink>
        <a:srgbClr val="CC9900"/>
      </a:hlink>
      <a:folHlink>
        <a:srgbClr val="669900"/>
      </a:folHlink>
    </a:clrScheme>
    <a:fontScheme name="Light template 6.23.05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 template 6.23.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CC33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00005C"/>
        </a:accent6>
        <a:hlink>
          <a:srgbClr val="CC99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ight template 6.23.05">
  <a:themeElements>
    <a:clrScheme name="Light template 6.23.05 1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CC33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ADAA"/>
      </a:accent5>
      <a:accent6>
        <a:srgbClr val="00005C"/>
      </a:accent6>
      <a:hlink>
        <a:srgbClr val="CC9900"/>
      </a:hlink>
      <a:folHlink>
        <a:srgbClr val="669900"/>
      </a:folHlink>
    </a:clrScheme>
    <a:fontScheme name="Light template 6.23.05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 template 6.23.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 template 6.23.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 template 6.23.05 1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CC33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00005C"/>
        </a:accent6>
        <a:hlink>
          <a:srgbClr val="CC99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_slides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_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hlink"/>
          </a:solidFill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A_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1472235088</TotalTime>
  <Pages>15</Pages>
  <Words>3021</Words>
  <Application>Microsoft Macintosh PowerPoint</Application>
  <PresentationFormat>On-screen Show (4:3)</PresentationFormat>
  <Paragraphs>520</Paragraphs>
  <Slides>32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72" baseType="lpstr">
      <vt:lpstr>MS PGothic</vt:lpstr>
      <vt:lpstr>MS PGothic</vt:lpstr>
      <vt:lpstr>Arial</vt:lpstr>
      <vt:lpstr>Arial Rounded MT Bold</vt:lpstr>
      <vt:lpstr>Calibri</vt:lpstr>
      <vt:lpstr>Garamond</vt:lpstr>
      <vt:lpstr>Georgia</vt:lpstr>
      <vt:lpstr>Lucida Sans</vt:lpstr>
      <vt:lpstr>Palatino Linotype</vt:lpstr>
      <vt:lpstr>Symbol</vt:lpstr>
      <vt:lpstr>Times New Roman</vt:lpstr>
      <vt:lpstr>Trebuchet MS</vt:lpstr>
      <vt:lpstr>Wingdings</vt:lpstr>
      <vt:lpstr>Wingdings 3</vt:lpstr>
      <vt:lpstr>A_slides</vt:lpstr>
      <vt:lpstr>Default Design</vt:lpstr>
      <vt:lpstr>1_Default Design</vt:lpstr>
      <vt:lpstr>3_A_slides</vt:lpstr>
      <vt:lpstr>Light template 6.23.05</vt:lpstr>
      <vt:lpstr>1_Light template 6.23.05</vt:lpstr>
      <vt:lpstr>3_Default Design</vt:lpstr>
      <vt:lpstr>5_Default Design</vt:lpstr>
      <vt:lpstr>13_A_slides</vt:lpstr>
      <vt:lpstr>9_Default Design</vt:lpstr>
      <vt:lpstr>7_Default Design</vt:lpstr>
      <vt:lpstr>2_A_slides</vt:lpstr>
      <vt:lpstr>9_A_slides</vt:lpstr>
      <vt:lpstr>1_Office Theme</vt:lpstr>
      <vt:lpstr>2_Office Theme</vt:lpstr>
      <vt:lpstr>1_A_slides</vt:lpstr>
      <vt:lpstr>4_Default Design</vt:lpstr>
      <vt:lpstr>5_A_slides</vt:lpstr>
      <vt:lpstr>6_A_slides</vt:lpstr>
      <vt:lpstr>8_Default Design</vt:lpstr>
      <vt:lpstr>12_A_slides</vt:lpstr>
      <vt:lpstr>7_A_slides</vt:lpstr>
      <vt:lpstr>8_A_slides</vt:lpstr>
      <vt:lpstr>4_A_slides</vt:lpstr>
      <vt:lpstr>Bitmap Image</vt:lpstr>
      <vt:lpstr>Chart</vt:lpstr>
      <vt:lpstr>Sleep Disturbance  and Chronic Pain in Older Adults </vt:lpstr>
      <vt:lpstr>Conflict of Interest Disclosures (5 years) </vt:lpstr>
      <vt:lpstr>Aims of the Lecture</vt:lpstr>
      <vt:lpstr> Sleep &amp; Chronic Pain Disorders are Highly Comorbid Health Epidemics among older adults </vt:lpstr>
      <vt:lpstr>Sleep Architecture Across The Lifespan</vt:lpstr>
      <vt:lpstr>What is Chronic Pain?  Pain that persists beyond expected time of healing ? (3 mos ?)</vt:lpstr>
      <vt:lpstr>What is the objective sleep profile of chronic pain patients?</vt:lpstr>
      <vt:lpstr>How Are Sleep and Pain Inter-related ?</vt:lpstr>
      <vt:lpstr>What do the longitudinal clinical data show ?</vt:lpstr>
      <vt:lpstr>What are the Mechanisms of Sleep Disturbance  Induced Hyperalgesia?</vt:lpstr>
      <vt:lpstr>PowerPoint Presentation</vt:lpstr>
      <vt:lpstr>Impaired CPM Is Associated with Several Chronic Pain Disorders</vt:lpstr>
      <vt:lpstr>Quantitative Sensory Testing and Aging</vt:lpstr>
      <vt:lpstr>Does Sleep Fragmentation and / or Sleep Restriction Alter CPM?</vt:lpstr>
      <vt:lpstr>PowerPoint Presentation</vt:lpstr>
      <vt:lpstr>PowerPoint Presentation</vt:lpstr>
      <vt:lpstr>Inflammation: A Good Candidate Mechanism of Sleep Disruption Induced Hyperalgesia </vt:lpstr>
      <vt:lpstr>PowerPoint Presentation</vt:lpstr>
      <vt:lpstr>Clinical Implications / Issues</vt:lpstr>
      <vt:lpstr>PowerPoint Presentation</vt:lpstr>
      <vt:lpstr>What is Insomnia?</vt:lpstr>
      <vt:lpstr>CBT-I is a Recommended First Line Treatment for Chronic Insomnia</vt:lpstr>
      <vt:lpstr>Cognitive-Behavioral Treatment (CBT-I)</vt:lpstr>
      <vt:lpstr>Cognitive-Behavior Therapy for Insomnia: Multi-component Treatment Approach   </vt:lpstr>
      <vt:lpstr>PowerPoint Presentation</vt:lpstr>
      <vt:lpstr>PowerPoint Presentation</vt:lpstr>
      <vt:lpstr>PowerPoint Presentation</vt:lpstr>
      <vt:lpstr>PowerPoint Presentation</vt:lpstr>
      <vt:lpstr>CBT-I Significantly Reduces Inflammation and Increases Physical Function (6MWT) over 3 Months, but not 6-Months (N= 73)</vt:lpstr>
      <vt:lpstr>PowerPoint Presentation</vt:lpstr>
      <vt:lpstr>Take Home Messages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L. Perlis, PhD Department of Psychiatry UR Sleep Research</dc:title>
  <dc:subject>INSOMNIA - PT1</dc:subject>
  <dc:creator>Michael L. Perlis</dc:creator>
  <cp:lastModifiedBy>Jacqueline Howard</cp:lastModifiedBy>
  <cp:revision>1213</cp:revision>
  <cp:lastPrinted>2017-04-06T20:33:05Z</cp:lastPrinted>
  <dcterms:created xsi:type="dcterms:W3CDTF">2013-06-03T20:15:42Z</dcterms:created>
  <dcterms:modified xsi:type="dcterms:W3CDTF">2018-02-07T15:13:00Z</dcterms:modified>
</cp:coreProperties>
</file>