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75"/>
  </p:notesMasterIdLst>
  <p:handoutMasterIdLst>
    <p:handoutMasterId r:id="rId76"/>
  </p:handoutMasterIdLst>
  <p:sldIdLst>
    <p:sldId id="491" r:id="rId2"/>
    <p:sldId id="492" r:id="rId3"/>
    <p:sldId id="494" r:id="rId4"/>
    <p:sldId id="500" r:id="rId5"/>
    <p:sldId id="501" r:id="rId6"/>
    <p:sldId id="502" r:id="rId7"/>
    <p:sldId id="504" r:id="rId8"/>
    <p:sldId id="506" r:id="rId9"/>
    <p:sldId id="536" r:id="rId10"/>
    <p:sldId id="509" r:id="rId11"/>
    <p:sldId id="515" r:id="rId12"/>
    <p:sldId id="450" r:id="rId13"/>
    <p:sldId id="495" r:id="rId14"/>
    <p:sldId id="497" r:id="rId15"/>
    <p:sldId id="498" r:id="rId16"/>
    <p:sldId id="499" r:id="rId17"/>
    <p:sldId id="544" r:id="rId18"/>
    <p:sldId id="545" r:id="rId19"/>
    <p:sldId id="551" r:id="rId20"/>
    <p:sldId id="516" r:id="rId21"/>
    <p:sldId id="510" r:id="rId22"/>
    <p:sldId id="511" r:id="rId23"/>
    <p:sldId id="512" r:id="rId24"/>
    <p:sldId id="517" r:id="rId25"/>
    <p:sldId id="514" r:id="rId26"/>
    <p:sldId id="513" r:id="rId27"/>
    <p:sldId id="539" r:id="rId28"/>
    <p:sldId id="537" r:id="rId29"/>
    <p:sldId id="542" r:id="rId30"/>
    <p:sldId id="540" r:id="rId31"/>
    <p:sldId id="541" r:id="rId32"/>
    <p:sldId id="547" r:id="rId33"/>
    <p:sldId id="546" r:id="rId34"/>
    <p:sldId id="550" r:id="rId35"/>
    <p:sldId id="548" r:id="rId36"/>
    <p:sldId id="557" r:id="rId37"/>
    <p:sldId id="549" r:id="rId38"/>
    <p:sldId id="554" r:id="rId39"/>
    <p:sldId id="553" r:id="rId40"/>
    <p:sldId id="555" r:id="rId41"/>
    <p:sldId id="552" r:id="rId42"/>
    <p:sldId id="518" r:id="rId43"/>
    <p:sldId id="567" r:id="rId44"/>
    <p:sldId id="519" r:id="rId45"/>
    <p:sldId id="520" r:id="rId46"/>
    <p:sldId id="524" r:id="rId47"/>
    <p:sldId id="521" r:id="rId48"/>
    <p:sldId id="526" r:id="rId49"/>
    <p:sldId id="531" r:id="rId50"/>
    <p:sldId id="527" r:id="rId51"/>
    <p:sldId id="528" r:id="rId52"/>
    <p:sldId id="529" r:id="rId53"/>
    <p:sldId id="522" r:id="rId54"/>
    <p:sldId id="458" r:id="rId55"/>
    <p:sldId id="459" r:id="rId56"/>
    <p:sldId id="558" r:id="rId57"/>
    <p:sldId id="533" r:id="rId58"/>
    <p:sldId id="534" r:id="rId59"/>
    <p:sldId id="535" r:id="rId60"/>
    <p:sldId id="461" r:id="rId61"/>
    <p:sldId id="560" r:id="rId62"/>
    <p:sldId id="561" r:id="rId63"/>
    <p:sldId id="563" r:id="rId64"/>
    <p:sldId id="569" r:id="rId65"/>
    <p:sldId id="562" r:id="rId66"/>
    <p:sldId id="564" r:id="rId67"/>
    <p:sldId id="565" r:id="rId68"/>
    <p:sldId id="566" r:id="rId69"/>
    <p:sldId id="568" r:id="rId70"/>
    <p:sldId id="572" r:id="rId71"/>
    <p:sldId id="543" r:id="rId72"/>
    <p:sldId id="486" r:id="rId73"/>
    <p:sldId id="571" r:id="rId7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80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759" autoAdjust="0"/>
    <p:restoredTop sz="60297" autoAdjust="0"/>
  </p:normalViewPr>
  <p:slideViewPr>
    <p:cSldViewPr>
      <p:cViewPr>
        <p:scale>
          <a:sx n="50" d="100"/>
          <a:sy n="50" d="100"/>
        </p:scale>
        <p:origin x="546" y="-24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8AE22-51CD-4304-9FB0-F1E049CEAD6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DF938-B9A0-452F-A90B-05EFB35B9C82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6BD9F65A-F1AD-451A-991B-60B4316E2D72}" type="parTrans" cxnId="{07D8D35A-BA7F-43A7-8DA2-7316B54249E8}">
      <dgm:prSet/>
      <dgm:spPr/>
      <dgm:t>
        <a:bodyPr/>
        <a:lstStyle/>
        <a:p>
          <a:endParaRPr lang="en-US"/>
        </a:p>
      </dgm:t>
    </dgm:pt>
    <dgm:pt modelId="{84EF6877-07F6-4109-A83D-B5DAE43214A7}" type="sibTrans" cxnId="{07D8D35A-BA7F-43A7-8DA2-7316B54249E8}">
      <dgm:prSet/>
      <dgm:spPr/>
      <dgm:t>
        <a:bodyPr/>
        <a:lstStyle/>
        <a:p>
          <a:endParaRPr lang="en-US"/>
        </a:p>
      </dgm:t>
    </dgm:pt>
    <dgm:pt modelId="{EEABBD3F-77CD-45B4-93D1-6807AC4D3566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C22943B0-5E36-400B-B4FC-39C15850C2F6}" type="parTrans" cxnId="{171DD746-84E9-498E-9875-D2E7A59136D8}">
      <dgm:prSet/>
      <dgm:spPr/>
      <dgm:t>
        <a:bodyPr/>
        <a:lstStyle/>
        <a:p>
          <a:endParaRPr lang="en-US"/>
        </a:p>
      </dgm:t>
    </dgm:pt>
    <dgm:pt modelId="{56F6D412-FB6C-4DE0-BBA3-C2CBE295DC4C}" type="sibTrans" cxnId="{171DD746-84E9-498E-9875-D2E7A59136D8}">
      <dgm:prSet/>
      <dgm:spPr/>
      <dgm:t>
        <a:bodyPr/>
        <a:lstStyle/>
        <a:p>
          <a:endParaRPr lang="en-US"/>
        </a:p>
      </dgm:t>
    </dgm:pt>
    <dgm:pt modelId="{4C7283E6-D2BA-47D4-A2ED-91747F62E2A8}" type="pres">
      <dgm:prSet presAssocID="{E858AE22-51CD-4304-9FB0-F1E049CEA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32E4A-FD33-4374-9D79-C361798D9C64}" type="pres">
      <dgm:prSet presAssocID="{E858AE22-51CD-4304-9FB0-F1E049CEAD6F}" presName="ribbon" presStyleLbl="node1" presStyleIdx="0" presStyleCnt="1"/>
      <dgm:spPr/>
    </dgm:pt>
    <dgm:pt modelId="{858EF2B5-5749-495E-9D27-52E1A55FCAC4}" type="pres">
      <dgm:prSet presAssocID="{E858AE22-51CD-4304-9FB0-F1E049CEAD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6F6B-E823-4177-982C-5D91EA485B70}" type="pres">
      <dgm:prSet presAssocID="{E858AE22-51CD-4304-9FB0-F1E049CEAD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8D35A-BA7F-43A7-8DA2-7316B54249E8}" srcId="{E858AE22-51CD-4304-9FB0-F1E049CEAD6F}" destId="{999DF938-B9A0-452F-A90B-05EFB35B9C82}" srcOrd="0" destOrd="0" parTransId="{6BD9F65A-F1AD-451A-991B-60B4316E2D72}" sibTransId="{84EF6877-07F6-4109-A83D-B5DAE43214A7}"/>
    <dgm:cxn modelId="{129FEDED-45F2-4D1E-8527-E4405E697E48}" type="presOf" srcId="{EEABBD3F-77CD-45B4-93D1-6807AC4D3566}" destId="{062A6F6B-E823-4177-982C-5D91EA485B70}" srcOrd="0" destOrd="0" presId="urn:microsoft.com/office/officeart/2005/8/layout/arrow6"/>
    <dgm:cxn modelId="{171DD746-84E9-498E-9875-D2E7A59136D8}" srcId="{E858AE22-51CD-4304-9FB0-F1E049CEAD6F}" destId="{EEABBD3F-77CD-45B4-93D1-6807AC4D3566}" srcOrd="1" destOrd="0" parTransId="{C22943B0-5E36-400B-B4FC-39C15850C2F6}" sibTransId="{56F6D412-FB6C-4DE0-BBA3-C2CBE295DC4C}"/>
    <dgm:cxn modelId="{AA0F49DA-5353-4751-934D-1AACDF4463F4}" type="presOf" srcId="{E858AE22-51CD-4304-9FB0-F1E049CEAD6F}" destId="{4C7283E6-D2BA-47D4-A2ED-91747F62E2A8}" srcOrd="0" destOrd="0" presId="urn:microsoft.com/office/officeart/2005/8/layout/arrow6"/>
    <dgm:cxn modelId="{27B6ACE6-26A9-459C-B7E0-98BC029BB0F0}" type="presOf" srcId="{999DF938-B9A0-452F-A90B-05EFB35B9C82}" destId="{858EF2B5-5749-495E-9D27-52E1A55FCAC4}" srcOrd="0" destOrd="0" presId="urn:microsoft.com/office/officeart/2005/8/layout/arrow6"/>
    <dgm:cxn modelId="{DB5B89B5-FAF7-4CB1-914E-B8F02C58DE9C}" type="presParOf" srcId="{4C7283E6-D2BA-47D4-A2ED-91747F62E2A8}" destId="{89A32E4A-FD33-4374-9D79-C361798D9C64}" srcOrd="0" destOrd="0" presId="urn:microsoft.com/office/officeart/2005/8/layout/arrow6"/>
    <dgm:cxn modelId="{91E4233C-CA75-487A-BB5C-5D0C9D3469BB}" type="presParOf" srcId="{4C7283E6-D2BA-47D4-A2ED-91747F62E2A8}" destId="{858EF2B5-5749-495E-9D27-52E1A55FCAC4}" srcOrd="1" destOrd="0" presId="urn:microsoft.com/office/officeart/2005/8/layout/arrow6"/>
    <dgm:cxn modelId="{C824E92D-055B-44E6-9EB9-82175D900A9B}" type="presParOf" srcId="{4C7283E6-D2BA-47D4-A2ED-91747F62E2A8}" destId="{062A6F6B-E823-4177-982C-5D91EA485B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58AE22-51CD-4304-9FB0-F1E049CEAD6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DF938-B9A0-452F-A90B-05EFB35B9C82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6BD9F65A-F1AD-451A-991B-60B4316E2D72}" type="parTrans" cxnId="{07D8D35A-BA7F-43A7-8DA2-7316B54249E8}">
      <dgm:prSet/>
      <dgm:spPr/>
      <dgm:t>
        <a:bodyPr/>
        <a:lstStyle/>
        <a:p>
          <a:endParaRPr lang="en-US"/>
        </a:p>
      </dgm:t>
    </dgm:pt>
    <dgm:pt modelId="{84EF6877-07F6-4109-A83D-B5DAE43214A7}" type="sibTrans" cxnId="{07D8D35A-BA7F-43A7-8DA2-7316B54249E8}">
      <dgm:prSet/>
      <dgm:spPr/>
      <dgm:t>
        <a:bodyPr/>
        <a:lstStyle/>
        <a:p>
          <a:endParaRPr lang="en-US"/>
        </a:p>
      </dgm:t>
    </dgm:pt>
    <dgm:pt modelId="{EEABBD3F-77CD-45B4-93D1-6807AC4D3566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C22943B0-5E36-400B-B4FC-39C15850C2F6}" type="parTrans" cxnId="{171DD746-84E9-498E-9875-D2E7A59136D8}">
      <dgm:prSet/>
      <dgm:spPr/>
      <dgm:t>
        <a:bodyPr/>
        <a:lstStyle/>
        <a:p>
          <a:endParaRPr lang="en-US"/>
        </a:p>
      </dgm:t>
    </dgm:pt>
    <dgm:pt modelId="{56F6D412-FB6C-4DE0-BBA3-C2CBE295DC4C}" type="sibTrans" cxnId="{171DD746-84E9-498E-9875-D2E7A59136D8}">
      <dgm:prSet/>
      <dgm:spPr/>
      <dgm:t>
        <a:bodyPr/>
        <a:lstStyle/>
        <a:p>
          <a:endParaRPr lang="en-US"/>
        </a:p>
      </dgm:t>
    </dgm:pt>
    <dgm:pt modelId="{4C7283E6-D2BA-47D4-A2ED-91747F62E2A8}" type="pres">
      <dgm:prSet presAssocID="{E858AE22-51CD-4304-9FB0-F1E049CEA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32E4A-FD33-4374-9D79-C361798D9C64}" type="pres">
      <dgm:prSet presAssocID="{E858AE22-51CD-4304-9FB0-F1E049CEAD6F}" presName="ribbon" presStyleLbl="node1" presStyleIdx="0" presStyleCnt="1"/>
      <dgm:spPr/>
    </dgm:pt>
    <dgm:pt modelId="{858EF2B5-5749-495E-9D27-52E1A55FCAC4}" type="pres">
      <dgm:prSet presAssocID="{E858AE22-51CD-4304-9FB0-F1E049CEAD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6F6B-E823-4177-982C-5D91EA485B70}" type="pres">
      <dgm:prSet presAssocID="{E858AE22-51CD-4304-9FB0-F1E049CEAD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8D35A-BA7F-43A7-8DA2-7316B54249E8}" srcId="{E858AE22-51CD-4304-9FB0-F1E049CEAD6F}" destId="{999DF938-B9A0-452F-A90B-05EFB35B9C82}" srcOrd="0" destOrd="0" parTransId="{6BD9F65A-F1AD-451A-991B-60B4316E2D72}" sibTransId="{84EF6877-07F6-4109-A83D-B5DAE43214A7}"/>
    <dgm:cxn modelId="{6AEC7583-058E-45DD-829F-C08C60DA4E87}" type="presOf" srcId="{999DF938-B9A0-452F-A90B-05EFB35B9C82}" destId="{858EF2B5-5749-495E-9D27-52E1A55FCAC4}" srcOrd="0" destOrd="0" presId="urn:microsoft.com/office/officeart/2005/8/layout/arrow6"/>
    <dgm:cxn modelId="{F11413F6-AB46-438F-B3E6-E6F55333280C}" type="presOf" srcId="{E858AE22-51CD-4304-9FB0-F1E049CEAD6F}" destId="{4C7283E6-D2BA-47D4-A2ED-91747F62E2A8}" srcOrd="0" destOrd="0" presId="urn:microsoft.com/office/officeart/2005/8/layout/arrow6"/>
    <dgm:cxn modelId="{171DD746-84E9-498E-9875-D2E7A59136D8}" srcId="{E858AE22-51CD-4304-9FB0-F1E049CEAD6F}" destId="{EEABBD3F-77CD-45B4-93D1-6807AC4D3566}" srcOrd="1" destOrd="0" parTransId="{C22943B0-5E36-400B-B4FC-39C15850C2F6}" sibTransId="{56F6D412-FB6C-4DE0-BBA3-C2CBE295DC4C}"/>
    <dgm:cxn modelId="{3259AE0B-0C35-4450-B48B-5D69B9399DE5}" type="presOf" srcId="{EEABBD3F-77CD-45B4-93D1-6807AC4D3566}" destId="{062A6F6B-E823-4177-982C-5D91EA485B70}" srcOrd="0" destOrd="0" presId="urn:microsoft.com/office/officeart/2005/8/layout/arrow6"/>
    <dgm:cxn modelId="{647083B2-1214-4263-93B4-6D4D3B389557}" type="presParOf" srcId="{4C7283E6-D2BA-47D4-A2ED-91747F62E2A8}" destId="{89A32E4A-FD33-4374-9D79-C361798D9C64}" srcOrd="0" destOrd="0" presId="urn:microsoft.com/office/officeart/2005/8/layout/arrow6"/>
    <dgm:cxn modelId="{E524A6E6-2B46-463D-A484-B0C6A784611A}" type="presParOf" srcId="{4C7283E6-D2BA-47D4-A2ED-91747F62E2A8}" destId="{858EF2B5-5749-495E-9D27-52E1A55FCAC4}" srcOrd="1" destOrd="0" presId="urn:microsoft.com/office/officeart/2005/8/layout/arrow6"/>
    <dgm:cxn modelId="{6E8F314B-AE9D-4501-84F1-CBCF7694D209}" type="presParOf" srcId="{4C7283E6-D2BA-47D4-A2ED-91747F62E2A8}" destId="{062A6F6B-E823-4177-982C-5D91EA485B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58AE22-51CD-4304-9FB0-F1E049CEAD6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DF938-B9A0-452F-A90B-05EFB35B9C82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6BD9F65A-F1AD-451A-991B-60B4316E2D72}" type="parTrans" cxnId="{07D8D35A-BA7F-43A7-8DA2-7316B54249E8}">
      <dgm:prSet/>
      <dgm:spPr/>
      <dgm:t>
        <a:bodyPr/>
        <a:lstStyle/>
        <a:p>
          <a:endParaRPr lang="en-US"/>
        </a:p>
      </dgm:t>
    </dgm:pt>
    <dgm:pt modelId="{84EF6877-07F6-4109-A83D-B5DAE43214A7}" type="sibTrans" cxnId="{07D8D35A-BA7F-43A7-8DA2-7316B54249E8}">
      <dgm:prSet/>
      <dgm:spPr/>
      <dgm:t>
        <a:bodyPr/>
        <a:lstStyle/>
        <a:p>
          <a:endParaRPr lang="en-US"/>
        </a:p>
      </dgm:t>
    </dgm:pt>
    <dgm:pt modelId="{EEABBD3F-77CD-45B4-93D1-6807AC4D3566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C22943B0-5E36-400B-B4FC-39C15850C2F6}" type="parTrans" cxnId="{171DD746-84E9-498E-9875-D2E7A59136D8}">
      <dgm:prSet/>
      <dgm:spPr/>
      <dgm:t>
        <a:bodyPr/>
        <a:lstStyle/>
        <a:p>
          <a:endParaRPr lang="en-US"/>
        </a:p>
      </dgm:t>
    </dgm:pt>
    <dgm:pt modelId="{56F6D412-FB6C-4DE0-BBA3-C2CBE295DC4C}" type="sibTrans" cxnId="{171DD746-84E9-498E-9875-D2E7A59136D8}">
      <dgm:prSet/>
      <dgm:spPr/>
      <dgm:t>
        <a:bodyPr/>
        <a:lstStyle/>
        <a:p>
          <a:endParaRPr lang="en-US"/>
        </a:p>
      </dgm:t>
    </dgm:pt>
    <dgm:pt modelId="{4C7283E6-D2BA-47D4-A2ED-91747F62E2A8}" type="pres">
      <dgm:prSet presAssocID="{E858AE22-51CD-4304-9FB0-F1E049CEA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32E4A-FD33-4374-9D79-C361798D9C64}" type="pres">
      <dgm:prSet presAssocID="{E858AE22-51CD-4304-9FB0-F1E049CEAD6F}" presName="ribbon" presStyleLbl="node1" presStyleIdx="0" presStyleCnt="1"/>
      <dgm:spPr/>
    </dgm:pt>
    <dgm:pt modelId="{858EF2B5-5749-495E-9D27-52E1A55FCAC4}" type="pres">
      <dgm:prSet presAssocID="{E858AE22-51CD-4304-9FB0-F1E049CEAD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6F6B-E823-4177-982C-5D91EA485B70}" type="pres">
      <dgm:prSet presAssocID="{E858AE22-51CD-4304-9FB0-F1E049CEAD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8D35A-BA7F-43A7-8DA2-7316B54249E8}" srcId="{E858AE22-51CD-4304-9FB0-F1E049CEAD6F}" destId="{999DF938-B9A0-452F-A90B-05EFB35B9C82}" srcOrd="0" destOrd="0" parTransId="{6BD9F65A-F1AD-451A-991B-60B4316E2D72}" sibTransId="{84EF6877-07F6-4109-A83D-B5DAE43214A7}"/>
    <dgm:cxn modelId="{171DD746-84E9-498E-9875-D2E7A59136D8}" srcId="{E858AE22-51CD-4304-9FB0-F1E049CEAD6F}" destId="{EEABBD3F-77CD-45B4-93D1-6807AC4D3566}" srcOrd="1" destOrd="0" parTransId="{C22943B0-5E36-400B-B4FC-39C15850C2F6}" sibTransId="{56F6D412-FB6C-4DE0-BBA3-C2CBE295DC4C}"/>
    <dgm:cxn modelId="{54D0DDDF-9280-44CD-AE18-16759563C738}" type="presOf" srcId="{999DF938-B9A0-452F-A90B-05EFB35B9C82}" destId="{858EF2B5-5749-495E-9D27-52E1A55FCAC4}" srcOrd="0" destOrd="0" presId="urn:microsoft.com/office/officeart/2005/8/layout/arrow6"/>
    <dgm:cxn modelId="{8889D71D-4128-4C9D-A959-CA9EAC59CE63}" type="presOf" srcId="{E858AE22-51CD-4304-9FB0-F1E049CEAD6F}" destId="{4C7283E6-D2BA-47D4-A2ED-91747F62E2A8}" srcOrd="0" destOrd="0" presId="urn:microsoft.com/office/officeart/2005/8/layout/arrow6"/>
    <dgm:cxn modelId="{A89BF8BC-3F5A-4375-AB10-D90ABAD3E5A8}" type="presOf" srcId="{EEABBD3F-77CD-45B4-93D1-6807AC4D3566}" destId="{062A6F6B-E823-4177-982C-5D91EA485B70}" srcOrd="0" destOrd="0" presId="urn:microsoft.com/office/officeart/2005/8/layout/arrow6"/>
    <dgm:cxn modelId="{F2A31EB2-F2F7-4875-B973-D7661F0C2EE1}" type="presParOf" srcId="{4C7283E6-D2BA-47D4-A2ED-91747F62E2A8}" destId="{89A32E4A-FD33-4374-9D79-C361798D9C64}" srcOrd="0" destOrd="0" presId="urn:microsoft.com/office/officeart/2005/8/layout/arrow6"/>
    <dgm:cxn modelId="{9C640FDC-F627-45B7-ABBB-93A9B3B1E9B1}" type="presParOf" srcId="{4C7283E6-D2BA-47D4-A2ED-91747F62E2A8}" destId="{858EF2B5-5749-495E-9D27-52E1A55FCAC4}" srcOrd="1" destOrd="0" presId="urn:microsoft.com/office/officeart/2005/8/layout/arrow6"/>
    <dgm:cxn modelId="{D24C0297-44BE-4C14-8ED7-BCFA8BB4C8EC}" type="presParOf" srcId="{4C7283E6-D2BA-47D4-A2ED-91747F62E2A8}" destId="{062A6F6B-E823-4177-982C-5D91EA485B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58AE22-51CD-4304-9FB0-F1E049CEAD6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DF938-B9A0-452F-A90B-05EFB35B9C82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6BD9F65A-F1AD-451A-991B-60B4316E2D72}" type="parTrans" cxnId="{07D8D35A-BA7F-43A7-8DA2-7316B54249E8}">
      <dgm:prSet/>
      <dgm:spPr/>
      <dgm:t>
        <a:bodyPr/>
        <a:lstStyle/>
        <a:p>
          <a:endParaRPr lang="en-US"/>
        </a:p>
      </dgm:t>
    </dgm:pt>
    <dgm:pt modelId="{84EF6877-07F6-4109-A83D-B5DAE43214A7}" type="sibTrans" cxnId="{07D8D35A-BA7F-43A7-8DA2-7316B54249E8}">
      <dgm:prSet/>
      <dgm:spPr/>
      <dgm:t>
        <a:bodyPr/>
        <a:lstStyle/>
        <a:p>
          <a:endParaRPr lang="en-US"/>
        </a:p>
      </dgm:t>
    </dgm:pt>
    <dgm:pt modelId="{EEABBD3F-77CD-45B4-93D1-6807AC4D3566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C22943B0-5E36-400B-B4FC-39C15850C2F6}" type="parTrans" cxnId="{171DD746-84E9-498E-9875-D2E7A59136D8}">
      <dgm:prSet/>
      <dgm:spPr/>
      <dgm:t>
        <a:bodyPr/>
        <a:lstStyle/>
        <a:p>
          <a:endParaRPr lang="en-US"/>
        </a:p>
      </dgm:t>
    </dgm:pt>
    <dgm:pt modelId="{56F6D412-FB6C-4DE0-BBA3-C2CBE295DC4C}" type="sibTrans" cxnId="{171DD746-84E9-498E-9875-D2E7A59136D8}">
      <dgm:prSet/>
      <dgm:spPr/>
      <dgm:t>
        <a:bodyPr/>
        <a:lstStyle/>
        <a:p>
          <a:endParaRPr lang="en-US"/>
        </a:p>
      </dgm:t>
    </dgm:pt>
    <dgm:pt modelId="{4C7283E6-D2BA-47D4-A2ED-91747F62E2A8}" type="pres">
      <dgm:prSet presAssocID="{E858AE22-51CD-4304-9FB0-F1E049CEA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32E4A-FD33-4374-9D79-C361798D9C64}" type="pres">
      <dgm:prSet presAssocID="{E858AE22-51CD-4304-9FB0-F1E049CEAD6F}" presName="ribbon" presStyleLbl="node1" presStyleIdx="0" presStyleCnt="1"/>
      <dgm:spPr/>
    </dgm:pt>
    <dgm:pt modelId="{858EF2B5-5749-495E-9D27-52E1A55FCAC4}" type="pres">
      <dgm:prSet presAssocID="{E858AE22-51CD-4304-9FB0-F1E049CEAD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6F6B-E823-4177-982C-5D91EA485B70}" type="pres">
      <dgm:prSet presAssocID="{E858AE22-51CD-4304-9FB0-F1E049CEAD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8D35A-BA7F-43A7-8DA2-7316B54249E8}" srcId="{E858AE22-51CD-4304-9FB0-F1E049CEAD6F}" destId="{999DF938-B9A0-452F-A90B-05EFB35B9C82}" srcOrd="0" destOrd="0" parTransId="{6BD9F65A-F1AD-451A-991B-60B4316E2D72}" sibTransId="{84EF6877-07F6-4109-A83D-B5DAE43214A7}"/>
    <dgm:cxn modelId="{9829150C-B5E5-41F5-A61C-B5A8FEF322A1}" type="presOf" srcId="{E858AE22-51CD-4304-9FB0-F1E049CEAD6F}" destId="{4C7283E6-D2BA-47D4-A2ED-91747F62E2A8}" srcOrd="0" destOrd="0" presId="urn:microsoft.com/office/officeart/2005/8/layout/arrow6"/>
    <dgm:cxn modelId="{171DD746-84E9-498E-9875-D2E7A59136D8}" srcId="{E858AE22-51CD-4304-9FB0-F1E049CEAD6F}" destId="{EEABBD3F-77CD-45B4-93D1-6807AC4D3566}" srcOrd="1" destOrd="0" parTransId="{C22943B0-5E36-400B-B4FC-39C15850C2F6}" sibTransId="{56F6D412-FB6C-4DE0-BBA3-C2CBE295DC4C}"/>
    <dgm:cxn modelId="{D9CAA5C0-1D03-4543-88B0-DB8FDA8808FA}" type="presOf" srcId="{EEABBD3F-77CD-45B4-93D1-6807AC4D3566}" destId="{062A6F6B-E823-4177-982C-5D91EA485B70}" srcOrd="0" destOrd="0" presId="urn:microsoft.com/office/officeart/2005/8/layout/arrow6"/>
    <dgm:cxn modelId="{FAC9D60A-C326-4421-BBCD-5F11FC5FAFDF}" type="presOf" srcId="{999DF938-B9A0-452F-A90B-05EFB35B9C82}" destId="{858EF2B5-5749-495E-9D27-52E1A55FCAC4}" srcOrd="0" destOrd="0" presId="urn:microsoft.com/office/officeart/2005/8/layout/arrow6"/>
    <dgm:cxn modelId="{770FAD8F-D9F3-45F6-B08E-27506D411C02}" type="presParOf" srcId="{4C7283E6-D2BA-47D4-A2ED-91747F62E2A8}" destId="{89A32E4A-FD33-4374-9D79-C361798D9C64}" srcOrd="0" destOrd="0" presId="urn:microsoft.com/office/officeart/2005/8/layout/arrow6"/>
    <dgm:cxn modelId="{A0AAB348-19FC-4604-A0C7-74D721992762}" type="presParOf" srcId="{4C7283E6-D2BA-47D4-A2ED-91747F62E2A8}" destId="{858EF2B5-5749-495E-9D27-52E1A55FCAC4}" srcOrd="1" destOrd="0" presId="urn:microsoft.com/office/officeart/2005/8/layout/arrow6"/>
    <dgm:cxn modelId="{2D802A12-6851-428F-AE02-A6BE369B1E57}" type="presParOf" srcId="{4C7283E6-D2BA-47D4-A2ED-91747F62E2A8}" destId="{062A6F6B-E823-4177-982C-5D91EA485B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58AE22-51CD-4304-9FB0-F1E049CEAD6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DF938-B9A0-452F-A90B-05EFB35B9C82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6BD9F65A-F1AD-451A-991B-60B4316E2D72}" type="parTrans" cxnId="{07D8D35A-BA7F-43A7-8DA2-7316B54249E8}">
      <dgm:prSet/>
      <dgm:spPr/>
      <dgm:t>
        <a:bodyPr/>
        <a:lstStyle/>
        <a:p>
          <a:endParaRPr lang="en-US"/>
        </a:p>
      </dgm:t>
    </dgm:pt>
    <dgm:pt modelId="{84EF6877-07F6-4109-A83D-B5DAE43214A7}" type="sibTrans" cxnId="{07D8D35A-BA7F-43A7-8DA2-7316B54249E8}">
      <dgm:prSet/>
      <dgm:spPr/>
      <dgm:t>
        <a:bodyPr/>
        <a:lstStyle/>
        <a:p>
          <a:endParaRPr lang="en-US"/>
        </a:p>
      </dgm:t>
    </dgm:pt>
    <dgm:pt modelId="{EEABBD3F-77CD-45B4-93D1-6807AC4D3566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C22943B0-5E36-400B-B4FC-39C15850C2F6}" type="parTrans" cxnId="{171DD746-84E9-498E-9875-D2E7A59136D8}">
      <dgm:prSet/>
      <dgm:spPr/>
      <dgm:t>
        <a:bodyPr/>
        <a:lstStyle/>
        <a:p>
          <a:endParaRPr lang="en-US"/>
        </a:p>
      </dgm:t>
    </dgm:pt>
    <dgm:pt modelId="{56F6D412-FB6C-4DE0-BBA3-C2CBE295DC4C}" type="sibTrans" cxnId="{171DD746-84E9-498E-9875-D2E7A59136D8}">
      <dgm:prSet/>
      <dgm:spPr/>
      <dgm:t>
        <a:bodyPr/>
        <a:lstStyle/>
        <a:p>
          <a:endParaRPr lang="en-US"/>
        </a:p>
      </dgm:t>
    </dgm:pt>
    <dgm:pt modelId="{4C7283E6-D2BA-47D4-A2ED-91747F62E2A8}" type="pres">
      <dgm:prSet presAssocID="{E858AE22-51CD-4304-9FB0-F1E049CEA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32E4A-FD33-4374-9D79-C361798D9C64}" type="pres">
      <dgm:prSet presAssocID="{E858AE22-51CD-4304-9FB0-F1E049CEAD6F}" presName="ribbon" presStyleLbl="node1" presStyleIdx="0" presStyleCnt="1"/>
      <dgm:spPr/>
    </dgm:pt>
    <dgm:pt modelId="{858EF2B5-5749-495E-9D27-52E1A55FCAC4}" type="pres">
      <dgm:prSet presAssocID="{E858AE22-51CD-4304-9FB0-F1E049CEAD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6F6B-E823-4177-982C-5D91EA485B70}" type="pres">
      <dgm:prSet presAssocID="{E858AE22-51CD-4304-9FB0-F1E049CEAD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8D35A-BA7F-43A7-8DA2-7316B54249E8}" srcId="{E858AE22-51CD-4304-9FB0-F1E049CEAD6F}" destId="{999DF938-B9A0-452F-A90B-05EFB35B9C82}" srcOrd="0" destOrd="0" parTransId="{6BD9F65A-F1AD-451A-991B-60B4316E2D72}" sibTransId="{84EF6877-07F6-4109-A83D-B5DAE43214A7}"/>
    <dgm:cxn modelId="{171DD746-84E9-498E-9875-D2E7A59136D8}" srcId="{E858AE22-51CD-4304-9FB0-F1E049CEAD6F}" destId="{EEABBD3F-77CD-45B4-93D1-6807AC4D3566}" srcOrd="1" destOrd="0" parTransId="{C22943B0-5E36-400B-B4FC-39C15850C2F6}" sibTransId="{56F6D412-FB6C-4DE0-BBA3-C2CBE295DC4C}"/>
    <dgm:cxn modelId="{317C026F-0EE5-4B2C-A6E0-1E518BB7E2C1}" type="presOf" srcId="{EEABBD3F-77CD-45B4-93D1-6807AC4D3566}" destId="{062A6F6B-E823-4177-982C-5D91EA485B70}" srcOrd="0" destOrd="0" presId="urn:microsoft.com/office/officeart/2005/8/layout/arrow6"/>
    <dgm:cxn modelId="{A5AD6BE5-0E9A-4986-A9C3-532238D2CC4A}" type="presOf" srcId="{999DF938-B9A0-452F-A90B-05EFB35B9C82}" destId="{858EF2B5-5749-495E-9D27-52E1A55FCAC4}" srcOrd="0" destOrd="0" presId="urn:microsoft.com/office/officeart/2005/8/layout/arrow6"/>
    <dgm:cxn modelId="{D79A95BD-A987-4E4D-8C14-CF0830AB7DDA}" type="presOf" srcId="{E858AE22-51CD-4304-9FB0-F1E049CEAD6F}" destId="{4C7283E6-D2BA-47D4-A2ED-91747F62E2A8}" srcOrd="0" destOrd="0" presId="urn:microsoft.com/office/officeart/2005/8/layout/arrow6"/>
    <dgm:cxn modelId="{67D9634B-08DE-48CD-ABBE-ECC01D20782D}" type="presParOf" srcId="{4C7283E6-D2BA-47D4-A2ED-91747F62E2A8}" destId="{89A32E4A-FD33-4374-9D79-C361798D9C64}" srcOrd="0" destOrd="0" presId="urn:microsoft.com/office/officeart/2005/8/layout/arrow6"/>
    <dgm:cxn modelId="{EC84A98A-670D-489F-94F8-167FB00F32A0}" type="presParOf" srcId="{4C7283E6-D2BA-47D4-A2ED-91747F62E2A8}" destId="{858EF2B5-5749-495E-9D27-52E1A55FCAC4}" srcOrd="1" destOrd="0" presId="urn:microsoft.com/office/officeart/2005/8/layout/arrow6"/>
    <dgm:cxn modelId="{D8D49EE7-B3B4-4D8D-AF07-479E6EFBD574}" type="presParOf" srcId="{4C7283E6-D2BA-47D4-A2ED-91747F62E2A8}" destId="{062A6F6B-E823-4177-982C-5D91EA485B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58AE22-51CD-4304-9FB0-F1E049CEAD6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DF938-B9A0-452F-A90B-05EFB35B9C82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6BD9F65A-F1AD-451A-991B-60B4316E2D72}" type="parTrans" cxnId="{07D8D35A-BA7F-43A7-8DA2-7316B54249E8}">
      <dgm:prSet/>
      <dgm:spPr/>
      <dgm:t>
        <a:bodyPr/>
        <a:lstStyle/>
        <a:p>
          <a:endParaRPr lang="en-US"/>
        </a:p>
      </dgm:t>
    </dgm:pt>
    <dgm:pt modelId="{84EF6877-07F6-4109-A83D-B5DAE43214A7}" type="sibTrans" cxnId="{07D8D35A-BA7F-43A7-8DA2-7316B54249E8}">
      <dgm:prSet/>
      <dgm:spPr/>
      <dgm:t>
        <a:bodyPr/>
        <a:lstStyle/>
        <a:p>
          <a:endParaRPr lang="en-US"/>
        </a:p>
      </dgm:t>
    </dgm:pt>
    <dgm:pt modelId="{EEABBD3F-77CD-45B4-93D1-6807AC4D3566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C22943B0-5E36-400B-B4FC-39C15850C2F6}" type="parTrans" cxnId="{171DD746-84E9-498E-9875-D2E7A59136D8}">
      <dgm:prSet/>
      <dgm:spPr/>
      <dgm:t>
        <a:bodyPr/>
        <a:lstStyle/>
        <a:p>
          <a:endParaRPr lang="en-US"/>
        </a:p>
      </dgm:t>
    </dgm:pt>
    <dgm:pt modelId="{56F6D412-FB6C-4DE0-BBA3-C2CBE295DC4C}" type="sibTrans" cxnId="{171DD746-84E9-498E-9875-D2E7A59136D8}">
      <dgm:prSet/>
      <dgm:spPr/>
      <dgm:t>
        <a:bodyPr/>
        <a:lstStyle/>
        <a:p>
          <a:endParaRPr lang="en-US"/>
        </a:p>
      </dgm:t>
    </dgm:pt>
    <dgm:pt modelId="{4C7283E6-D2BA-47D4-A2ED-91747F62E2A8}" type="pres">
      <dgm:prSet presAssocID="{E858AE22-51CD-4304-9FB0-F1E049CEA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32E4A-FD33-4374-9D79-C361798D9C64}" type="pres">
      <dgm:prSet presAssocID="{E858AE22-51CD-4304-9FB0-F1E049CEAD6F}" presName="ribbon" presStyleLbl="node1" presStyleIdx="0" presStyleCnt="1"/>
      <dgm:spPr/>
    </dgm:pt>
    <dgm:pt modelId="{858EF2B5-5749-495E-9D27-52E1A55FCAC4}" type="pres">
      <dgm:prSet presAssocID="{E858AE22-51CD-4304-9FB0-F1E049CEAD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6F6B-E823-4177-982C-5D91EA485B70}" type="pres">
      <dgm:prSet presAssocID="{E858AE22-51CD-4304-9FB0-F1E049CEAD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B7797-2C7E-42BE-982A-D25923AF2D60}" type="presOf" srcId="{EEABBD3F-77CD-45B4-93D1-6807AC4D3566}" destId="{062A6F6B-E823-4177-982C-5D91EA485B70}" srcOrd="0" destOrd="0" presId="urn:microsoft.com/office/officeart/2005/8/layout/arrow6"/>
    <dgm:cxn modelId="{5C8D7EAC-0AAA-449A-8A08-F7E4E92AD28C}" type="presOf" srcId="{E858AE22-51CD-4304-9FB0-F1E049CEAD6F}" destId="{4C7283E6-D2BA-47D4-A2ED-91747F62E2A8}" srcOrd="0" destOrd="0" presId="urn:microsoft.com/office/officeart/2005/8/layout/arrow6"/>
    <dgm:cxn modelId="{07D8D35A-BA7F-43A7-8DA2-7316B54249E8}" srcId="{E858AE22-51CD-4304-9FB0-F1E049CEAD6F}" destId="{999DF938-B9A0-452F-A90B-05EFB35B9C82}" srcOrd="0" destOrd="0" parTransId="{6BD9F65A-F1AD-451A-991B-60B4316E2D72}" sibTransId="{84EF6877-07F6-4109-A83D-B5DAE43214A7}"/>
    <dgm:cxn modelId="{41E73FA1-7B23-49EA-B662-9B75DEDEF7CA}" type="presOf" srcId="{999DF938-B9A0-452F-A90B-05EFB35B9C82}" destId="{858EF2B5-5749-495E-9D27-52E1A55FCAC4}" srcOrd="0" destOrd="0" presId="urn:microsoft.com/office/officeart/2005/8/layout/arrow6"/>
    <dgm:cxn modelId="{171DD746-84E9-498E-9875-D2E7A59136D8}" srcId="{E858AE22-51CD-4304-9FB0-F1E049CEAD6F}" destId="{EEABBD3F-77CD-45B4-93D1-6807AC4D3566}" srcOrd="1" destOrd="0" parTransId="{C22943B0-5E36-400B-B4FC-39C15850C2F6}" sibTransId="{56F6D412-FB6C-4DE0-BBA3-C2CBE295DC4C}"/>
    <dgm:cxn modelId="{01DA74DF-D79B-4CB8-87E0-C205D65AF5A7}" type="presParOf" srcId="{4C7283E6-D2BA-47D4-A2ED-91747F62E2A8}" destId="{89A32E4A-FD33-4374-9D79-C361798D9C64}" srcOrd="0" destOrd="0" presId="urn:microsoft.com/office/officeart/2005/8/layout/arrow6"/>
    <dgm:cxn modelId="{32A49662-469B-4542-8D53-A43E3D6D8A90}" type="presParOf" srcId="{4C7283E6-D2BA-47D4-A2ED-91747F62E2A8}" destId="{858EF2B5-5749-495E-9D27-52E1A55FCAC4}" srcOrd="1" destOrd="0" presId="urn:microsoft.com/office/officeart/2005/8/layout/arrow6"/>
    <dgm:cxn modelId="{BB46D9CC-51AF-4C63-8E00-E3D00D990E06}" type="presParOf" srcId="{4C7283E6-D2BA-47D4-A2ED-91747F62E2A8}" destId="{062A6F6B-E823-4177-982C-5D91EA485B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EEC3EB-B498-4911-86CF-ACD0E74E5EC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3DE7EF4-205E-4CA7-AC11-87FD3EDC5F8A}">
      <dgm:prSet phldrT="[Text]"/>
      <dgm:spPr/>
      <dgm:t>
        <a:bodyPr/>
        <a:lstStyle/>
        <a:p>
          <a:r>
            <a:rPr lang="en-US" dirty="0" smtClean="0"/>
            <a:t>X2</a:t>
          </a:r>
          <a:endParaRPr lang="en-US" dirty="0"/>
        </a:p>
      </dgm:t>
    </dgm:pt>
    <dgm:pt modelId="{CF954EBF-C3B7-45E2-876F-0EF66B0DBD67}" type="parTrans" cxnId="{65A0419C-E5B5-4114-9F8E-67329670C165}">
      <dgm:prSet/>
      <dgm:spPr/>
      <dgm:t>
        <a:bodyPr/>
        <a:lstStyle/>
        <a:p>
          <a:endParaRPr lang="en-US"/>
        </a:p>
      </dgm:t>
    </dgm:pt>
    <dgm:pt modelId="{1939216C-C437-4177-8DA3-F9110B6B6001}" type="sibTrans" cxnId="{65A0419C-E5B5-4114-9F8E-67329670C165}">
      <dgm:prSet/>
      <dgm:spPr/>
      <dgm:t>
        <a:bodyPr/>
        <a:lstStyle/>
        <a:p>
          <a:endParaRPr lang="en-US"/>
        </a:p>
      </dgm:t>
    </dgm:pt>
    <dgm:pt modelId="{982A697A-2E98-4CF1-8426-1ED538D6C4A0}">
      <dgm:prSet phldrT="[Text]"/>
      <dgm:spPr/>
      <dgm:t>
        <a:bodyPr/>
        <a:lstStyle/>
        <a:p>
          <a:r>
            <a:rPr lang="en-US" dirty="0" smtClean="0"/>
            <a:t>X1</a:t>
          </a:r>
          <a:endParaRPr lang="en-US" dirty="0"/>
        </a:p>
      </dgm:t>
    </dgm:pt>
    <dgm:pt modelId="{80036CD2-FF51-459D-A9EE-218A516A9D74}" type="parTrans" cxnId="{3DF78086-E32E-4E08-BB4B-DD60EF25020A}">
      <dgm:prSet/>
      <dgm:spPr/>
      <dgm:t>
        <a:bodyPr/>
        <a:lstStyle/>
        <a:p>
          <a:endParaRPr lang="en-US"/>
        </a:p>
      </dgm:t>
    </dgm:pt>
    <dgm:pt modelId="{5D18396A-628D-485E-9942-079AABEA342B}" type="sibTrans" cxnId="{3DF78086-E32E-4E08-BB4B-DD60EF25020A}">
      <dgm:prSet/>
      <dgm:spPr/>
      <dgm:t>
        <a:bodyPr/>
        <a:lstStyle/>
        <a:p>
          <a:endParaRPr lang="en-US"/>
        </a:p>
      </dgm:t>
    </dgm:pt>
    <dgm:pt modelId="{471921B6-F08F-471A-A6CD-C78BF23401ED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8AA397AA-BAEF-4D1E-9C5B-AE0722614473}" type="parTrans" cxnId="{7DED4594-7F48-461A-8532-E7F0A9D27455}">
      <dgm:prSet/>
      <dgm:spPr/>
      <dgm:t>
        <a:bodyPr/>
        <a:lstStyle/>
        <a:p>
          <a:endParaRPr lang="en-US"/>
        </a:p>
      </dgm:t>
    </dgm:pt>
    <dgm:pt modelId="{607F918B-F2EC-42BA-B526-808D2D4CDD14}" type="sibTrans" cxnId="{7DED4594-7F48-461A-8532-E7F0A9D27455}">
      <dgm:prSet/>
      <dgm:spPr/>
      <dgm:t>
        <a:bodyPr/>
        <a:lstStyle/>
        <a:p>
          <a:endParaRPr lang="en-US"/>
        </a:p>
      </dgm:t>
    </dgm:pt>
    <dgm:pt modelId="{1579CB54-D22E-4C09-BB90-104CF05A8ED6}">
      <dgm:prSet phldrT="[Text]"/>
      <dgm:spPr/>
      <dgm:t>
        <a:bodyPr/>
        <a:lstStyle/>
        <a:p>
          <a:r>
            <a:rPr lang="en-US" smtClean="0"/>
            <a:t>X5</a:t>
          </a:r>
          <a:endParaRPr lang="en-US" dirty="0"/>
        </a:p>
      </dgm:t>
    </dgm:pt>
    <dgm:pt modelId="{15DE9E9B-8C29-4ABB-AD19-00E5DA76EF33}" type="parTrans" cxnId="{1DC14DD9-0C2C-40A7-B141-219FEE1685EF}">
      <dgm:prSet/>
      <dgm:spPr/>
      <dgm:t>
        <a:bodyPr/>
        <a:lstStyle/>
        <a:p>
          <a:endParaRPr lang="en-US"/>
        </a:p>
      </dgm:t>
    </dgm:pt>
    <dgm:pt modelId="{DD842E4C-F062-49CE-9768-B7F950A4ADC9}" type="sibTrans" cxnId="{1DC14DD9-0C2C-40A7-B141-219FEE1685EF}">
      <dgm:prSet/>
      <dgm:spPr/>
      <dgm:t>
        <a:bodyPr/>
        <a:lstStyle/>
        <a:p>
          <a:endParaRPr lang="en-US"/>
        </a:p>
      </dgm:t>
    </dgm:pt>
    <dgm:pt modelId="{E0594383-5DBC-435B-91C5-EDB6EADE1916}">
      <dgm:prSet phldrT="[Text]"/>
      <dgm:spPr/>
      <dgm:t>
        <a:bodyPr/>
        <a:lstStyle/>
        <a:p>
          <a:r>
            <a:rPr lang="en-US" dirty="0" smtClean="0"/>
            <a:t>X4</a:t>
          </a:r>
          <a:endParaRPr lang="en-US" dirty="0"/>
        </a:p>
      </dgm:t>
    </dgm:pt>
    <dgm:pt modelId="{F8E83BB2-6D15-4AFD-8503-FB6FCE9C6A6E}" type="parTrans" cxnId="{176AC6CE-152F-456A-AE8C-F639004FDCF2}">
      <dgm:prSet/>
      <dgm:spPr/>
      <dgm:t>
        <a:bodyPr/>
        <a:lstStyle/>
        <a:p>
          <a:endParaRPr lang="en-US"/>
        </a:p>
      </dgm:t>
    </dgm:pt>
    <dgm:pt modelId="{91C710F8-02F9-419F-8204-E56B0887CC89}" type="sibTrans" cxnId="{176AC6CE-152F-456A-AE8C-F639004FDCF2}">
      <dgm:prSet/>
      <dgm:spPr/>
      <dgm:t>
        <a:bodyPr/>
        <a:lstStyle/>
        <a:p>
          <a:endParaRPr lang="en-US"/>
        </a:p>
      </dgm:t>
    </dgm:pt>
    <dgm:pt modelId="{474686A1-C4A2-47F5-8596-00F1B8F55458}">
      <dgm:prSet phldrT="[Text]"/>
      <dgm:spPr/>
      <dgm:t>
        <a:bodyPr/>
        <a:lstStyle/>
        <a:p>
          <a:r>
            <a:rPr lang="en-US" dirty="0" smtClean="0"/>
            <a:t>X3</a:t>
          </a:r>
          <a:endParaRPr lang="en-US" dirty="0"/>
        </a:p>
      </dgm:t>
    </dgm:pt>
    <dgm:pt modelId="{0765EFAB-DFD7-4621-9D6F-9DA2D3BE993E}" type="parTrans" cxnId="{6D4D795D-1550-457F-8E21-5AD7D3F5F67A}">
      <dgm:prSet/>
      <dgm:spPr/>
      <dgm:t>
        <a:bodyPr/>
        <a:lstStyle/>
        <a:p>
          <a:endParaRPr lang="en-US"/>
        </a:p>
      </dgm:t>
    </dgm:pt>
    <dgm:pt modelId="{AFD1F0BF-FBA4-46E0-84DC-8FC1A3AB9FF9}" type="sibTrans" cxnId="{6D4D795D-1550-457F-8E21-5AD7D3F5F67A}">
      <dgm:prSet/>
      <dgm:spPr/>
      <dgm:t>
        <a:bodyPr/>
        <a:lstStyle/>
        <a:p>
          <a:endParaRPr lang="en-US"/>
        </a:p>
      </dgm:t>
    </dgm:pt>
    <dgm:pt modelId="{2E7B9ADC-2168-4ACA-AE4F-5A949D0ED446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84CB7115-C74E-4895-B04C-7BA13AFCF387}" type="sibTrans" cxnId="{BA524D73-2AC3-4127-8FA8-05026FD82D9D}">
      <dgm:prSet/>
      <dgm:spPr/>
      <dgm:t>
        <a:bodyPr/>
        <a:lstStyle/>
        <a:p>
          <a:endParaRPr lang="en-US"/>
        </a:p>
      </dgm:t>
    </dgm:pt>
    <dgm:pt modelId="{7F1D4D74-BA5D-4744-89FF-C9DD18CED179}" type="parTrans" cxnId="{BA524D73-2AC3-4127-8FA8-05026FD82D9D}">
      <dgm:prSet/>
      <dgm:spPr/>
      <dgm:t>
        <a:bodyPr/>
        <a:lstStyle/>
        <a:p>
          <a:endParaRPr lang="en-US"/>
        </a:p>
      </dgm:t>
    </dgm:pt>
    <dgm:pt modelId="{39D6838F-775D-404E-837C-572FAF3C4929}" type="pres">
      <dgm:prSet presAssocID="{6DEEC3EB-B498-4911-86CF-ACD0E74E5EC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2EF680-9E9F-4CAC-83FC-D076267B6599}" type="pres">
      <dgm:prSet presAssocID="{6DEEC3EB-B498-4911-86CF-ACD0E74E5EC0}" presName="dummyMaxCanvas" presStyleCnt="0"/>
      <dgm:spPr/>
    </dgm:pt>
    <dgm:pt modelId="{9A97E2F9-15D2-47B5-818E-91E72F17C6F2}" type="pres">
      <dgm:prSet presAssocID="{6DEEC3EB-B498-4911-86CF-ACD0E74E5EC0}" presName="parentComposite" presStyleCnt="0"/>
      <dgm:spPr/>
    </dgm:pt>
    <dgm:pt modelId="{85DC1140-77B5-47CF-A0EA-615BD131965D}" type="pres">
      <dgm:prSet presAssocID="{6DEEC3EB-B498-4911-86CF-ACD0E74E5EC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A6583A79-9E30-4C58-B285-9EEE82C99B70}" type="pres">
      <dgm:prSet presAssocID="{6DEEC3EB-B498-4911-86CF-ACD0E74E5EC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5388A43-F819-40F2-8A8C-4C75001FFD27}" type="pres">
      <dgm:prSet presAssocID="{6DEEC3EB-B498-4911-86CF-ACD0E74E5EC0}" presName="childrenComposite" presStyleCnt="0"/>
      <dgm:spPr/>
    </dgm:pt>
    <dgm:pt modelId="{CAF7AB88-B179-48C1-8BCD-9973FFCECB8E}" type="pres">
      <dgm:prSet presAssocID="{6DEEC3EB-B498-4911-86CF-ACD0E74E5EC0}" presName="dummyMaxCanvas_ChildArea" presStyleCnt="0"/>
      <dgm:spPr/>
    </dgm:pt>
    <dgm:pt modelId="{6D014CD5-02DC-416A-8328-0F60AD528050}" type="pres">
      <dgm:prSet presAssocID="{6DEEC3EB-B498-4911-86CF-ACD0E74E5EC0}" presName="fulcrum" presStyleLbl="alignAccFollowNode1" presStyleIdx="2" presStyleCnt="4"/>
      <dgm:spPr/>
    </dgm:pt>
    <dgm:pt modelId="{83B40B63-A037-4EE0-A174-A48471D76B7A}" type="pres">
      <dgm:prSet presAssocID="{6DEEC3EB-B498-4911-86CF-ACD0E74E5EC0}" presName="balance_23" presStyleLbl="alignAccFollowNode1" presStyleIdx="3" presStyleCnt="4">
        <dgm:presLayoutVars>
          <dgm:bulletEnabled val="1"/>
        </dgm:presLayoutVars>
      </dgm:prSet>
      <dgm:spPr/>
    </dgm:pt>
    <dgm:pt modelId="{9B408544-8BEA-4DE0-9FAC-A2320269E8A9}" type="pres">
      <dgm:prSet presAssocID="{6DEEC3EB-B498-4911-86CF-ACD0E74E5EC0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6F4C4-981A-44EF-BAC6-5B8E54013745}" type="pres">
      <dgm:prSet presAssocID="{6DEEC3EB-B498-4911-86CF-ACD0E74E5EC0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A1414-7D67-46CE-AE9C-87988F806AEB}" type="pres">
      <dgm:prSet presAssocID="{6DEEC3EB-B498-4911-86CF-ACD0E74E5EC0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B460F-F693-4DD7-A639-C2D1E6D13DD4}" type="pres">
      <dgm:prSet presAssocID="{6DEEC3EB-B498-4911-86CF-ACD0E74E5EC0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75094-BB68-41C3-969C-4E8954C6C968}" type="pres">
      <dgm:prSet presAssocID="{6DEEC3EB-B498-4911-86CF-ACD0E74E5EC0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C14DD9-0C2C-40A7-B141-219FEE1685EF}" srcId="{471921B6-F08F-471A-A6CD-C78BF23401ED}" destId="{1579CB54-D22E-4C09-BB90-104CF05A8ED6}" srcOrd="0" destOrd="0" parTransId="{15DE9E9B-8C29-4ABB-AD19-00E5DA76EF33}" sibTransId="{DD842E4C-F062-49CE-9768-B7F950A4ADC9}"/>
    <dgm:cxn modelId="{7DED4594-7F48-461A-8532-E7F0A9D27455}" srcId="{6DEEC3EB-B498-4911-86CF-ACD0E74E5EC0}" destId="{471921B6-F08F-471A-A6CD-C78BF23401ED}" srcOrd="1" destOrd="0" parTransId="{8AA397AA-BAEF-4D1E-9C5B-AE0722614473}" sibTransId="{607F918B-F2EC-42BA-B526-808D2D4CDD14}"/>
    <dgm:cxn modelId="{121CD8FE-5F68-40D6-9B86-BBA0800CFF82}" type="presOf" srcId="{03DE7EF4-205E-4CA7-AC11-87FD3EDC5F8A}" destId="{659B460F-F693-4DD7-A639-C2D1E6D13DD4}" srcOrd="0" destOrd="0" presId="urn:microsoft.com/office/officeart/2005/8/layout/balance1"/>
    <dgm:cxn modelId="{BA524D73-2AC3-4127-8FA8-05026FD82D9D}" srcId="{6DEEC3EB-B498-4911-86CF-ACD0E74E5EC0}" destId="{2E7B9ADC-2168-4ACA-AE4F-5A949D0ED446}" srcOrd="0" destOrd="0" parTransId="{7F1D4D74-BA5D-4744-89FF-C9DD18CED179}" sibTransId="{84CB7115-C74E-4895-B04C-7BA13AFCF387}"/>
    <dgm:cxn modelId="{176AC6CE-152F-456A-AE8C-F639004FDCF2}" srcId="{471921B6-F08F-471A-A6CD-C78BF23401ED}" destId="{E0594383-5DBC-435B-91C5-EDB6EADE1916}" srcOrd="1" destOrd="0" parTransId="{F8E83BB2-6D15-4AFD-8503-FB6FCE9C6A6E}" sibTransId="{91C710F8-02F9-419F-8204-E56B0887CC89}"/>
    <dgm:cxn modelId="{3E86515C-CE8E-4FC1-A8DA-A52062E62512}" type="presOf" srcId="{E0594383-5DBC-435B-91C5-EDB6EADE1916}" destId="{E3A6F4C4-981A-44EF-BAC6-5B8E54013745}" srcOrd="0" destOrd="0" presId="urn:microsoft.com/office/officeart/2005/8/layout/balance1"/>
    <dgm:cxn modelId="{CB1AC1C8-2789-4031-BDF3-D56E2ECEE327}" type="presOf" srcId="{982A697A-2E98-4CF1-8426-1ED538D6C4A0}" destId="{03C75094-BB68-41C3-969C-4E8954C6C968}" srcOrd="0" destOrd="0" presId="urn:microsoft.com/office/officeart/2005/8/layout/balance1"/>
    <dgm:cxn modelId="{623876A7-FECA-45C0-BDCC-DCF291AEE7C5}" type="presOf" srcId="{2E7B9ADC-2168-4ACA-AE4F-5A949D0ED446}" destId="{85DC1140-77B5-47CF-A0EA-615BD131965D}" srcOrd="0" destOrd="0" presId="urn:microsoft.com/office/officeart/2005/8/layout/balance1"/>
    <dgm:cxn modelId="{6D4D795D-1550-457F-8E21-5AD7D3F5F67A}" srcId="{471921B6-F08F-471A-A6CD-C78BF23401ED}" destId="{474686A1-C4A2-47F5-8596-00F1B8F55458}" srcOrd="2" destOrd="0" parTransId="{0765EFAB-DFD7-4621-9D6F-9DA2D3BE993E}" sibTransId="{AFD1F0BF-FBA4-46E0-84DC-8FC1A3AB9FF9}"/>
    <dgm:cxn modelId="{A4974358-B5B9-4272-B268-EB237A83839D}" type="presOf" srcId="{474686A1-C4A2-47F5-8596-00F1B8F55458}" destId="{9D4A1414-7D67-46CE-AE9C-87988F806AEB}" srcOrd="0" destOrd="0" presId="urn:microsoft.com/office/officeart/2005/8/layout/balance1"/>
    <dgm:cxn modelId="{65A0419C-E5B5-4114-9F8E-67329670C165}" srcId="{2E7B9ADC-2168-4ACA-AE4F-5A949D0ED446}" destId="{03DE7EF4-205E-4CA7-AC11-87FD3EDC5F8A}" srcOrd="0" destOrd="0" parTransId="{CF954EBF-C3B7-45E2-876F-0EF66B0DBD67}" sibTransId="{1939216C-C437-4177-8DA3-F9110B6B6001}"/>
    <dgm:cxn modelId="{095637D6-B6D6-4903-ABAC-8A10307190FC}" type="presOf" srcId="{6DEEC3EB-B498-4911-86CF-ACD0E74E5EC0}" destId="{39D6838F-775D-404E-837C-572FAF3C4929}" srcOrd="0" destOrd="0" presId="urn:microsoft.com/office/officeart/2005/8/layout/balance1"/>
    <dgm:cxn modelId="{3DF78086-E32E-4E08-BB4B-DD60EF25020A}" srcId="{2E7B9ADC-2168-4ACA-AE4F-5A949D0ED446}" destId="{982A697A-2E98-4CF1-8426-1ED538D6C4A0}" srcOrd="1" destOrd="0" parTransId="{80036CD2-FF51-459D-A9EE-218A516A9D74}" sibTransId="{5D18396A-628D-485E-9942-079AABEA342B}"/>
    <dgm:cxn modelId="{56C7DE45-B5F3-4C92-9B4B-03F7C4D6FA74}" type="presOf" srcId="{471921B6-F08F-471A-A6CD-C78BF23401ED}" destId="{A6583A79-9E30-4C58-B285-9EEE82C99B70}" srcOrd="0" destOrd="0" presId="urn:microsoft.com/office/officeart/2005/8/layout/balance1"/>
    <dgm:cxn modelId="{BC0DB256-7D2A-46CC-A450-97B410F0AB08}" type="presOf" srcId="{1579CB54-D22E-4C09-BB90-104CF05A8ED6}" destId="{9B408544-8BEA-4DE0-9FAC-A2320269E8A9}" srcOrd="0" destOrd="0" presId="urn:microsoft.com/office/officeart/2005/8/layout/balance1"/>
    <dgm:cxn modelId="{13EDDD58-920F-49F4-A4BA-751D454D303A}" type="presParOf" srcId="{39D6838F-775D-404E-837C-572FAF3C4929}" destId="{A72EF680-9E9F-4CAC-83FC-D076267B6599}" srcOrd="0" destOrd="0" presId="urn:microsoft.com/office/officeart/2005/8/layout/balance1"/>
    <dgm:cxn modelId="{2F026571-7BB4-4925-B606-09261E8F8157}" type="presParOf" srcId="{39D6838F-775D-404E-837C-572FAF3C4929}" destId="{9A97E2F9-15D2-47B5-818E-91E72F17C6F2}" srcOrd="1" destOrd="0" presId="urn:microsoft.com/office/officeart/2005/8/layout/balance1"/>
    <dgm:cxn modelId="{1567D9BD-2C92-4127-9CC5-4CAFE8052026}" type="presParOf" srcId="{9A97E2F9-15D2-47B5-818E-91E72F17C6F2}" destId="{85DC1140-77B5-47CF-A0EA-615BD131965D}" srcOrd="0" destOrd="0" presId="urn:microsoft.com/office/officeart/2005/8/layout/balance1"/>
    <dgm:cxn modelId="{7A942867-40DA-4051-BF64-F48A76B95149}" type="presParOf" srcId="{9A97E2F9-15D2-47B5-818E-91E72F17C6F2}" destId="{A6583A79-9E30-4C58-B285-9EEE82C99B70}" srcOrd="1" destOrd="0" presId="urn:microsoft.com/office/officeart/2005/8/layout/balance1"/>
    <dgm:cxn modelId="{71B8FFBF-27B5-4D18-965C-4E2D16AF3F9B}" type="presParOf" srcId="{39D6838F-775D-404E-837C-572FAF3C4929}" destId="{05388A43-F819-40F2-8A8C-4C75001FFD27}" srcOrd="2" destOrd="0" presId="urn:microsoft.com/office/officeart/2005/8/layout/balance1"/>
    <dgm:cxn modelId="{392C4318-FFCF-475E-964E-A52AA359CBA6}" type="presParOf" srcId="{05388A43-F819-40F2-8A8C-4C75001FFD27}" destId="{CAF7AB88-B179-48C1-8BCD-9973FFCECB8E}" srcOrd="0" destOrd="0" presId="urn:microsoft.com/office/officeart/2005/8/layout/balance1"/>
    <dgm:cxn modelId="{40846E30-A1D9-4C5C-9D0E-00E74DAF3827}" type="presParOf" srcId="{05388A43-F819-40F2-8A8C-4C75001FFD27}" destId="{6D014CD5-02DC-416A-8328-0F60AD528050}" srcOrd="1" destOrd="0" presId="urn:microsoft.com/office/officeart/2005/8/layout/balance1"/>
    <dgm:cxn modelId="{4A4E514E-9BD1-4F53-BE42-194D976D91C3}" type="presParOf" srcId="{05388A43-F819-40F2-8A8C-4C75001FFD27}" destId="{83B40B63-A037-4EE0-A174-A48471D76B7A}" srcOrd="2" destOrd="0" presId="urn:microsoft.com/office/officeart/2005/8/layout/balance1"/>
    <dgm:cxn modelId="{CA5715BF-307F-4DDF-B527-32F8E3DA48D1}" type="presParOf" srcId="{05388A43-F819-40F2-8A8C-4C75001FFD27}" destId="{9B408544-8BEA-4DE0-9FAC-A2320269E8A9}" srcOrd="3" destOrd="0" presId="urn:microsoft.com/office/officeart/2005/8/layout/balance1"/>
    <dgm:cxn modelId="{980446E0-91F7-4374-B7A8-1BB2DA83E28B}" type="presParOf" srcId="{05388A43-F819-40F2-8A8C-4C75001FFD27}" destId="{E3A6F4C4-981A-44EF-BAC6-5B8E54013745}" srcOrd="4" destOrd="0" presId="urn:microsoft.com/office/officeart/2005/8/layout/balance1"/>
    <dgm:cxn modelId="{FD448BCD-D719-4DD2-9725-C64323DDCCC7}" type="presParOf" srcId="{05388A43-F819-40F2-8A8C-4C75001FFD27}" destId="{9D4A1414-7D67-46CE-AE9C-87988F806AEB}" srcOrd="5" destOrd="0" presId="urn:microsoft.com/office/officeart/2005/8/layout/balance1"/>
    <dgm:cxn modelId="{49D02025-DA71-4B1C-8B8E-9247C83CAEBA}" type="presParOf" srcId="{05388A43-F819-40F2-8A8C-4C75001FFD27}" destId="{659B460F-F693-4DD7-A639-C2D1E6D13DD4}" srcOrd="6" destOrd="0" presId="urn:microsoft.com/office/officeart/2005/8/layout/balance1"/>
    <dgm:cxn modelId="{57FE7724-2A75-44B7-A2D8-19DB01E0DEBC}" type="presParOf" srcId="{05388A43-F819-40F2-8A8C-4C75001FFD27}" destId="{03C75094-BB68-41C3-969C-4E8954C6C96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58AE22-51CD-4304-9FB0-F1E049CEAD6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DF938-B9A0-452F-A90B-05EFB35B9C82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6BD9F65A-F1AD-451A-991B-60B4316E2D72}" type="parTrans" cxnId="{07D8D35A-BA7F-43A7-8DA2-7316B54249E8}">
      <dgm:prSet/>
      <dgm:spPr/>
      <dgm:t>
        <a:bodyPr/>
        <a:lstStyle/>
        <a:p>
          <a:endParaRPr lang="en-US"/>
        </a:p>
      </dgm:t>
    </dgm:pt>
    <dgm:pt modelId="{84EF6877-07F6-4109-A83D-B5DAE43214A7}" type="sibTrans" cxnId="{07D8D35A-BA7F-43A7-8DA2-7316B54249E8}">
      <dgm:prSet/>
      <dgm:spPr/>
      <dgm:t>
        <a:bodyPr/>
        <a:lstStyle/>
        <a:p>
          <a:endParaRPr lang="en-US"/>
        </a:p>
      </dgm:t>
    </dgm:pt>
    <dgm:pt modelId="{EEABBD3F-77CD-45B4-93D1-6807AC4D3566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C22943B0-5E36-400B-B4FC-39C15850C2F6}" type="parTrans" cxnId="{171DD746-84E9-498E-9875-D2E7A59136D8}">
      <dgm:prSet/>
      <dgm:spPr/>
      <dgm:t>
        <a:bodyPr/>
        <a:lstStyle/>
        <a:p>
          <a:endParaRPr lang="en-US"/>
        </a:p>
      </dgm:t>
    </dgm:pt>
    <dgm:pt modelId="{56F6D412-FB6C-4DE0-BBA3-C2CBE295DC4C}" type="sibTrans" cxnId="{171DD746-84E9-498E-9875-D2E7A59136D8}">
      <dgm:prSet/>
      <dgm:spPr/>
      <dgm:t>
        <a:bodyPr/>
        <a:lstStyle/>
        <a:p>
          <a:endParaRPr lang="en-US"/>
        </a:p>
      </dgm:t>
    </dgm:pt>
    <dgm:pt modelId="{4C7283E6-D2BA-47D4-A2ED-91747F62E2A8}" type="pres">
      <dgm:prSet presAssocID="{E858AE22-51CD-4304-9FB0-F1E049CEA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32E4A-FD33-4374-9D79-C361798D9C64}" type="pres">
      <dgm:prSet presAssocID="{E858AE22-51CD-4304-9FB0-F1E049CEAD6F}" presName="ribbon" presStyleLbl="node1" presStyleIdx="0" presStyleCnt="1"/>
      <dgm:spPr/>
    </dgm:pt>
    <dgm:pt modelId="{858EF2B5-5749-495E-9D27-52E1A55FCAC4}" type="pres">
      <dgm:prSet presAssocID="{E858AE22-51CD-4304-9FB0-F1E049CEAD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6F6B-E823-4177-982C-5D91EA485B70}" type="pres">
      <dgm:prSet presAssocID="{E858AE22-51CD-4304-9FB0-F1E049CEAD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8D35A-BA7F-43A7-8DA2-7316B54249E8}" srcId="{E858AE22-51CD-4304-9FB0-F1E049CEAD6F}" destId="{999DF938-B9A0-452F-A90B-05EFB35B9C82}" srcOrd="0" destOrd="0" parTransId="{6BD9F65A-F1AD-451A-991B-60B4316E2D72}" sibTransId="{84EF6877-07F6-4109-A83D-B5DAE43214A7}"/>
    <dgm:cxn modelId="{52A48806-4A46-40CE-AB87-8E647E99F2B7}" type="presOf" srcId="{EEABBD3F-77CD-45B4-93D1-6807AC4D3566}" destId="{062A6F6B-E823-4177-982C-5D91EA485B70}" srcOrd="0" destOrd="0" presId="urn:microsoft.com/office/officeart/2005/8/layout/arrow6"/>
    <dgm:cxn modelId="{171DD746-84E9-498E-9875-D2E7A59136D8}" srcId="{E858AE22-51CD-4304-9FB0-F1E049CEAD6F}" destId="{EEABBD3F-77CD-45B4-93D1-6807AC4D3566}" srcOrd="1" destOrd="0" parTransId="{C22943B0-5E36-400B-B4FC-39C15850C2F6}" sibTransId="{56F6D412-FB6C-4DE0-BBA3-C2CBE295DC4C}"/>
    <dgm:cxn modelId="{B55AC42A-7905-4A6B-958B-C03F64D7A69F}" type="presOf" srcId="{E858AE22-51CD-4304-9FB0-F1E049CEAD6F}" destId="{4C7283E6-D2BA-47D4-A2ED-91747F62E2A8}" srcOrd="0" destOrd="0" presId="urn:microsoft.com/office/officeart/2005/8/layout/arrow6"/>
    <dgm:cxn modelId="{6D83B900-7D1F-41FA-BF9E-7CF81215BB5C}" type="presOf" srcId="{999DF938-B9A0-452F-A90B-05EFB35B9C82}" destId="{858EF2B5-5749-495E-9D27-52E1A55FCAC4}" srcOrd="0" destOrd="0" presId="urn:microsoft.com/office/officeart/2005/8/layout/arrow6"/>
    <dgm:cxn modelId="{002E03D6-61E9-405B-9AD2-D6F4B188D874}" type="presParOf" srcId="{4C7283E6-D2BA-47D4-A2ED-91747F62E2A8}" destId="{89A32E4A-FD33-4374-9D79-C361798D9C64}" srcOrd="0" destOrd="0" presId="urn:microsoft.com/office/officeart/2005/8/layout/arrow6"/>
    <dgm:cxn modelId="{9137A802-FE57-4E1E-9DD5-21ACF73505FC}" type="presParOf" srcId="{4C7283E6-D2BA-47D4-A2ED-91747F62E2A8}" destId="{858EF2B5-5749-495E-9D27-52E1A55FCAC4}" srcOrd="1" destOrd="0" presId="urn:microsoft.com/office/officeart/2005/8/layout/arrow6"/>
    <dgm:cxn modelId="{48C75489-42CE-41FB-9427-203882A5A364}" type="presParOf" srcId="{4C7283E6-D2BA-47D4-A2ED-91747F62E2A8}" destId="{062A6F6B-E823-4177-982C-5D91EA485B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58AE22-51CD-4304-9FB0-F1E049CEAD6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DF938-B9A0-452F-A90B-05EFB35B9C82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6BD9F65A-F1AD-451A-991B-60B4316E2D72}" type="parTrans" cxnId="{07D8D35A-BA7F-43A7-8DA2-7316B54249E8}">
      <dgm:prSet/>
      <dgm:spPr/>
      <dgm:t>
        <a:bodyPr/>
        <a:lstStyle/>
        <a:p>
          <a:endParaRPr lang="en-US"/>
        </a:p>
      </dgm:t>
    </dgm:pt>
    <dgm:pt modelId="{84EF6877-07F6-4109-A83D-B5DAE43214A7}" type="sibTrans" cxnId="{07D8D35A-BA7F-43A7-8DA2-7316B54249E8}">
      <dgm:prSet/>
      <dgm:spPr/>
      <dgm:t>
        <a:bodyPr/>
        <a:lstStyle/>
        <a:p>
          <a:endParaRPr lang="en-US"/>
        </a:p>
      </dgm:t>
    </dgm:pt>
    <dgm:pt modelId="{EEABBD3F-77CD-45B4-93D1-6807AC4D3566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C22943B0-5E36-400B-B4FC-39C15850C2F6}" type="parTrans" cxnId="{171DD746-84E9-498E-9875-D2E7A59136D8}">
      <dgm:prSet/>
      <dgm:spPr/>
      <dgm:t>
        <a:bodyPr/>
        <a:lstStyle/>
        <a:p>
          <a:endParaRPr lang="en-US"/>
        </a:p>
      </dgm:t>
    </dgm:pt>
    <dgm:pt modelId="{56F6D412-FB6C-4DE0-BBA3-C2CBE295DC4C}" type="sibTrans" cxnId="{171DD746-84E9-498E-9875-D2E7A59136D8}">
      <dgm:prSet/>
      <dgm:spPr/>
      <dgm:t>
        <a:bodyPr/>
        <a:lstStyle/>
        <a:p>
          <a:endParaRPr lang="en-US"/>
        </a:p>
      </dgm:t>
    </dgm:pt>
    <dgm:pt modelId="{4C7283E6-D2BA-47D4-A2ED-91747F62E2A8}" type="pres">
      <dgm:prSet presAssocID="{E858AE22-51CD-4304-9FB0-F1E049CEA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32E4A-FD33-4374-9D79-C361798D9C64}" type="pres">
      <dgm:prSet presAssocID="{E858AE22-51CD-4304-9FB0-F1E049CEAD6F}" presName="ribbon" presStyleLbl="node1" presStyleIdx="0" presStyleCnt="1"/>
      <dgm:spPr/>
    </dgm:pt>
    <dgm:pt modelId="{858EF2B5-5749-495E-9D27-52E1A55FCAC4}" type="pres">
      <dgm:prSet presAssocID="{E858AE22-51CD-4304-9FB0-F1E049CEAD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6F6B-E823-4177-982C-5D91EA485B70}" type="pres">
      <dgm:prSet presAssocID="{E858AE22-51CD-4304-9FB0-F1E049CEAD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8D35A-BA7F-43A7-8DA2-7316B54249E8}" srcId="{E858AE22-51CD-4304-9FB0-F1E049CEAD6F}" destId="{999DF938-B9A0-452F-A90B-05EFB35B9C82}" srcOrd="0" destOrd="0" parTransId="{6BD9F65A-F1AD-451A-991B-60B4316E2D72}" sibTransId="{84EF6877-07F6-4109-A83D-B5DAE43214A7}"/>
    <dgm:cxn modelId="{4F4F4CD9-245B-4A1C-BBF5-D02351455834}" type="presOf" srcId="{EEABBD3F-77CD-45B4-93D1-6807AC4D3566}" destId="{062A6F6B-E823-4177-982C-5D91EA485B70}" srcOrd="0" destOrd="0" presId="urn:microsoft.com/office/officeart/2005/8/layout/arrow6"/>
    <dgm:cxn modelId="{171DD746-84E9-498E-9875-D2E7A59136D8}" srcId="{E858AE22-51CD-4304-9FB0-F1E049CEAD6F}" destId="{EEABBD3F-77CD-45B4-93D1-6807AC4D3566}" srcOrd="1" destOrd="0" parTransId="{C22943B0-5E36-400B-B4FC-39C15850C2F6}" sibTransId="{56F6D412-FB6C-4DE0-BBA3-C2CBE295DC4C}"/>
    <dgm:cxn modelId="{CB8E0365-D4A0-4F02-BF38-C4839BC619E7}" type="presOf" srcId="{E858AE22-51CD-4304-9FB0-F1E049CEAD6F}" destId="{4C7283E6-D2BA-47D4-A2ED-91747F62E2A8}" srcOrd="0" destOrd="0" presId="urn:microsoft.com/office/officeart/2005/8/layout/arrow6"/>
    <dgm:cxn modelId="{6B52423B-36AA-419A-8E4E-EDA2C0C7C906}" type="presOf" srcId="{999DF938-B9A0-452F-A90B-05EFB35B9C82}" destId="{858EF2B5-5749-495E-9D27-52E1A55FCAC4}" srcOrd="0" destOrd="0" presId="urn:microsoft.com/office/officeart/2005/8/layout/arrow6"/>
    <dgm:cxn modelId="{5FCF7260-6490-4050-BBF3-0A50400B5042}" type="presParOf" srcId="{4C7283E6-D2BA-47D4-A2ED-91747F62E2A8}" destId="{89A32E4A-FD33-4374-9D79-C361798D9C64}" srcOrd="0" destOrd="0" presId="urn:microsoft.com/office/officeart/2005/8/layout/arrow6"/>
    <dgm:cxn modelId="{4B96430A-453B-48C7-9E97-BF787F9D6580}" type="presParOf" srcId="{4C7283E6-D2BA-47D4-A2ED-91747F62E2A8}" destId="{858EF2B5-5749-495E-9D27-52E1A55FCAC4}" srcOrd="1" destOrd="0" presId="urn:microsoft.com/office/officeart/2005/8/layout/arrow6"/>
    <dgm:cxn modelId="{6C4882DC-259E-4C63-962F-D987D8581326}" type="presParOf" srcId="{4C7283E6-D2BA-47D4-A2ED-91747F62E2A8}" destId="{062A6F6B-E823-4177-982C-5D91EA485B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58AE22-51CD-4304-9FB0-F1E049CEAD6F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9DF938-B9A0-452F-A90B-05EFB35B9C82}">
      <dgm:prSet phldrT="[Text]"/>
      <dgm:spPr/>
      <dgm:t>
        <a:bodyPr/>
        <a:lstStyle/>
        <a:p>
          <a:r>
            <a:rPr lang="en-US" dirty="0" smtClean="0"/>
            <a:t>Should I stay …</a:t>
          </a:r>
          <a:endParaRPr lang="en-US" dirty="0"/>
        </a:p>
      </dgm:t>
    </dgm:pt>
    <dgm:pt modelId="{6BD9F65A-F1AD-451A-991B-60B4316E2D72}" type="parTrans" cxnId="{07D8D35A-BA7F-43A7-8DA2-7316B54249E8}">
      <dgm:prSet/>
      <dgm:spPr/>
      <dgm:t>
        <a:bodyPr/>
        <a:lstStyle/>
        <a:p>
          <a:endParaRPr lang="en-US"/>
        </a:p>
      </dgm:t>
    </dgm:pt>
    <dgm:pt modelId="{84EF6877-07F6-4109-A83D-B5DAE43214A7}" type="sibTrans" cxnId="{07D8D35A-BA7F-43A7-8DA2-7316B54249E8}">
      <dgm:prSet/>
      <dgm:spPr/>
      <dgm:t>
        <a:bodyPr/>
        <a:lstStyle/>
        <a:p>
          <a:endParaRPr lang="en-US"/>
        </a:p>
      </dgm:t>
    </dgm:pt>
    <dgm:pt modelId="{EEABBD3F-77CD-45B4-93D1-6807AC4D3566}">
      <dgm:prSet phldrT="[Text]"/>
      <dgm:spPr/>
      <dgm:t>
        <a:bodyPr/>
        <a:lstStyle/>
        <a:p>
          <a:r>
            <a:rPr lang="en-US" dirty="0" smtClean="0"/>
            <a:t>… or should I go?</a:t>
          </a:r>
          <a:endParaRPr lang="en-US" dirty="0"/>
        </a:p>
      </dgm:t>
    </dgm:pt>
    <dgm:pt modelId="{C22943B0-5E36-400B-B4FC-39C15850C2F6}" type="parTrans" cxnId="{171DD746-84E9-498E-9875-D2E7A59136D8}">
      <dgm:prSet/>
      <dgm:spPr/>
      <dgm:t>
        <a:bodyPr/>
        <a:lstStyle/>
        <a:p>
          <a:endParaRPr lang="en-US"/>
        </a:p>
      </dgm:t>
    </dgm:pt>
    <dgm:pt modelId="{56F6D412-FB6C-4DE0-BBA3-C2CBE295DC4C}" type="sibTrans" cxnId="{171DD746-84E9-498E-9875-D2E7A59136D8}">
      <dgm:prSet/>
      <dgm:spPr/>
      <dgm:t>
        <a:bodyPr/>
        <a:lstStyle/>
        <a:p>
          <a:endParaRPr lang="en-US"/>
        </a:p>
      </dgm:t>
    </dgm:pt>
    <dgm:pt modelId="{4C7283E6-D2BA-47D4-A2ED-91747F62E2A8}" type="pres">
      <dgm:prSet presAssocID="{E858AE22-51CD-4304-9FB0-F1E049CEAD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A32E4A-FD33-4374-9D79-C361798D9C64}" type="pres">
      <dgm:prSet presAssocID="{E858AE22-51CD-4304-9FB0-F1E049CEAD6F}" presName="ribbon" presStyleLbl="node1" presStyleIdx="0" presStyleCnt="1"/>
      <dgm:spPr/>
    </dgm:pt>
    <dgm:pt modelId="{858EF2B5-5749-495E-9D27-52E1A55FCAC4}" type="pres">
      <dgm:prSet presAssocID="{E858AE22-51CD-4304-9FB0-F1E049CEAD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A6F6B-E823-4177-982C-5D91EA485B70}" type="pres">
      <dgm:prSet presAssocID="{E858AE22-51CD-4304-9FB0-F1E049CEAD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D8D35A-BA7F-43A7-8DA2-7316B54249E8}" srcId="{E858AE22-51CD-4304-9FB0-F1E049CEAD6F}" destId="{999DF938-B9A0-452F-A90B-05EFB35B9C82}" srcOrd="0" destOrd="0" parTransId="{6BD9F65A-F1AD-451A-991B-60B4316E2D72}" sibTransId="{84EF6877-07F6-4109-A83D-B5DAE43214A7}"/>
    <dgm:cxn modelId="{CD55D1F7-02A9-4251-AC25-C880E78BCD8D}" type="presOf" srcId="{EEABBD3F-77CD-45B4-93D1-6807AC4D3566}" destId="{062A6F6B-E823-4177-982C-5D91EA485B70}" srcOrd="0" destOrd="0" presId="urn:microsoft.com/office/officeart/2005/8/layout/arrow6"/>
    <dgm:cxn modelId="{171DD746-84E9-498E-9875-D2E7A59136D8}" srcId="{E858AE22-51CD-4304-9FB0-F1E049CEAD6F}" destId="{EEABBD3F-77CD-45B4-93D1-6807AC4D3566}" srcOrd="1" destOrd="0" parTransId="{C22943B0-5E36-400B-B4FC-39C15850C2F6}" sibTransId="{56F6D412-FB6C-4DE0-BBA3-C2CBE295DC4C}"/>
    <dgm:cxn modelId="{AF084A54-8A89-4174-9260-3CAC3CC8DE73}" type="presOf" srcId="{999DF938-B9A0-452F-A90B-05EFB35B9C82}" destId="{858EF2B5-5749-495E-9D27-52E1A55FCAC4}" srcOrd="0" destOrd="0" presId="urn:microsoft.com/office/officeart/2005/8/layout/arrow6"/>
    <dgm:cxn modelId="{0B09A9BC-ADB1-44D9-AE2E-2FCE11D0B5AF}" type="presOf" srcId="{E858AE22-51CD-4304-9FB0-F1E049CEAD6F}" destId="{4C7283E6-D2BA-47D4-A2ED-91747F62E2A8}" srcOrd="0" destOrd="0" presId="urn:microsoft.com/office/officeart/2005/8/layout/arrow6"/>
    <dgm:cxn modelId="{E3DBC59C-D1E2-43FB-890E-D50F084D6943}" type="presParOf" srcId="{4C7283E6-D2BA-47D4-A2ED-91747F62E2A8}" destId="{89A32E4A-FD33-4374-9D79-C361798D9C64}" srcOrd="0" destOrd="0" presId="urn:microsoft.com/office/officeart/2005/8/layout/arrow6"/>
    <dgm:cxn modelId="{E9EE26E3-B81A-481B-A4D4-828DC3872949}" type="presParOf" srcId="{4C7283E6-D2BA-47D4-A2ED-91747F62E2A8}" destId="{858EF2B5-5749-495E-9D27-52E1A55FCAC4}" srcOrd="1" destOrd="0" presId="urn:microsoft.com/office/officeart/2005/8/layout/arrow6"/>
    <dgm:cxn modelId="{02EA68AA-A2F3-43E7-91E5-1B8629DA9B60}" type="presParOf" srcId="{4C7283E6-D2BA-47D4-A2ED-91747F62E2A8}" destId="{062A6F6B-E823-4177-982C-5D91EA485B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2E4A-FD33-4374-9D79-C361798D9C64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F2B5-5749-495E-9D27-52E1A55FCAC4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Should I stay …</a:t>
          </a:r>
          <a:endParaRPr lang="en-US" sz="3400" kern="1200" dirty="0"/>
        </a:p>
      </dsp:txBody>
      <dsp:txXfrm>
        <a:off x="731520" y="1239519"/>
        <a:ext cx="2011680" cy="1194816"/>
      </dsp:txXfrm>
    </dsp:sp>
    <dsp:sp modelId="{062A6F6B-E823-4177-982C-5D91EA485B70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… or should I go?</a:t>
          </a:r>
          <a:endParaRPr lang="en-US" sz="3400" kern="1200" dirty="0"/>
        </a:p>
      </dsp:txBody>
      <dsp:txXfrm>
        <a:off x="3048000" y="1629663"/>
        <a:ext cx="2377440" cy="11948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2E4A-FD33-4374-9D79-C361798D9C64}">
      <dsp:nvSpPr>
        <dsp:cNvPr id="0" name=""/>
        <dsp:cNvSpPr/>
      </dsp:nvSpPr>
      <dsp:spPr>
        <a:xfrm>
          <a:off x="0" y="314960"/>
          <a:ext cx="2362199" cy="94487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F2B5-5749-495E-9D27-52E1A55FCAC4}">
      <dsp:nvSpPr>
        <dsp:cNvPr id="0" name=""/>
        <dsp:cNvSpPr/>
      </dsp:nvSpPr>
      <dsp:spPr>
        <a:xfrm>
          <a:off x="283464" y="480314"/>
          <a:ext cx="779525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Should I stay …</a:t>
          </a:r>
          <a:endParaRPr lang="en-US" sz="1300" kern="1200" dirty="0"/>
        </a:p>
      </dsp:txBody>
      <dsp:txXfrm>
        <a:off x="283464" y="480314"/>
        <a:ext cx="779525" cy="462991"/>
      </dsp:txXfrm>
    </dsp:sp>
    <dsp:sp modelId="{062A6F6B-E823-4177-982C-5D91EA485B70}">
      <dsp:nvSpPr>
        <dsp:cNvPr id="0" name=""/>
        <dsp:cNvSpPr/>
      </dsp:nvSpPr>
      <dsp:spPr>
        <a:xfrm>
          <a:off x="1181099" y="631494"/>
          <a:ext cx="921258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… or should I go?</a:t>
          </a:r>
          <a:endParaRPr lang="en-US" sz="1300" kern="1200" dirty="0"/>
        </a:p>
      </dsp:txBody>
      <dsp:txXfrm>
        <a:off x="1181099" y="631494"/>
        <a:ext cx="921258" cy="46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2E4A-FD33-4374-9D79-C361798D9C64}">
      <dsp:nvSpPr>
        <dsp:cNvPr id="0" name=""/>
        <dsp:cNvSpPr/>
      </dsp:nvSpPr>
      <dsp:spPr>
        <a:xfrm>
          <a:off x="0" y="551179"/>
          <a:ext cx="4419600" cy="1767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F2B5-5749-495E-9D27-52E1A55FCAC4}">
      <dsp:nvSpPr>
        <dsp:cNvPr id="0" name=""/>
        <dsp:cNvSpPr/>
      </dsp:nvSpPr>
      <dsp:spPr>
        <a:xfrm>
          <a:off x="530351" y="860551"/>
          <a:ext cx="1458468" cy="866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Should I stay …</a:t>
          </a:r>
          <a:endParaRPr lang="en-US" sz="2400" kern="1200" dirty="0"/>
        </a:p>
      </dsp:txBody>
      <dsp:txXfrm>
        <a:off x="530351" y="860551"/>
        <a:ext cx="1458468" cy="866241"/>
      </dsp:txXfrm>
    </dsp:sp>
    <dsp:sp modelId="{062A6F6B-E823-4177-982C-5D91EA485B70}">
      <dsp:nvSpPr>
        <dsp:cNvPr id="0" name=""/>
        <dsp:cNvSpPr/>
      </dsp:nvSpPr>
      <dsp:spPr>
        <a:xfrm>
          <a:off x="2209800" y="1143406"/>
          <a:ext cx="1723644" cy="8662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 or should I go?</a:t>
          </a:r>
          <a:endParaRPr lang="en-US" sz="2400" kern="1200" dirty="0"/>
        </a:p>
      </dsp:txBody>
      <dsp:txXfrm>
        <a:off x="2209800" y="1143406"/>
        <a:ext cx="1723644" cy="866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2E4A-FD33-4374-9D79-C361798D9C64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F2B5-5749-495E-9D27-52E1A55FCAC4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Should I stay …</a:t>
          </a:r>
          <a:endParaRPr lang="en-US" sz="3400" kern="1200" dirty="0"/>
        </a:p>
      </dsp:txBody>
      <dsp:txXfrm>
        <a:off x="731520" y="1239519"/>
        <a:ext cx="2011680" cy="1194816"/>
      </dsp:txXfrm>
    </dsp:sp>
    <dsp:sp modelId="{062A6F6B-E823-4177-982C-5D91EA485B70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… or should I go?</a:t>
          </a:r>
          <a:endParaRPr lang="en-US" sz="3400" kern="1200" dirty="0"/>
        </a:p>
      </dsp:txBody>
      <dsp:txXfrm>
        <a:off x="3048000" y="1629663"/>
        <a:ext cx="2377440" cy="1194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2E4A-FD33-4374-9D79-C361798D9C64}">
      <dsp:nvSpPr>
        <dsp:cNvPr id="0" name=""/>
        <dsp:cNvSpPr/>
      </dsp:nvSpPr>
      <dsp:spPr>
        <a:xfrm>
          <a:off x="0" y="314960"/>
          <a:ext cx="2362199" cy="94487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F2B5-5749-495E-9D27-52E1A55FCAC4}">
      <dsp:nvSpPr>
        <dsp:cNvPr id="0" name=""/>
        <dsp:cNvSpPr/>
      </dsp:nvSpPr>
      <dsp:spPr>
        <a:xfrm>
          <a:off x="283464" y="480314"/>
          <a:ext cx="779525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Should I stay …</a:t>
          </a:r>
          <a:endParaRPr lang="en-US" sz="1300" kern="1200" dirty="0"/>
        </a:p>
      </dsp:txBody>
      <dsp:txXfrm>
        <a:off x="283464" y="480314"/>
        <a:ext cx="779525" cy="462991"/>
      </dsp:txXfrm>
    </dsp:sp>
    <dsp:sp modelId="{062A6F6B-E823-4177-982C-5D91EA485B70}">
      <dsp:nvSpPr>
        <dsp:cNvPr id="0" name=""/>
        <dsp:cNvSpPr/>
      </dsp:nvSpPr>
      <dsp:spPr>
        <a:xfrm>
          <a:off x="1181099" y="631494"/>
          <a:ext cx="921258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… or should I go?</a:t>
          </a:r>
          <a:endParaRPr lang="en-US" sz="1300" kern="1200" dirty="0"/>
        </a:p>
      </dsp:txBody>
      <dsp:txXfrm>
        <a:off x="1181099" y="631494"/>
        <a:ext cx="921258" cy="4629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2E4A-FD33-4374-9D79-C361798D9C64}">
      <dsp:nvSpPr>
        <dsp:cNvPr id="0" name=""/>
        <dsp:cNvSpPr/>
      </dsp:nvSpPr>
      <dsp:spPr>
        <a:xfrm>
          <a:off x="0" y="314960"/>
          <a:ext cx="2362199" cy="94487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F2B5-5749-495E-9D27-52E1A55FCAC4}">
      <dsp:nvSpPr>
        <dsp:cNvPr id="0" name=""/>
        <dsp:cNvSpPr/>
      </dsp:nvSpPr>
      <dsp:spPr>
        <a:xfrm>
          <a:off x="283464" y="480314"/>
          <a:ext cx="779525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Should I stay …</a:t>
          </a:r>
          <a:endParaRPr lang="en-US" sz="1300" kern="1200" dirty="0"/>
        </a:p>
      </dsp:txBody>
      <dsp:txXfrm>
        <a:off x="283464" y="480314"/>
        <a:ext cx="779525" cy="462991"/>
      </dsp:txXfrm>
    </dsp:sp>
    <dsp:sp modelId="{062A6F6B-E823-4177-982C-5D91EA485B70}">
      <dsp:nvSpPr>
        <dsp:cNvPr id="0" name=""/>
        <dsp:cNvSpPr/>
      </dsp:nvSpPr>
      <dsp:spPr>
        <a:xfrm>
          <a:off x="1181099" y="631494"/>
          <a:ext cx="921258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… or should I go?</a:t>
          </a:r>
          <a:endParaRPr lang="en-US" sz="1300" kern="1200" dirty="0"/>
        </a:p>
      </dsp:txBody>
      <dsp:txXfrm>
        <a:off x="1181099" y="631494"/>
        <a:ext cx="921258" cy="4629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C1140-77B5-47CF-A0EA-615BD131965D}">
      <dsp:nvSpPr>
        <dsp:cNvPr id="0" name=""/>
        <dsp:cNvSpPr/>
      </dsp:nvSpPr>
      <dsp:spPr>
        <a:xfrm>
          <a:off x="2136648" y="0"/>
          <a:ext cx="1618488" cy="8991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Should I stay …</a:t>
          </a:r>
          <a:endParaRPr lang="en-US" sz="2100" kern="1200" dirty="0"/>
        </a:p>
      </dsp:txBody>
      <dsp:txXfrm>
        <a:off x="2162983" y="26335"/>
        <a:ext cx="1565818" cy="846490"/>
      </dsp:txXfrm>
    </dsp:sp>
    <dsp:sp modelId="{A6583A79-9E30-4C58-B285-9EEE82C99B70}">
      <dsp:nvSpPr>
        <dsp:cNvPr id="0" name=""/>
        <dsp:cNvSpPr/>
      </dsp:nvSpPr>
      <dsp:spPr>
        <a:xfrm>
          <a:off x="4474464" y="0"/>
          <a:ext cx="1618488" cy="8991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… or should I go?</a:t>
          </a:r>
          <a:endParaRPr lang="en-US" sz="2100" kern="1200" dirty="0"/>
        </a:p>
      </dsp:txBody>
      <dsp:txXfrm>
        <a:off x="4500799" y="26335"/>
        <a:ext cx="1565818" cy="846490"/>
      </dsp:txXfrm>
    </dsp:sp>
    <dsp:sp modelId="{6D014CD5-02DC-416A-8328-0F60AD528050}">
      <dsp:nvSpPr>
        <dsp:cNvPr id="0" name=""/>
        <dsp:cNvSpPr/>
      </dsp:nvSpPr>
      <dsp:spPr>
        <a:xfrm>
          <a:off x="3777615" y="3821430"/>
          <a:ext cx="674370" cy="674370"/>
        </a:xfrm>
        <a:prstGeom prst="triangle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40B63-A037-4EE0-A174-A48471D76B7A}">
      <dsp:nvSpPr>
        <dsp:cNvPr id="0" name=""/>
        <dsp:cNvSpPr/>
      </dsp:nvSpPr>
      <dsp:spPr>
        <a:xfrm rot="240000">
          <a:off x="2091072" y="3532454"/>
          <a:ext cx="4047455" cy="283025"/>
        </a:xfrm>
        <a:prstGeom prst="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08544-8BEA-4DE0-9FAC-A2320269E8A9}">
      <dsp:nvSpPr>
        <dsp:cNvPr id="0" name=""/>
        <dsp:cNvSpPr/>
      </dsp:nvSpPr>
      <dsp:spPr>
        <a:xfrm rot="240000">
          <a:off x="4521217" y="2824821"/>
          <a:ext cx="1614896" cy="752376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X5</a:t>
          </a:r>
          <a:endParaRPr lang="en-US" sz="3100" kern="1200" dirty="0"/>
        </a:p>
      </dsp:txBody>
      <dsp:txXfrm>
        <a:off x="4557945" y="2861549"/>
        <a:ext cx="1541440" cy="678920"/>
      </dsp:txXfrm>
    </dsp:sp>
    <dsp:sp modelId="{E3A6F4C4-981A-44EF-BAC6-5B8E54013745}">
      <dsp:nvSpPr>
        <dsp:cNvPr id="0" name=""/>
        <dsp:cNvSpPr/>
      </dsp:nvSpPr>
      <dsp:spPr>
        <a:xfrm rot="240000">
          <a:off x="4579663" y="2015577"/>
          <a:ext cx="1614896" cy="752376"/>
        </a:xfrm>
        <a:prstGeom prst="roundRect">
          <a:avLst/>
        </a:prstGeom>
        <a:solidFill>
          <a:schemeClr val="accent1">
            <a:shade val="50000"/>
            <a:hueOff val="-205600"/>
            <a:satOff val="0"/>
            <a:lumOff val="19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X4</a:t>
          </a:r>
          <a:endParaRPr lang="en-US" sz="3100" kern="1200" dirty="0"/>
        </a:p>
      </dsp:txBody>
      <dsp:txXfrm>
        <a:off x="4616391" y="2052305"/>
        <a:ext cx="1541440" cy="678920"/>
      </dsp:txXfrm>
    </dsp:sp>
    <dsp:sp modelId="{9D4A1414-7D67-46CE-AE9C-87988F806AEB}">
      <dsp:nvSpPr>
        <dsp:cNvPr id="0" name=""/>
        <dsp:cNvSpPr/>
      </dsp:nvSpPr>
      <dsp:spPr>
        <a:xfrm rot="240000">
          <a:off x="4638108" y="1224316"/>
          <a:ext cx="1614896" cy="752376"/>
        </a:xfrm>
        <a:prstGeom prst="roundRect">
          <a:avLst/>
        </a:prstGeom>
        <a:solidFill>
          <a:schemeClr val="accent1">
            <a:shade val="50000"/>
            <a:hueOff val="-411199"/>
            <a:satOff val="0"/>
            <a:lumOff val="38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X3</a:t>
          </a:r>
          <a:endParaRPr lang="en-US" sz="3100" kern="1200" dirty="0"/>
        </a:p>
      </dsp:txBody>
      <dsp:txXfrm>
        <a:off x="4674836" y="1261044"/>
        <a:ext cx="1541440" cy="678920"/>
      </dsp:txXfrm>
    </dsp:sp>
    <dsp:sp modelId="{659B460F-F693-4DD7-A639-C2D1E6D13DD4}">
      <dsp:nvSpPr>
        <dsp:cNvPr id="0" name=""/>
        <dsp:cNvSpPr/>
      </dsp:nvSpPr>
      <dsp:spPr>
        <a:xfrm rot="240000">
          <a:off x="2205880" y="2662972"/>
          <a:ext cx="1614896" cy="752376"/>
        </a:xfrm>
        <a:prstGeom prst="roundRect">
          <a:avLst/>
        </a:prstGeom>
        <a:solidFill>
          <a:schemeClr val="accent1">
            <a:shade val="50000"/>
            <a:hueOff val="-411199"/>
            <a:satOff val="0"/>
            <a:lumOff val="386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X2</a:t>
          </a:r>
          <a:endParaRPr lang="en-US" sz="3100" kern="1200" dirty="0"/>
        </a:p>
      </dsp:txBody>
      <dsp:txXfrm>
        <a:off x="2242608" y="2699700"/>
        <a:ext cx="1541440" cy="678920"/>
      </dsp:txXfrm>
    </dsp:sp>
    <dsp:sp modelId="{03C75094-BB68-41C3-969C-4E8954C6C968}">
      <dsp:nvSpPr>
        <dsp:cNvPr id="0" name=""/>
        <dsp:cNvSpPr/>
      </dsp:nvSpPr>
      <dsp:spPr>
        <a:xfrm rot="240000">
          <a:off x="2264326" y="1853728"/>
          <a:ext cx="1614896" cy="752376"/>
        </a:xfrm>
        <a:prstGeom prst="roundRect">
          <a:avLst/>
        </a:prstGeom>
        <a:solidFill>
          <a:schemeClr val="accent1">
            <a:shade val="50000"/>
            <a:hueOff val="-205600"/>
            <a:satOff val="0"/>
            <a:lumOff val="19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X1</a:t>
          </a:r>
          <a:endParaRPr lang="en-US" sz="3100" kern="1200" dirty="0"/>
        </a:p>
      </dsp:txBody>
      <dsp:txXfrm>
        <a:off x="2301054" y="1890456"/>
        <a:ext cx="1541440" cy="678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2E4A-FD33-4374-9D79-C361798D9C64}">
      <dsp:nvSpPr>
        <dsp:cNvPr id="0" name=""/>
        <dsp:cNvSpPr/>
      </dsp:nvSpPr>
      <dsp:spPr>
        <a:xfrm>
          <a:off x="0" y="314960"/>
          <a:ext cx="2362199" cy="94487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F2B5-5749-495E-9D27-52E1A55FCAC4}">
      <dsp:nvSpPr>
        <dsp:cNvPr id="0" name=""/>
        <dsp:cNvSpPr/>
      </dsp:nvSpPr>
      <dsp:spPr>
        <a:xfrm>
          <a:off x="283464" y="480314"/>
          <a:ext cx="779525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Should I stay …</a:t>
          </a:r>
          <a:endParaRPr lang="en-US" sz="1300" kern="1200" dirty="0"/>
        </a:p>
      </dsp:txBody>
      <dsp:txXfrm>
        <a:off x="283464" y="480314"/>
        <a:ext cx="779525" cy="462991"/>
      </dsp:txXfrm>
    </dsp:sp>
    <dsp:sp modelId="{062A6F6B-E823-4177-982C-5D91EA485B70}">
      <dsp:nvSpPr>
        <dsp:cNvPr id="0" name=""/>
        <dsp:cNvSpPr/>
      </dsp:nvSpPr>
      <dsp:spPr>
        <a:xfrm>
          <a:off x="1181099" y="631494"/>
          <a:ext cx="921258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… or should I go?</a:t>
          </a:r>
          <a:endParaRPr lang="en-US" sz="1300" kern="1200" dirty="0"/>
        </a:p>
      </dsp:txBody>
      <dsp:txXfrm>
        <a:off x="1181099" y="631494"/>
        <a:ext cx="921258" cy="462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2E4A-FD33-4374-9D79-C361798D9C64}">
      <dsp:nvSpPr>
        <dsp:cNvPr id="0" name=""/>
        <dsp:cNvSpPr/>
      </dsp:nvSpPr>
      <dsp:spPr>
        <a:xfrm>
          <a:off x="0" y="314960"/>
          <a:ext cx="2362199" cy="94487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F2B5-5749-495E-9D27-52E1A55FCAC4}">
      <dsp:nvSpPr>
        <dsp:cNvPr id="0" name=""/>
        <dsp:cNvSpPr/>
      </dsp:nvSpPr>
      <dsp:spPr>
        <a:xfrm>
          <a:off x="283464" y="480314"/>
          <a:ext cx="779525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Should I stay …</a:t>
          </a:r>
          <a:endParaRPr lang="en-US" sz="1300" kern="1200" dirty="0"/>
        </a:p>
      </dsp:txBody>
      <dsp:txXfrm>
        <a:off x="283464" y="480314"/>
        <a:ext cx="779525" cy="462991"/>
      </dsp:txXfrm>
    </dsp:sp>
    <dsp:sp modelId="{062A6F6B-E823-4177-982C-5D91EA485B70}">
      <dsp:nvSpPr>
        <dsp:cNvPr id="0" name=""/>
        <dsp:cNvSpPr/>
      </dsp:nvSpPr>
      <dsp:spPr>
        <a:xfrm>
          <a:off x="1181099" y="631494"/>
          <a:ext cx="921258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… or should I go?</a:t>
          </a:r>
          <a:endParaRPr lang="en-US" sz="1300" kern="1200" dirty="0"/>
        </a:p>
      </dsp:txBody>
      <dsp:txXfrm>
        <a:off x="1181099" y="631494"/>
        <a:ext cx="921258" cy="4629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2E4A-FD33-4374-9D79-C361798D9C64}">
      <dsp:nvSpPr>
        <dsp:cNvPr id="0" name=""/>
        <dsp:cNvSpPr/>
      </dsp:nvSpPr>
      <dsp:spPr>
        <a:xfrm>
          <a:off x="0" y="314960"/>
          <a:ext cx="2362199" cy="944879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EF2B5-5749-495E-9D27-52E1A55FCAC4}">
      <dsp:nvSpPr>
        <dsp:cNvPr id="0" name=""/>
        <dsp:cNvSpPr/>
      </dsp:nvSpPr>
      <dsp:spPr>
        <a:xfrm>
          <a:off x="283464" y="480314"/>
          <a:ext cx="779525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Should I stay …</a:t>
          </a:r>
          <a:endParaRPr lang="en-US" sz="1300" kern="1200" dirty="0"/>
        </a:p>
      </dsp:txBody>
      <dsp:txXfrm>
        <a:off x="283464" y="480314"/>
        <a:ext cx="779525" cy="462991"/>
      </dsp:txXfrm>
    </dsp:sp>
    <dsp:sp modelId="{062A6F6B-E823-4177-982C-5D91EA485B70}">
      <dsp:nvSpPr>
        <dsp:cNvPr id="0" name=""/>
        <dsp:cNvSpPr/>
      </dsp:nvSpPr>
      <dsp:spPr>
        <a:xfrm>
          <a:off x="1181099" y="631494"/>
          <a:ext cx="921258" cy="4629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… or should I go?</a:t>
          </a:r>
          <a:endParaRPr lang="en-US" sz="1300" kern="1200" dirty="0"/>
        </a:p>
      </dsp:txBody>
      <dsp:txXfrm>
        <a:off x="1181099" y="631494"/>
        <a:ext cx="921258" cy="462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pPr>
              <a:defRPr/>
            </a:pPr>
            <a:fld id="{FDEDC18B-90FC-4647-B4D9-FF464ED11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130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b="0"/>
            </a:lvl1pPr>
          </a:lstStyle>
          <a:p>
            <a:pPr>
              <a:defRPr/>
            </a:pPr>
            <a:fld id="{B62CDC14-F45F-4D77-A27D-6539FB20D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092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2CDC14-F45F-4D77-A27D-6539FB20D1E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3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8B4A7-E007-43D7-8479-0B0557317D81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87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2CDC14-F45F-4D77-A27D-6539FB20D1E6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29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CECB0-C6D5-4D90-A468-6AA2002EC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19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1142-D496-41AF-B8B2-9D877801A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07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F5C4-85D3-49D8-AC2F-55699C1AA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83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601FD-275A-4196-9B1B-69808926BA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20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A043-213F-40BD-A7B0-62687ADEF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85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9E7D-DAEE-4E1F-A0BB-9703B65C24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55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5AD6-EFC8-4958-8183-7FE845C5A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97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1CD76-0261-481E-996E-1BB160F59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97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29BF-D3E2-4FB8-ADEA-155E15DB8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92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9721-DCFC-4748-983F-5317B6269D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2D05-6D9E-43DE-8CE9-7EE1F5A72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43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F33B6-EEEF-43A5-A52B-8659E079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62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BF367BA-1243-4C24-8B7F-F3957443E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r20.rs6.net/tn.jsp?f=001rbgbhq7qnUaM96GxgfGKLNmJtfjPo9UzhPNEU9hXrPQ90o05nLDnoSJuqWzfYABNNltrYzGSkarrhd9DKdka4buxvoJvAMVTH6Y7lcJ-alK1Khuixd1n7jrjkVENP-3c-JHOGVeK0vuV69nXQMGakVnSfWFkMPYM_4dl86oDtdvqEY8m8tS0PkepKbRREH8EhRQ1l3QwUjzqdvBr7v1N1MAf7jj6tVBT&amp;c=MjkTBBI3B16SUz50eVFWTrJyBS5N2Qml4B1uCgDJZziv2wHruZc1vA==&amp;ch=Ke-sBdHERgJ1fcpEDOF6wvOgmMbopHWUbJIdahmGpVEh2Msy_wKZ-Q==" TargetMode="External"/><Relationship Id="rId4" Type="http://schemas.openxmlformats.org/officeDocument/2006/relationships/hyperlink" Target="http://r20.rs6.net/tn.jsp?f=001rbgbhq7qnUaM96GxgfGKLNmJtfjPo9UzhPNEU9hXrPQ90o05nLDnoSJuqWzfYABNS171DjKfr5Msnoldwc-4zWYf4BrrmeiCp8f2pbLLlRE8Lf9iV7oB_lQFS4A_KAVsuWaBsWY8X2FeYEXEfz3i9N7ZxEQOqITDxpzTCpjJel3y6HbjqKxX2UvEEb3rtMYNTvQaEbU4DW4QOujLIRVAjiIfyUjQOIB0&amp;c=MjkTBBI3B16SUz50eVFWTrJyBS5N2Qml4B1uCgDJZziv2wHruZc1vA==&amp;ch=Ke-sBdHERgJ1fcpEDOF6wvOgmMbopHWUbJIdahmGpVEh2Msy_wKZ-Q==" TargetMode="External"/><Relationship Id="rId5" Type="http://schemas.openxmlformats.org/officeDocument/2006/relationships/hyperlink" Target="http://r20.rs6.net/tn.jsp?f=001rbgbhq7qnUaM96GxgfGKLNmJtfjPo9UzhPNEU9hXrPQ90o05nLDnoSJuqWzfYABNAI5MKj6Updoh1T5NjrI04_fT9rriKE_dI90c01484wlPu0pSmOwOkFJK0QF3YIjck6MeNALTOXhl9Y0-G-oaKge5xT2CuPI9cgtRcfKNgHpXP3I9X-42mh-aY1l364195B_3QDtFBBNOFFnl4XztWrGVcuEbqu0D&amp;c=MjkTBBI3B16SUz50eVFWTrJyBS5N2Qml4B1uCgDJZziv2wHruZc1vA==&amp;ch=Ke-sBdHERgJ1fcpEDOF6wvOgmMbopHWUbJIdahmGpVEh2Msy_wKZ-Q==" TargetMode="External"/><Relationship Id="rId6" Type="http://schemas.openxmlformats.org/officeDocument/2006/relationships/hyperlink" Target="http://r20.rs6.net/tn.jsp?f=001rbgbhq7qnUaM96GxgfGKLNmJtfjPo9UzhPNEU9hXrPQ90o05nLDnoSJuqWzfYABNrF4auOTgZhbin_qctME0S1pzSo0n2u9Is9qDTi5nR5l-jKQ0hGmFtiRQbULYjd-3TRvOThRY0rHItonq3eYuOpzn6nE26GIBU6QyNQqlUAPXutY24w91v-7LDhspyEVSTVFY3A82pHIfiU7xB2cdtzOJham5lxyX&amp;c=MjkTBBI3B16SUz50eVFWTrJyBS5N2Qml4B1uCgDJZziv2wHruZc1vA==&amp;ch=Ke-sBdHERgJ1fcpEDOF6wvOgmMbopHWUbJIdahmGpVEh2Msy_wKZ-Q==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20.rs6.net/tn.jsp?f=001rbgbhq7qnUaM96GxgfGKLNmJtfjPo9UzhPNEU9hXrPQ90o05nLDnoSJuqWzfYABN3D3zq2dsoM2B6TzE7-C42TOuNjJIPdc3bcZHqpTHfDWmvAaMMwu2H8Jyf-0PPJOffjyxi-wCRDg9GEGRxJc6oxUYFym87_1zWxtn2UBfMHYqAr3O1mclt8pdUYWvkX8t19__LlHO5kcBbcntLWqGNoqJehyBuCf9&amp;c=MjkTBBI3B16SUz50eVFWTrJyBS5N2Qml4B1uCgDJZziv2wHruZc1vA==&amp;ch=Ke-sBdHERgJ1fcpEDOF6wvOgmMbopHWUbJIdahmGpVEh2Msy_wKZ-Q==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34633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3200" dirty="0"/>
              <a:t>The Translational Research Institute </a:t>
            </a:r>
            <a:br>
              <a:rPr lang="en-US" sz="3200" dirty="0"/>
            </a:br>
            <a:r>
              <a:rPr lang="en-US" sz="3200" dirty="0"/>
              <a:t>on Pain in Later Life (TRIPLL) </a:t>
            </a:r>
            <a:br>
              <a:rPr lang="en-US" sz="3200" dirty="0"/>
            </a:br>
            <a:r>
              <a:rPr lang="en-US" sz="3200" dirty="0"/>
              <a:t>at Cornell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495800"/>
          </a:xfrm>
        </p:spPr>
        <p:txBody>
          <a:bodyPr/>
          <a:lstStyle/>
          <a:p>
            <a:pPr indent="-18288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dirty="0" smtClean="0"/>
              <a:t> NIA </a:t>
            </a:r>
            <a:r>
              <a:rPr lang="en-US" sz="2800" dirty="0"/>
              <a:t>funded Edward R. </a:t>
            </a:r>
            <a:r>
              <a:rPr lang="en-US" sz="2800" dirty="0" err="1"/>
              <a:t>Roybal</a:t>
            </a:r>
            <a:r>
              <a:rPr lang="en-US" sz="2800" dirty="0"/>
              <a:t> </a:t>
            </a:r>
            <a:r>
              <a:rPr lang="en-US" sz="2800" dirty="0" smtClean="0"/>
              <a:t>Center </a:t>
            </a:r>
            <a:r>
              <a:rPr lang="en-US" sz="2800" dirty="0"/>
              <a:t>established in response to the plight of millions of older adults experiencing persistent pain.</a:t>
            </a:r>
          </a:p>
          <a:p>
            <a:pPr indent="-18288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dirty="0" smtClean="0"/>
              <a:t> Mission</a:t>
            </a:r>
            <a:r>
              <a:rPr lang="en-US" sz="2800" dirty="0"/>
              <a:t>: To improve the prevention and management of pain in later life; thereby increasing the health and well-being of older adults.</a:t>
            </a:r>
          </a:p>
          <a:p>
            <a:pPr indent="-182880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dirty="0" smtClean="0"/>
              <a:t> Supports </a:t>
            </a:r>
            <a:r>
              <a:rPr lang="en-US" sz="2800" dirty="0"/>
              <a:t>translational research on aging and pain in </a:t>
            </a:r>
            <a:r>
              <a:rPr lang="en-US" sz="2800" dirty="0" smtClean="0"/>
              <a:t>the greater </a:t>
            </a:r>
            <a:r>
              <a:rPr lang="en-US" sz="2800" dirty="0"/>
              <a:t>NYC area.</a:t>
            </a:r>
          </a:p>
          <a:p>
            <a:endParaRPr lang="en-US" dirty="0"/>
          </a:p>
        </p:txBody>
      </p:sp>
      <p:pic>
        <p:nvPicPr>
          <p:cNvPr id="4" name="Picture 3" descr="TRIPLL for 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083"/>
            <a:ext cx="2057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09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Misconceptions about decision making</a:t>
            </a:r>
          </a:p>
          <a:p>
            <a:r>
              <a:rPr lang="en-US" dirty="0" smtClean="0"/>
              <a:t>Misconceptions about aging</a:t>
            </a:r>
          </a:p>
          <a:p>
            <a:r>
              <a:rPr lang="en-US" dirty="0" smtClean="0"/>
              <a:t>Overview of age-related changes in decision making</a:t>
            </a:r>
          </a:p>
          <a:p>
            <a:r>
              <a:rPr lang="en-US" dirty="0" smtClean="0"/>
              <a:t>Implications for pain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3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9900"/>
                </a:solidFill>
              </a:rPr>
              <a:t>Misconceptions about decision making</a:t>
            </a:r>
          </a:p>
          <a:p>
            <a:r>
              <a:rPr lang="en-US" dirty="0" smtClean="0"/>
              <a:t>Misconceptions about aging</a:t>
            </a:r>
          </a:p>
          <a:p>
            <a:r>
              <a:rPr lang="en-US" dirty="0" smtClean="0"/>
              <a:t>Overview of age-related changes in decision making</a:t>
            </a:r>
          </a:p>
          <a:p>
            <a:r>
              <a:rPr lang="en-US" dirty="0" smtClean="0"/>
              <a:t>Implications for pain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4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Decision Making </a:t>
            </a:r>
            <a:br>
              <a:rPr lang="en-US" dirty="0" smtClean="0"/>
            </a:br>
            <a:r>
              <a:rPr lang="en-US" dirty="0" smtClean="0"/>
              <a:t>in Isolation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5140575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181100" y="1524000"/>
            <a:ext cx="6781800" cy="4648200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Decision Making in Context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10029631"/>
              </p:ext>
            </p:extLst>
          </p:nvPr>
        </p:nvGraphicFramePr>
        <p:xfrm>
          <a:off x="2362200" y="2362200"/>
          <a:ext cx="44196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1932672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Context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114550" y="24010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Goals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2150" y="240102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24050" y="4572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84193" y="3524934"/>
            <a:ext cx="192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</a:t>
            </a:r>
          </a:p>
          <a:p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34025" y="4812268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Co-</a:t>
            </a:r>
            <a:r>
              <a:rPr lang="en-US" dirty="0" err="1" smtClean="0"/>
              <a:t>Morbitities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09688" y="3387740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Societal </a:t>
            </a:r>
            <a:endParaRPr lang="en-US" dirty="0" smtClean="0"/>
          </a:p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71912" y="5305414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Financial </a:t>
            </a:r>
          </a:p>
          <a:p>
            <a:r>
              <a:rPr lang="en-US" dirty="0" smtClean="0"/>
              <a:t>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4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Decision Making </a:t>
            </a:r>
            <a:br>
              <a:rPr lang="en-US" dirty="0" smtClean="0"/>
            </a:br>
            <a:r>
              <a:rPr lang="en-US" dirty="0" smtClean="0"/>
              <a:t>as a Single Point in Time</a:t>
            </a:r>
            <a:endParaRPr lang="en-US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8417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343944"/>
            <a:ext cx="487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Decision </a:t>
            </a:r>
            <a:br>
              <a:rPr lang="en-US" dirty="0" smtClean="0"/>
            </a:br>
            <a:r>
              <a:rPr lang="en-US" dirty="0" smtClean="0"/>
              <a:t>Making </a:t>
            </a:r>
            <a:br>
              <a:rPr lang="en-US" dirty="0" smtClean="0"/>
            </a:br>
            <a:r>
              <a:rPr lang="en-US" dirty="0" smtClean="0"/>
              <a:t>as a 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1054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5105400" y="1905000"/>
            <a:ext cx="23622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Search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4800600" y="2859088"/>
            <a:ext cx="28956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Evaluation/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Strategy Selection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5105400" y="5830887"/>
            <a:ext cx="23622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Outcome Evaluation</a:t>
            </a:r>
          </a:p>
        </p:txBody>
      </p:sp>
      <p:sp>
        <p:nvSpPr>
          <p:cNvPr id="35847" name="Down Arrow 10"/>
          <p:cNvSpPr>
            <a:spLocks noChangeArrowheads="1"/>
          </p:cNvSpPr>
          <p:nvPr/>
        </p:nvSpPr>
        <p:spPr bwMode="auto">
          <a:xfrm>
            <a:off x="5943600" y="13716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8" name="Down Arrow 12"/>
          <p:cNvSpPr>
            <a:spLocks noChangeArrowheads="1"/>
          </p:cNvSpPr>
          <p:nvPr/>
        </p:nvSpPr>
        <p:spPr bwMode="auto">
          <a:xfrm>
            <a:off x="5943600" y="23622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9" name="Down Arrow 13"/>
          <p:cNvSpPr>
            <a:spLocks noChangeArrowheads="1"/>
          </p:cNvSpPr>
          <p:nvPr/>
        </p:nvSpPr>
        <p:spPr bwMode="auto">
          <a:xfrm>
            <a:off x="5943600" y="5297487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" name="Down Arrow 13"/>
          <p:cNvSpPr>
            <a:spLocks noChangeArrowheads="1"/>
          </p:cNvSpPr>
          <p:nvPr/>
        </p:nvSpPr>
        <p:spPr bwMode="auto">
          <a:xfrm>
            <a:off x="5981700" y="3638586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652493382"/>
              </p:ext>
            </p:extLst>
          </p:nvPr>
        </p:nvGraphicFramePr>
        <p:xfrm>
          <a:off x="5105400" y="3913187"/>
          <a:ext cx="23622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51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10" grpId="0" animBg="1"/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343944"/>
            <a:ext cx="487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Decision </a:t>
            </a:r>
            <a:br>
              <a:rPr lang="en-US" dirty="0" smtClean="0"/>
            </a:br>
            <a:r>
              <a:rPr lang="en-US" dirty="0" smtClean="0"/>
              <a:t>Making </a:t>
            </a:r>
            <a:br>
              <a:rPr lang="en-US" dirty="0" smtClean="0"/>
            </a:br>
            <a:r>
              <a:rPr lang="en-US" dirty="0" smtClean="0"/>
              <a:t>as a 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1054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5105400" y="1905000"/>
            <a:ext cx="23622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Search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4800600" y="2859088"/>
            <a:ext cx="28956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Evaluation/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Strategy Selection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5105400" y="5830887"/>
            <a:ext cx="23622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Outcome Evaluation</a:t>
            </a:r>
          </a:p>
        </p:txBody>
      </p:sp>
      <p:sp>
        <p:nvSpPr>
          <p:cNvPr id="35847" name="Down Arrow 10"/>
          <p:cNvSpPr>
            <a:spLocks noChangeArrowheads="1"/>
          </p:cNvSpPr>
          <p:nvPr/>
        </p:nvSpPr>
        <p:spPr bwMode="auto">
          <a:xfrm>
            <a:off x="5943600" y="13716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8" name="Down Arrow 12"/>
          <p:cNvSpPr>
            <a:spLocks noChangeArrowheads="1"/>
          </p:cNvSpPr>
          <p:nvPr/>
        </p:nvSpPr>
        <p:spPr bwMode="auto">
          <a:xfrm>
            <a:off x="5943600" y="23622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9" name="Down Arrow 13"/>
          <p:cNvSpPr>
            <a:spLocks noChangeArrowheads="1"/>
          </p:cNvSpPr>
          <p:nvPr/>
        </p:nvSpPr>
        <p:spPr bwMode="auto">
          <a:xfrm>
            <a:off x="5943600" y="5297487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" name="Down Arrow 13"/>
          <p:cNvSpPr>
            <a:spLocks noChangeArrowheads="1"/>
          </p:cNvSpPr>
          <p:nvPr/>
        </p:nvSpPr>
        <p:spPr bwMode="auto">
          <a:xfrm>
            <a:off x="5981700" y="3638586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55062192"/>
              </p:ext>
            </p:extLst>
          </p:nvPr>
        </p:nvGraphicFramePr>
        <p:xfrm>
          <a:off x="5105400" y="3913187"/>
          <a:ext cx="23622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rved Down Arrow 2"/>
          <p:cNvSpPr/>
          <p:nvPr/>
        </p:nvSpPr>
        <p:spPr bwMode="auto">
          <a:xfrm rot="16200000" flipV="1">
            <a:off x="5320101" y="2673615"/>
            <a:ext cx="5901397" cy="1248172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Curved Down Arrow 12"/>
          <p:cNvSpPr/>
          <p:nvPr/>
        </p:nvSpPr>
        <p:spPr bwMode="auto">
          <a:xfrm rot="16200000">
            <a:off x="3528647" y="2187454"/>
            <a:ext cx="1485900" cy="770791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as Cognition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728366"/>
              </p:ext>
            </p:extLst>
          </p:nvPr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61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Emotion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9900"/>
                </a:solidFill>
              </a:rPr>
              <a:t>Incidental affect                          </a:t>
            </a:r>
            <a:r>
              <a:rPr lang="en-US" dirty="0"/>
              <a:t>C</a:t>
            </a:r>
            <a:r>
              <a:rPr lang="en-US" dirty="0" smtClean="0"/>
              <a:t>urrent mood states (irrelevant to the decision)</a:t>
            </a:r>
          </a:p>
          <a:p>
            <a:r>
              <a:rPr lang="en-US" b="1" dirty="0" smtClean="0">
                <a:solidFill>
                  <a:srgbClr val="FF9900"/>
                </a:solidFill>
              </a:rPr>
              <a:t>Integral affect </a:t>
            </a:r>
            <a:r>
              <a:rPr lang="en-US" dirty="0" smtClean="0"/>
              <a:t>                          Emotional responses to decision options</a:t>
            </a:r>
          </a:p>
          <a:p>
            <a:r>
              <a:rPr lang="en-US" b="1" dirty="0" smtClean="0">
                <a:solidFill>
                  <a:srgbClr val="FF9900"/>
                </a:solidFill>
              </a:rPr>
              <a:t>Trade-off aversion                    </a:t>
            </a:r>
            <a:r>
              <a:rPr lang="en-US" dirty="0"/>
              <a:t>E</a:t>
            </a:r>
            <a:r>
              <a:rPr lang="en-US" dirty="0" smtClean="0"/>
              <a:t>motional responses to decision process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28600" y="2895600"/>
            <a:ext cx="8686800" cy="16002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2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… happens in context</a:t>
            </a:r>
          </a:p>
          <a:p>
            <a:pPr marL="0" indent="0">
              <a:buNone/>
            </a:pPr>
            <a:r>
              <a:rPr lang="en-US" dirty="0" smtClean="0"/>
              <a:t>… constitutes a process</a:t>
            </a:r>
          </a:p>
          <a:p>
            <a:pPr marL="0" indent="0">
              <a:buNone/>
            </a:pPr>
            <a:r>
              <a:rPr lang="en-US" dirty="0" smtClean="0"/>
              <a:t>… involves both cognition and emotion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7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648" y="341142"/>
            <a:ext cx="8229600" cy="1143000"/>
          </a:xfrm>
        </p:spPr>
        <p:txBody>
          <a:bodyPr/>
          <a:lstStyle/>
          <a:p>
            <a:r>
              <a:rPr lang="en-US" dirty="0"/>
              <a:t>How to get involved </a:t>
            </a:r>
            <a:br>
              <a:rPr lang="en-US" dirty="0"/>
            </a:br>
            <a:r>
              <a:rPr lang="en-US" dirty="0"/>
              <a:t>with TRIPLL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929"/>
            <a:ext cx="8229600" cy="4495800"/>
          </a:xfrm>
        </p:spPr>
        <p:txBody>
          <a:bodyPr/>
          <a:lstStyle/>
          <a:p>
            <a:r>
              <a:rPr lang="en-US" altLang="en-US" dirty="0" smtClean="0"/>
              <a:t>Join our email list and consider becoming an affiliate</a:t>
            </a:r>
          </a:p>
          <a:p>
            <a:r>
              <a:rPr lang="en-US" altLang="en-US" dirty="0" smtClean="0"/>
              <a:t>Receive access to:</a:t>
            </a:r>
          </a:p>
          <a:p>
            <a:pPr lvl="1"/>
            <a:r>
              <a:rPr lang="en-US" altLang="en-US" dirty="0" smtClean="0"/>
              <a:t>Monthly newsletter</a:t>
            </a:r>
          </a:p>
          <a:p>
            <a:pPr lvl="1"/>
            <a:r>
              <a:rPr lang="en-US" altLang="en-US" dirty="0" smtClean="0"/>
              <a:t>Work-in-Progress seminars, webinars, funding, and conference announcements</a:t>
            </a:r>
          </a:p>
          <a:p>
            <a:pPr lvl="1"/>
            <a:r>
              <a:rPr lang="en-US" altLang="en-US" dirty="0" smtClean="0"/>
              <a:t>Networking opportunities </a:t>
            </a:r>
          </a:p>
          <a:p>
            <a:r>
              <a:rPr lang="en-US" altLang="en-US" dirty="0"/>
              <a:t>V</a:t>
            </a:r>
            <a:r>
              <a:rPr lang="en-US" altLang="en-US" dirty="0" smtClean="0"/>
              <a:t>isit </a:t>
            </a:r>
            <a:r>
              <a:rPr lang="en-US" altLang="en-US" i="1" u="sng" dirty="0" smtClean="0">
                <a:solidFill>
                  <a:srgbClr val="FF9900"/>
                </a:solidFill>
              </a:rPr>
              <a:t>tripll.org</a:t>
            </a:r>
            <a:r>
              <a:rPr lang="en-US" altLang="en-US" dirty="0" smtClean="0"/>
              <a:t> or </a:t>
            </a:r>
            <a:r>
              <a:rPr lang="en-US" altLang="en-US" dirty="0"/>
              <a:t>e</a:t>
            </a:r>
            <a:r>
              <a:rPr lang="en-US" altLang="en-US" dirty="0" smtClean="0"/>
              <a:t>mail Cara </a:t>
            </a:r>
            <a:r>
              <a:rPr lang="en-US" altLang="en-US" dirty="0" err="1" smtClean="0"/>
              <a:t>Kenien</a:t>
            </a:r>
            <a:r>
              <a:rPr lang="en-US" altLang="en-US" dirty="0"/>
              <a:t> </a:t>
            </a:r>
            <a:r>
              <a:rPr lang="en-US" altLang="en-US" dirty="0" smtClean="0"/>
              <a:t>at </a:t>
            </a:r>
            <a:r>
              <a:rPr lang="en-US" altLang="en-US" i="1" u="sng" dirty="0">
                <a:solidFill>
                  <a:srgbClr val="FF9900"/>
                </a:solidFill>
              </a:rPr>
              <a:t>cak2017@med.cornell.edu</a:t>
            </a:r>
          </a:p>
        </p:txBody>
      </p:sp>
      <p:pic>
        <p:nvPicPr>
          <p:cNvPr id="4" name="Picture 3" descr="TRIPLL for 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083"/>
            <a:ext cx="2057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9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Misconceptions about decision making</a:t>
            </a:r>
          </a:p>
          <a:p>
            <a:r>
              <a:rPr lang="en-US" dirty="0">
                <a:solidFill>
                  <a:srgbClr val="FF9900"/>
                </a:solidFill>
              </a:rPr>
              <a:t>Misconceptions about aging</a:t>
            </a:r>
          </a:p>
          <a:p>
            <a:r>
              <a:rPr lang="en-US" dirty="0" smtClean="0"/>
              <a:t>Overview of age-related changes in decision making</a:t>
            </a:r>
          </a:p>
          <a:p>
            <a:r>
              <a:rPr lang="en-US" dirty="0" smtClean="0"/>
              <a:t>Implications for pain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5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we tend to think aging looks like …</a:t>
            </a:r>
            <a:endParaRPr lang="en-US" sz="3200" dirty="0"/>
          </a:p>
        </p:txBody>
      </p:sp>
      <p:pic>
        <p:nvPicPr>
          <p:cNvPr id="4" name="Picture 2" descr="slide_0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7704" r="9909" b="16794"/>
          <a:stretch/>
        </p:blipFill>
        <p:spPr bwMode="auto">
          <a:xfrm>
            <a:off x="1181100" y="1417638"/>
            <a:ext cx="6781800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99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20969" r="19724" b="3763"/>
          <a:stretch>
            <a:fillRect/>
          </a:stretch>
        </p:blipFill>
        <p:spPr bwMode="auto">
          <a:xfrm>
            <a:off x="571500" y="1181100"/>
            <a:ext cx="800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How aging actually looks like …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6172200" y="1261646"/>
            <a:ext cx="227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Gerstorf &amp; Ram, 2013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0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t="32796" r="17976" b="2689"/>
          <a:stretch>
            <a:fillRect/>
          </a:stretch>
        </p:blipFill>
        <p:spPr bwMode="auto">
          <a:xfrm>
            <a:off x="762000" y="1371600"/>
            <a:ext cx="762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1" t="71506" r="19141" b="18819"/>
          <a:stretch>
            <a:fillRect/>
          </a:stretch>
        </p:blipFill>
        <p:spPr bwMode="auto">
          <a:xfrm>
            <a:off x="2611438" y="59436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1414046"/>
            <a:ext cx="227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Gerstorf &amp; Ram, 2013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/>
              <a:t>Healthy Aging vs. Terminal Decline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1325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Emphasis on Cognitive Aging</a:t>
            </a:r>
            <a:endParaRPr lang="en-US" dirty="0"/>
          </a:p>
        </p:txBody>
      </p:sp>
      <p:pic>
        <p:nvPicPr>
          <p:cNvPr id="87042" name="Picture 2" descr="https://upload.wikimedia.org/wikipedia/commons/c/cc/Alzheimers_bra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2"/>
          <a:stretch/>
        </p:blipFill>
        <p:spPr bwMode="auto">
          <a:xfrm>
            <a:off x="2190750" y="1828800"/>
            <a:ext cx="4762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5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Aging is Multidimensional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7692" r="24817" b="12088"/>
          <a:stretch>
            <a:fillRect/>
          </a:stretch>
        </p:blipFill>
        <p:spPr bwMode="auto">
          <a:xfrm>
            <a:off x="28575" y="2057400"/>
            <a:ext cx="4467225" cy="3695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7291" r="19081"/>
          <a:stretch>
            <a:fillRect/>
          </a:stretch>
        </p:blipFill>
        <p:spPr bwMode="auto">
          <a:xfrm>
            <a:off x="4618038" y="2057400"/>
            <a:ext cx="4449762" cy="3695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06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is Multidimensional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495800"/>
          </a:xfrm>
        </p:spPr>
        <p:txBody>
          <a:bodyPr/>
          <a:lstStyle/>
          <a:p>
            <a:r>
              <a:rPr lang="en-US" sz="3600" dirty="0" smtClean="0"/>
              <a:t>Cognition</a:t>
            </a:r>
          </a:p>
          <a:p>
            <a:r>
              <a:rPr lang="en-US" sz="3600" dirty="0" smtClean="0"/>
              <a:t>Goals and emotions</a:t>
            </a:r>
          </a:p>
          <a:p>
            <a:r>
              <a:rPr lang="en-US" sz="3600" dirty="0" smtClean="0"/>
              <a:t>Time horizons</a:t>
            </a:r>
          </a:p>
          <a:p>
            <a:r>
              <a:rPr lang="en-US" sz="3600" dirty="0" smtClean="0"/>
              <a:t>Cohort effects</a:t>
            </a:r>
          </a:p>
          <a:p>
            <a:r>
              <a:rPr lang="en-US" sz="3600" dirty="0" smtClean="0"/>
              <a:t>Aging stereotypes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2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is Multidimensional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495800"/>
          </a:xfrm>
        </p:spPr>
        <p:txBody>
          <a:bodyPr/>
          <a:lstStyle/>
          <a:p>
            <a:r>
              <a:rPr lang="en-US" sz="3600" dirty="0" smtClean="0">
                <a:solidFill>
                  <a:srgbClr val="FF9900"/>
                </a:solidFill>
              </a:rPr>
              <a:t>Cognition</a:t>
            </a:r>
          </a:p>
          <a:p>
            <a:r>
              <a:rPr lang="en-US" sz="3600" dirty="0" smtClean="0"/>
              <a:t>Goals and emotions</a:t>
            </a:r>
          </a:p>
          <a:p>
            <a:r>
              <a:rPr lang="en-US" sz="3600" dirty="0" smtClean="0"/>
              <a:t>Time horizons</a:t>
            </a:r>
          </a:p>
          <a:p>
            <a:r>
              <a:rPr lang="en-US" sz="3600" dirty="0" smtClean="0"/>
              <a:t>Cohort effects</a:t>
            </a:r>
          </a:p>
          <a:p>
            <a:r>
              <a:rPr lang="en-US" sz="3600" dirty="0" smtClean="0"/>
              <a:t>Aging stereotypes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Mechanics </a:t>
            </a:r>
            <a:br>
              <a:rPr lang="en-US" dirty="0" smtClean="0"/>
            </a:br>
            <a:r>
              <a:rPr lang="en-US" dirty="0" smtClean="0"/>
              <a:t>vs. Cognitive Pragmatics</a:t>
            </a:r>
            <a:endParaRPr lang="en-US" dirty="0"/>
          </a:p>
        </p:txBody>
      </p:sp>
      <p:pic>
        <p:nvPicPr>
          <p:cNvPr id="108548" name="Picture 4" descr="Image result for cognitive aging fluid crystallized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1" y="1600200"/>
            <a:ext cx="859407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133600" y="2209800"/>
            <a:ext cx="3124200" cy="6858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667000" y="2484438"/>
            <a:ext cx="2209800" cy="5937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7400" y="2301876"/>
            <a:ext cx="2133600" cy="5937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4267200"/>
            <a:ext cx="2209800" cy="593724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47800" y="4729164"/>
            <a:ext cx="2209800" cy="101599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3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and 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Reliance on existing world knowledge</a:t>
            </a:r>
          </a:p>
          <a:p>
            <a:r>
              <a:rPr lang="en-US" dirty="0" smtClean="0"/>
              <a:t>Reliance on rule-based strategies (heuristics)</a:t>
            </a:r>
          </a:p>
          <a:p>
            <a:r>
              <a:rPr lang="en-US" dirty="0" smtClean="0"/>
              <a:t>Selective allocation of processing resources to most important aspects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5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68" y="1828800"/>
            <a:ext cx="8229600" cy="1143000"/>
          </a:xfrm>
        </p:spPr>
        <p:txBody>
          <a:bodyPr/>
          <a:lstStyle/>
          <a:p>
            <a:r>
              <a:rPr lang="en-US" dirty="0"/>
              <a:t>Aging, Decision Making, and Pain Management: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Webinar </a:t>
            </a:r>
            <a:r>
              <a:rPr lang="en-US" dirty="0"/>
              <a:t>Series Introduction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05200"/>
            <a:ext cx="82296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Corinna E. </a:t>
            </a:r>
            <a:r>
              <a:rPr lang="en-US" dirty="0" smtClean="0">
                <a:effectLst/>
              </a:rPr>
              <a:t>Löckenhoff</a:t>
            </a:r>
          </a:p>
          <a:p>
            <a:pPr marL="0" indent="0" algn="ctr">
              <a:buNone/>
            </a:pPr>
            <a:r>
              <a:rPr lang="en-US" i="1" dirty="0" smtClean="0">
                <a:effectLst/>
              </a:rPr>
              <a:t>Cornell University</a:t>
            </a:r>
          </a:p>
          <a:p>
            <a:pPr marL="0" indent="0" algn="ctr">
              <a:buNone/>
            </a:pPr>
            <a:r>
              <a:rPr lang="en-US" i="1" dirty="0" smtClean="0">
                <a:effectLst/>
              </a:rPr>
              <a:t>Weill Cornell Medical College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3207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is Multidimensional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495800"/>
          </a:xfrm>
        </p:spPr>
        <p:txBody>
          <a:bodyPr/>
          <a:lstStyle/>
          <a:p>
            <a:r>
              <a:rPr lang="en-US" sz="3600" dirty="0" smtClean="0"/>
              <a:t>Cognition</a:t>
            </a:r>
          </a:p>
          <a:p>
            <a:r>
              <a:rPr lang="en-US" sz="3600" dirty="0" smtClean="0">
                <a:solidFill>
                  <a:srgbClr val="FF9900"/>
                </a:solidFill>
              </a:rPr>
              <a:t>Goals and emotions</a:t>
            </a:r>
            <a:endParaRPr lang="en-US" sz="3600" dirty="0" smtClean="0"/>
          </a:p>
          <a:p>
            <a:r>
              <a:rPr lang="en-US" sz="3600" dirty="0" smtClean="0"/>
              <a:t>Time horizons</a:t>
            </a:r>
          </a:p>
          <a:p>
            <a:r>
              <a:rPr lang="en-US" sz="3600" dirty="0" smtClean="0"/>
              <a:t>Cohort effects</a:t>
            </a:r>
          </a:p>
          <a:p>
            <a:r>
              <a:rPr lang="en-US" sz="3600" dirty="0" smtClean="0"/>
              <a:t>Aging stereotypes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Well-being Across the Life Span</a:t>
            </a:r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9" t="31088" r="15186" b="8807"/>
          <a:stretch>
            <a:fillRect/>
          </a:stretch>
        </p:blipFill>
        <p:spPr bwMode="auto">
          <a:xfrm>
            <a:off x="2057400" y="1219200"/>
            <a:ext cx="49530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066800" y="6243171"/>
            <a:ext cx="701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Sutin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Terracciano</a:t>
            </a:r>
            <a:r>
              <a:rPr lang="en-US" altLang="en-US" sz="1800" dirty="0">
                <a:latin typeface="Arial" panose="020B0604020202020204" pitchFamily="34" charset="0"/>
              </a:rPr>
              <a:t> et al. 2013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0" y="4038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0808"/>
                </a:solidFill>
              </a:rPr>
              <a:t>A Paradox of Aging?</a:t>
            </a:r>
            <a:endParaRPr lang="en-US" sz="28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2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Primary vs. Secondary Control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61852" r="21111" b="8519"/>
          <a:stretch>
            <a:fillRect/>
          </a:stretch>
        </p:blipFill>
        <p:spPr bwMode="auto">
          <a:xfrm>
            <a:off x="609600" y="1341437"/>
            <a:ext cx="79248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1524000"/>
            <a:ext cx="2819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0808"/>
                </a:solidFill>
              </a:rPr>
              <a:t>Primary Control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= Change Environment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3672681"/>
            <a:ext cx="2819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80808"/>
                </a:solidFill>
              </a:rPr>
              <a:t>Secondary Control</a:t>
            </a:r>
          </a:p>
          <a:p>
            <a:r>
              <a:rPr lang="en-US" dirty="0" smtClean="0">
                <a:solidFill>
                  <a:srgbClr val="080808"/>
                </a:solidFill>
              </a:rPr>
              <a:t>= Change Internal   </a:t>
            </a:r>
          </a:p>
          <a:p>
            <a:r>
              <a:rPr lang="en-US">
                <a:solidFill>
                  <a:srgbClr val="080808"/>
                </a:solidFill>
              </a:rPr>
              <a:t> </a:t>
            </a:r>
            <a:r>
              <a:rPr lang="en-US" smtClean="0">
                <a:solidFill>
                  <a:srgbClr val="080808"/>
                </a:solidFill>
              </a:rPr>
              <a:t>  Responses</a:t>
            </a:r>
            <a:endParaRPr lang="en-US" dirty="0">
              <a:solidFill>
                <a:srgbClr val="080808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71800" y="6291162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Heckhausen</a:t>
            </a:r>
            <a:r>
              <a:rPr lang="en-US" altLang="en-US" sz="1800" dirty="0" smtClean="0">
                <a:latin typeface="Arial" panose="020B0604020202020204" pitchFamily="34" charset="0"/>
              </a:rPr>
              <a:t> &amp; Schulz, 1995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9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Goal Priorities</a:t>
            </a:r>
            <a:endParaRPr lang="en-US" dirty="0"/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667000" y="62484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Freund, Riediger, &amp; Baltes, 2006</a:t>
            </a:r>
          </a:p>
        </p:txBody>
      </p:sp>
      <p:pic>
        <p:nvPicPr>
          <p:cNvPr id="2458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1" t="37146" r="35782" b="31096"/>
          <a:stretch>
            <a:fillRect/>
          </a:stretch>
        </p:blipFill>
        <p:spPr bwMode="auto">
          <a:xfrm>
            <a:off x="457200" y="1579563"/>
            <a:ext cx="8104188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0975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is Multidimensional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495800"/>
          </a:xfrm>
        </p:spPr>
        <p:txBody>
          <a:bodyPr/>
          <a:lstStyle/>
          <a:p>
            <a:r>
              <a:rPr lang="en-US" sz="3600" dirty="0" smtClean="0"/>
              <a:t>Cognition</a:t>
            </a:r>
          </a:p>
          <a:p>
            <a:r>
              <a:rPr lang="en-US" sz="3600" dirty="0" smtClean="0"/>
              <a:t>Goals and emotions</a:t>
            </a:r>
          </a:p>
          <a:p>
            <a:r>
              <a:rPr lang="en-US" sz="3600" dirty="0" smtClean="0">
                <a:solidFill>
                  <a:srgbClr val="FF9900"/>
                </a:solidFill>
              </a:rPr>
              <a:t>Time horizons</a:t>
            </a:r>
          </a:p>
          <a:p>
            <a:r>
              <a:rPr lang="en-US" sz="3600" dirty="0" smtClean="0"/>
              <a:t>Cohort effects</a:t>
            </a:r>
          </a:p>
          <a:p>
            <a:r>
              <a:rPr lang="en-US" sz="3600" dirty="0" smtClean="0"/>
              <a:t>Aging stereotypes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Socioemotional Selectivity Theory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0"/>
            <a:ext cx="4419600" cy="19812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smtClean="0"/>
              <a:t>Open-ended time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mtClean="0"/>
              <a:t>Optimize future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mtClean="0"/>
              <a:t>Information-seeking</a:t>
            </a:r>
          </a:p>
          <a:p>
            <a:pPr eaLnBrk="1" hangingPunct="1">
              <a:lnSpc>
                <a:spcPct val="140000"/>
              </a:lnSpc>
              <a:defRPr/>
            </a:pPr>
            <a:endParaRPr lang="en-US" smtClean="0"/>
          </a:p>
        </p:txBody>
      </p:sp>
      <p:sp>
        <p:nvSpPr>
          <p:cNvPr id="472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572000"/>
            <a:ext cx="4267200" cy="20574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smtClean="0"/>
              <a:t>Limited time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mtClean="0"/>
              <a:t>Optimize present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mtClean="0"/>
              <a:t>Emotion-regulation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762000" y="1295400"/>
            <a:ext cx="7620000" cy="914400"/>
          </a:xfrm>
          <a:prstGeom prst="rightArrow">
            <a:avLst>
              <a:gd name="adj1" fmla="val 52778"/>
              <a:gd name="adj2" fmla="val 55131"/>
            </a:avLst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362200" y="1538288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Life-span Development</a:t>
            </a: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2004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 Box 9"/>
          <p:cNvSpPr txBox="1">
            <a:spLocks noChangeArrowheads="1"/>
          </p:cNvSpPr>
          <p:nvPr/>
        </p:nvSpPr>
        <p:spPr bwMode="auto">
          <a:xfrm>
            <a:off x="533400" y="8382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(Carstensen, Issacowitz, &amp; Charles, 1999; Carstensen, 2006)</a:t>
            </a:r>
          </a:p>
        </p:txBody>
      </p:sp>
      <p:sp>
        <p:nvSpPr>
          <p:cNvPr id="48137" name="Rectangle 11"/>
          <p:cNvSpPr>
            <a:spLocks noChangeArrowheads="1"/>
          </p:cNvSpPr>
          <p:nvPr/>
        </p:nvSpPr>
        <p:spPr bwMode="auto">
          <a:xfrm>
            <a:off x="762000" y="2286000"/>
            <a:ext cx="7162800" cy="2362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813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1"/>
          <a:stretch>
            <a:fillRect/>
          </a:stretch>
        </p:blipFill>
        <p:spPr bwMode="auto">
          <a:xfrm>
            <a:off x="4953000" y="2362200"/>
            <a:ext cx="2971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276600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3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Age-Related Positivity Effect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495550" y="6248400"/>
            <a:ext cx="405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Charles, Mather &amp; Carstensen, 2003 </a:t>
            </a: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t="68367" r="34042" b="7143"/>
          <a:stretch>
            <a:fillRect/>
          </a:stretch>
        </p:blipFill>
        <p:spPr bwMode="auto">
          <a:xfrm>
            <a:off x="762000" y="1600200"/>
            <a:ext cx="76962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150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is Multidimensional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495800"/>
          </a:xfrm>
        </p:spPr>
        <p:txBody>
          <a:bodyPr/>
          <a:lstStyle/>
          <a:p>
            <a:r>
              <a:rPr lang="en-US" sz="3600" dirty="0" smtClean="0"/>
              <a:t>Cognition</a:t>
            </a:r>
          </a:p>
          <a:p>
            <a:r>
              <a:rPr lang="en-US" sz="3600" dirty="0" smtClean="0"/>
              <a:t>Goals and emotions</a:t>
            </a:r>
          </a:p>
          <a:p>
            <a:r>
              <a:rPr lang="en-US" sz="3600" dirty="0" smtClean="0"/>
              <a:t>Time horizons</a:t>
            </a:r>
          </a:p>
          <a:p>
            <a:r>
              <a:rPr lang="en-US" sz="3600" dirty="0" smtClean="0">
                <a:solidFill>
                  <a:srgbClr val="FF9900"/>
                </a:solidFill>
              </a:rPr>
              <a:t>Cohort effects</a:t>
            </a:r>
          </a:p>
          <a:p>
            <a:r>
              <a:rPr lang="en-US" sz="3600" dirty="0" smtClean="0"/>
              <a:t>Aging stereotypes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7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 bwMode="auto">
          <a:xfrm>
            <a:off x="158087" y="2051444"/>
            <a:ext cx="8681113" cy="3053956"/>
          </a:xfrm>
          <a:prstGeom prst="leftRightArrow">
            <a:avLst>
              <a:gd name="adj1" fmla="val 66982"/>
              <a:gd name="adj2" fmla="val 27205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Cohort Effects in Preferences </a:t>
            </a:r>
            <a:br>
              <a:rPr lang="en-US" dirty="0" smtClean="0"/>
            </a:br>
            <a:r>
              <a:rPr lang="en-US" dirty="0" smtClean="0"/>
              <a:t>for Healthcare Choices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t="19849" b="9317"/>
          <a:stretch/>
        </p:blipFill>
        <p:spPr bwMode="auto">
          <a:xfrm>
            <a:off x="990601" y="3016249"/>
            <a:ext cx="1361364" cy="140335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024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68" y="2676045"/>
            <a:ext cx="1073150" cy="15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805286"/>
            <a:ext cx="988350" cy="15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2940050"/>
            <a:ext cx="754703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141255"/>
            <a:ext cx="1039385" cy="112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133600" y="6066156"/>
            <a:ext cx="701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 smtClean="0">
                <a:latin typeface="Arial" panose="020B0604020202020204" pitchFamily="34" charset="0"/>
              </a:rPr>
              <a:t>Lagana</a:t>
            </a:r>
            <a:r>
              <a:rPr lang="en-US" altLang="en-US" sz="1800" dirty="0" smtClean="0">
                <a:latin typeface="Arial" panose="020B0604020202020204" pitchFamily="34" charset="0"/>
              </a:rPr>
              <a:t> &amp; Shanks, 2002; Sharma et al., 2011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1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is Multidimensional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495800"/>
          </a:xfrm>
        </p:spPr>
        <p:txBody>
          <a:bodyPr/>
          <a:lstStyle/>
          <a:p>
            <a:r>
              <a:rPr lang="en-US" sz="3600" dirty="0" smtClean="0"/>
              <a:t>Cognition</a:t>
            </a:r>
          </a:p>
          <a:p>
            <a:r>
              <a:rPr lang="en-US" sz="3600" dirty="0" smtClean="0"/>
              <a:t>Goals and emotions</a:t>
            </a:r>
          </a:p>
          <a:p>
            <a:r>
              <a:rPr lang="en-US" sz="3600" dirty="0" smtClean="0"/>
              <a:t>Time horizons</a:t>
            </a:r>
          </a:p>
          <a:p>
            <a:r>
              <a:rPr lang="en-US" sz="3600" dirty="0" smtClean="0"/>
              <a:t>Cohort effects</a:t>
            </a:r>
          </a:p>
          <a:p>
            <a:r>
              <a:rPr lang="en-US" sz="3600" dirty="0" smtClean="0">
                <a:solidFill>
                  <a:srgbClr val="FF9900"/>
                </a:solidFill>
              </a:rPr>
              <a:t>Aging stereotypes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Aging</a:t>
            </a:r>
            <a:endParaRPr lang="en-US" dirty="0"/>
          </a:p>
        </p:txBody>
      </p:sp>
      <p:pic>
        <p:nvPicPr>
          <p:cNvPr id="66562" name="Picture 2" descr="https://upload.wikimedia.org/wikipedia/commons/e/e3/Percentage_of_the_World_Population_Over_65_-_1950-20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2" y="1436395"/>
            <a:ext cx="6734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00800"/>
            <a:ext cx="822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By </a:t>
            </a:r>
            <a:r>
              <a:rPr lang="en-US" sz="1100" dirty="0" err="1" smtClean="0"/>
              <a:t>Rcragun</a:t>
            </a:r>
            <a:r>
              <a:rPr lang="en-US" sz="1100" dirty="0" smtClean="0"/>
              <a:t> (Own work) [CC BY 3.0 (http://creativecommons.org/licenses/by/3.0)], via Wikimedia 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4588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Stereotypes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Among patients:</a:t>
            </a:r>
          </a:p>
          <a:p>
            <a:r>
              <a:rPr lang="en-US" dirty="0" smtClean="0"/>
              <a:t>May inhibit cognitive performance  (stereotype threat)</a:t>
            </a:r>
          </a:p>
          <a:p>
            <a:r>
              <a:rPr lang="en-US" dirty="0" smtClean="0"/>
              <a:t>May lower outcome expectations for treatments</a:t>
            </a:r>
          </a:p>
          <a:p>
            <a:pPr marL="0" indent="0">
              <a:buNone/>
            </a:pPr>
            <a:r>
              <a:rPr lang="en-US" dirty="0" smtClean="0"/>
              <a:t>Among providers:</a:t>
            </a:r>
          </a:p>
          <a:p>
            <a:r>
              <a:rPr lang="en-US" dirty="0" smtClean="0"/>
              <a:t>May prevent effective communication</a:t>
            </a:r>
          </a:p>
          <a:p>
            <a:r>
              <a:rPr lang="en-US" dirty="0" smtClean="0"/>
              <a:t>May limit treatment suggestions</a:t>
            </a:r>
          </a:p>
        </p:txBody>
      </p:sp>
    </p:spTree>
    <p:extLst>
      <p:ext uri="{BB962C8B-B14F-4D97-AF65-F5344CB8AC3E}">
        <p14:creationId xmlns:p14="http://schemas.microsoft.com/office/powerpoint/2010/main" val="409251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is Multidimensional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495800"/>
          </a:xfrm>
        </p:spPr>
        <p:txBody>
          <a:bodyPr/>
          <a:lstStyle/>
          <a:p>
            <a:r>
              <a:rPr lang="en-US" sz="3600" dirty="0" smtClean="0"/>
              <a:t>Cognition</a:t>
            </a:r>
          </a:p>
          <a:p>
            <a:r>
              <a:rPr lang="en-US" sz="3600" dirty="0" smtClean="0"/>
              <a:t>Goals and emotions</a:t>
            </a:r>
          </a:p>
          <a:p>
            <a:r>
              <a:rPr lang="en-US" sz="3600" dirty="0" smtClean="0"/>
              <a:t>Time horizons</a:t>
            </a:r>
          </a:p>
          <a:p>
            <a:r>
              <a:rPr lang="en-US" sz="3600" dirty="0" smtClean="0"/>
              <a:t>Cohort effects</a:t>
            </a:r>
          </a:p>
          <a:p>
            <a:r>
              <a:rPr lang="en-US" sz="3600" dirty="0" smtClean="0"/>
              <a:t>Aging stereotypes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9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Misconceptions about decision making</a:t>
            </a:r>
          </a:p>
          <a:p>
            <a:r>
              <a:rPr lang="en-US" dirty="0"/>
              <a:t>Misconceptions about aging</a:t>
            </a:r>
          </a:p>
          <a:p>
            <a:r>
              <a:rPr lang="en-US" dirty="0">
                <a:solidFill>
                  <a:srgbClr val="FF9900"/>
                </a:solidFill>
              </a:rPr>
              <a:t>Overview of age-related changes in decision </a:t>
            </a:r>
            <a:r>
              <a:rPr lang="en-US" dirty="0" smtClean="0">
                <a:solidFill>
                  <a:srgbClr val="FF9900"/>
                </a:solidFill>
              </a:rPr>
              <a:t>making</a:t>
            </a:r>
          </a:p>
          <a:p>
            <a:r>
              <a:rPr lang="en-US" dirty="0" smtClean="0"/>
              <a:t>Implications for pain management</a:t>
            </a:r>
          </a:p>
          <a:p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343944"/>
            <a:ext cx="487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Decision </a:t>
            </a:r>
            <a:br>
              <a:rPr lang="en-US" dirty="0" smtClean="0"/>
            </a:br>
            <a:r>
              <a:rPr lang="en-US" dirty="0" smtClean="0"/>
              <a:t>Making </a:t>
            </a:r>
            <a:br>
              <a:rPr lang="en-US" dirty="0" smtClean="0"/>
            </a:br>
            <a:r>
              <a:rPr lang="en-US" dirty="0" smtClean="0"/>
              <a:t>as a </a:t>
            </a:r>
            <a:br>
              <a:rPr lang="en-US" dirty="0" smtClean="0"/>
            </a:b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1054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5105400" y="1905000"/>
            <a:ext cx="23622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Search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4800600" y="2859088"/>
            <a:ext cx="28956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Evaluation/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Strategy Selection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5105400" y="5830887"/>
            <a:ext cx="23622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Outcome Evaluation</a:t>
            </a:r>
          </a:p>
        </p:txBody>
      </p:sp>
      <p:sp>
        <p:nvSpPr>
          <p:cNvPr id="35847" name="Down Arrow 10"/>
          <p:cNvSpPr>
            <a:spLocks noChangeArrowheads="1"/>
          </p:cNvSpPr>
          <p:nvPr/>
        </p:nvSpPr>
        <p:spPr bwMode="auto">
          <a:xfrm>
            <a:off x="5943600" y="13716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8" name="Down Arrow 12"/>
          <p:cNvSpPr>
            <a:spLocks noChangeArrowheads="1"/>
          </p:cNvSpPr>
          <p:nvPr/>
        </p:nvSpPr>
        <p:spPr bwMode="auto">
          <a:xfrm>
            <a:off x="5943600" y="23622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9" name="Down Arrow 13"/>
          <p:cNvSpPr>
            <a:spLocks noChangeArrowheads="1"/>
          </p:cNvSpPr>
          <p:nvPr/>
        </p:nvSpPr>
        <p:spPr bwMode="auto">
          <a:xfrm>
            <a:off x="5943600" y="5297487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" name="Down Arrow 13"/>
          <p:cNvSpPr>
            <a:spLocks noChangeArrowheads="1"/>
          </p:cNvSpPr>
          <p:nvPr/>
        </p:nvSpPr>
        <p:spPr bwMode="auto">
          <a:xfrm>
            <a:off x="5981700" y="3638586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105400" y="3913187"/>
          <a:ext cx="23622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83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4290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</p:spTree>
    <p:extLst>
      <p:ext uri="{BB962C8B-B14F-4D97-AF65-F5344CB8AC3E}">
        <p14:creationId xmlns:p14="http://schemas.microsoft.com/office/powerpoint/2010/main" val="81671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Need Definition/</a:t>
            </a:r>
            <a:br>
              <a:rPr lang="en-US" dirty="0" smtClean="0"/>
            </a:br>
            <a:r>
              <a:rPr lang="en-US" dirty="0" smtClean="0"/>
              <a:t>Problem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dirty="0" smtClean="0"/>
              <a:t>Compared to younger adults, older adults are more likely to:</a:t>
            </a:r>
          </a:p>
          <a:p>
            <a:pPr>
              <a:defRPr/>
            </a:pPr>
            <a:r>
              <a:rPr lang="en-US" dirty="0" smtClean="0"/>
              <a:t>Avoid choices</a:t>
            </a:r>
          </a:p>
          <a:p>
            <a:pPr>
              <a:defRPr/>
            </a:pPr>
            <a:r>
              <a:rPr lang="en-US" dirty="0" smtClean="0"/>
              <a:t>Postpone choices </a:t>
            </a:r>
          </a:p>
          <a:p>
            <a:pPr>
              <a:defRPr/>
            </a:pPr>
            <a:r>
              <a:rPr lang="en-US" dirty="0" smtClean="0"/>
              <a:t>Delegate choices</a:t>
            </a:r>
          </a:p>
          <a:p>
            <a:pPr marL="0" indent="0">
              <a:buNone/>
              <a:defRPr/>
            </a:pPr>
            <a:endParaRPr lang="en-US" sz="2800" i="1" dirty="0" smtClean="0"/>
          </a:p>
          <a:p>
            <a:pPr marL="0" indent="0">
              <a:buNone/>
              <a:defRPr/>
            </a:pPr>
            <a:r>
              <a:rPr lang="en-US" sz="2800" i="1" dirty="0" smtClean="0"/>
              <a:t>(</a:t>
            </a:r>
            <a:r>
              <a:rPr lang="en-US" sz="2800" i="1" dirty="0"/>
              <a:t>e.g., Chen et al., </a:t>
            </a:r>
            <a:r>
              <a:rPr lang="en-US" sz="2800" i="1" dirty="0" smtClean="0"/>
              <a:t>2011; </a:t>
            </a:r>
            <a:r>
              <a:rPr lang="en-US" sz="2800" i="1" dirty="0" err="1" smtClean="0"/>
              <a:t>Pinquart</a:t>
            </a:r>
            <a:r>
              <a:rPr lang="en-US" sz="2800" i="1" dirty="0" smtClean="0"/>
              <a:t> &amp; Duberstein, 2004)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03808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4290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  <p:sp>
        <p:nvSpPr>
          <p:cNvPr id="3" name="Down Arrow 10"/>
          <p:cNvSpPr>
            <a:spLocks noChangeArrowheads="1"/>
          </p:cNvSpPr>
          <p:nvPr/>
        </p:nvSpPr>
        <p:spPr bwMode="auto">
          <a:xfrm rot="16200000">
            <a:off x="5905500" y="576262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4" name="Down Arrow 10"/>
          <p:cNvSpPr>
            <a:spLocks noChangeArrowheads="1"/>
          </p:cNvSpPr>
          <p:nvPr/>
        </p:nvSpPr>
        <p:spPr bwMode="auto">
          <a:xfrm rot="5400000">
            <a:off x="2728546" y="576262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98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4290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3429000" y="1905000"/>
            <a:ext cx="23622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Search</a:t>
            </a:r>
          </a:p>
        </p:txBody>
      </p:sp>
      <p:sp>
        <p:nvSpPr>
          <p:cNvPr id="35847" name="Down Arrow 10"/>
          <p:cNvSpPr>
            <a:spLocks noChangeArrowheads="1"/>
          </p:cNvSpPr>
          <p:nvPr/>
        </p:nvSpPr>
        <p:spPr bwMode="auto">
          <a:xfrm>
            <a:off x="4267200" y="13716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5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34947" r="13901" b="24193"/>
          <a:stretch>
            <a:fillRect/>
          </a:stretch>
        </p:blipFill>
        <p:spPr bwMode="auto">
          <a:xfrm>
            <a:off x="457200" y="1600200"/>
            <a:ext cx="8391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Information Search Declines with Age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143000" y="57150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i="1" dirty="0"/>
              <a:t>(e.g., </a:t>
            </a:r>
            <a:r>
              <a:rPr lang="en-US" i="1" dirty="0" smtClean="0"/>
              <a:t>Löckenhoff &amp; </a:t>
            </a:r>
            <a:r>
              <a:rPr lang="en-US" i="1" dirty="0" err="1" smtClean="0"/>
              <a:t>Carstensen</a:t>
            </a:r>
            <a:r>
              <a:rPr lang="en-US" i="1" dirty="0" smtClean="0"/>
              <a:t>, 2007; Mata &amp; </a:t>
            </a:r>
            <a:r>
              <a:rPr lang="en-US" i="1" dirty="0" err="1" smtClean="0"/>
              <a:t>Nunes</a:t>
            </a:r>
            <a:r>
              <a:rPr lang="en-US" i="1" dirty="0" smtClean="0"/>
              <a:t>, 2011)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4175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Younger adults are more likely to perform an exhaustive review of the available information</a:t>
            </a:r>
          </a:p>
          <a:p>
            <a:r>
              <a:rPr lang="en-US" dirty="0" smtClean="0"/>
              <a:t>Older adults are more likely to rely on: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xisting cognitive frameworks </a:t>
            </a:r>
          </a:p>
          <a:p>
            <a:pPr lvl="1"/>
            <a:r>
              <a:rPr lang="en-US" dirty="0" smtClean="0"/>
              <a:t>General background knowledge</a:t>
            </a:r>
          </a:p>
          <a:p>
            <a:pPr lvl="1"/>
            <a:r>
              <a:rPr lang="en-US" dirty="0" smtClean="0"/>
              <a:t>Prior experiences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74308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i="1" dirty="0" smtClean="0"/>
              <a:t>(Gilinsky &amp; Judd, 1994; Gould, 1999; Berg et al. 1999)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4643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% </a:t>
            </a:r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/>
              <a:t>A</a:t>
            </a:r>
            <a:r>
              <a:rPr lang="en-US" dirty="0" smtClean="0"/>
              <a:t>ge 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3970" name="Picture 2" descr="https://upload.wikimedia.org/wikipedia/commons/b/be/Percentage_of_Population_Above_65_-_20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" r="3837"/>
          <a:stretch/>
        </p:blipFill>
        <p:spPr bwMode="auto">
          <a:xfrm>
            <a:off x="152400" y="1336332"/>
            <a:ext cx="8860526" cy="475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6400800"/>
            <a:ext cx="822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By </a:t>
            </a:r>
            <a:r>
              <a:rPr lang="en-US" sz="1100" dirty="0" err="1" smtClean="0"/>
              <a:t>Rcragun</a:t>
            </a:r>
            <a:r>
              <a:rPr lang="en-US" sz="1100" dirty="0" smtClean="0"/>
              <a:t> (Own work) [CC BY 3.0 (http://creativecommons.org/licenses/by/3.0)], via Wikimedia Commons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899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23446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Preferences for Choice Decline with Age</a:t>
            </a:r>
            <a:endParaRPr lang="en-US" sz="3600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0417" r="28638" b="18750"/>
          <a:stretch>
            <a:fillRect/>
          </a:stretch>
        </p:blipFill>
        <p:spPr bwMode="auto">
          <a:xfrm>
            <a:off x="990600" y="1447800"/>
            <a:ext cx="7086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71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0417" r="27950" b="51882"/>
          <a:stretch/>
        </p:blipFill>
        <p:spPr bwMode="auto">
          <a:xfrm>
            <a:off x="990600" y="1447800"/>
            <a:ext cx="716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0" y="23446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3600" b="0" kern="0" smtClean="0"/>
              <a:t>Preferences for Choice Decline with Age</a:t>
            </a:r>
            <a:endParaRPr lang="en-US" sz="3600" b="0" kern="0" dirty="0"/>
          </a:p>
        </p:txBody>
      </p:sp>
    </p:spTree>
    <p:extLst>
      <p:ext uri="{BB962C8B-B14F-4D97-AF65-F5344CB8AC3E}">
        <p14:creationId xmlns:p14="http://schemas.microsoft.com/office/powerpoint/2010/main" val="641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Preferences for Choice decline with Age</a:t>
            </a:r>
            <a:endParaRPr lang="en-US" sz="3600" dirty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79563"/>
            <a:ext cx="55626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234" y="838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b="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How </a:t>
            </a:r>
            <a:r>
              <a:rPr lang="en-US" sz="2800" b="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many options would you like to choose from?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3200" b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0034" y="6209785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i="1" dirty="0" smtClean="0"/>
              <a:t>(Reed, </a:t>
            </a:r>
            <a:r>
              <a:rPr lang="en-US" i="1" dirty="0" err="1" smtClean="0"/>
              <a:t>Mikels</a:t>
            </a:r>
            <a:r>
              <a:rPr lang="en-US" i="1" dirty="0" smtClean="0"/>
              <a:t>, &amp; Löckenhoff, 2013)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893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4290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3429000" y="1905000"/>
            <a:ext cx="23622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Search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3124200" y="2859088"/>
            <a:ext cx="28956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Evaluation/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Strategy Selection</a:t>
            </a:r>
          </a:p>
        </p:txBody>
      </p:sp>
      <p:sp>
        <p:nvSpPr>
          <p:cNvPr id="35847" name="Down Arrow 10"/>
          <p:cNvSpPr>
            <a:spLocks noChangeArrowheads="1"/>
          </p:cNvSpPr>
          <p:nvPr/>
        </p:nvSpPr>
        <p:spPr bwMode="auto">
          <a:xfrm>
            <a:off x="4267200" y="13716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8" name="Down Arrow 12"/>
          <p:cNvSpPr>
            <a:spLocks noChangeArrowheads="1"/>
          </p:cNvSpPr>
          <p:nvPr/>
        </p:nvSpPr>
        <p:spPr bwMode="auto">
          <a:xfrm>
            <a:off x="4267200" y="23622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322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Decision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Younger adults use</a:t>
            </a:r>
          </a:p>
          <a:p>
            <a:pPr lvl="1">
              <a:defRPr/>
            </a:pPr>
            <a:r>
              <a:rPr lang="en-US" dirty="0" smtClean="0"/>
              <a:t>compensatory strategies (lower scores on some aspects can be compensated by higher scores on others)</a:t>
            </a:r>
          </a:p>
          <a:p>
            <a:pPr>
              <a:defRPr/>
            </a:pPr>
            <a:r>
              <a:rPr lang="en-US" dirty="0" smtClean="0"/>
              <a:t>Older adults use </a:t>
            </a:r>
          </a:p>
          <a:p>
            <a:pPr lvl="1">
              <a:defRPr/>
            </a:pPr>
            <a:r>
              <a:rPr lang="en-US" dirty="0" smtClean="0"/>
              <a:t>non-compensatory strategies (focus on select aspects) </a:t>
            </a:r>
          </a:p>
          <a:p>
            <a:pPr lvl="1">
              <a:defRPr/>
            </a:pPr>
            <a:r>
              <a:rPr lang="en-US" dirty="0" smtClean="0"/>
              <a:t>satisficing strategies (select first option that meets minimal standard)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0034" y="6209785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i="1" dirty="0" smtClean="0"/>
              <a:t>(e.g., Johnson, 1990)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Information Search becomes less </a:t>
            </a:r>
            <a:br>
              <a:rPr lang="en-US" sz="3600" dirty="0" smtClean="0"/>
            </a:br>
            <a:r>
              <a:rPr lang="en-US" sz="3600" dirty="0" smtClean="0"/>
              <a:t>Compensatory  &amp; more Satisficing with  Age</a:t>
            </a:r>
            <a:endParaRPr lang="en-US" sz="3600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0417" r="28638" b="18750"/>
          <a:stretch>
            <a:fillRect/>
          </a:stretch>
        </p:blipFill>
        <p:spPr bwMode="auto">
          <a:xfrm>
            <a:off x="1028700" y="1752600"/>
            <a:ext cx="7086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Age-Related Positivity Effect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2495550" y="6248400"/>
            <a:ext cx="405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Charles, Mather &amp; Carstensen, 2003 </a:t>
            </a: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t="68367" r="34042" b="7143"/>
          <a:stretch>
            <a:fillRect/>
          </a:stretch>
        </p:blipFill>
        <p:spPr bwMode="auto">
          <a:xfrm>
            <a:off x="762000" y="1600200"/>
            <a:ext cx="76962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2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0" t="34947" r="13901" b="24193"/>
          <a:stretch>
            <a:fillRect/>
          </a:stretch>
        </p:blipFill>
        <p:spPr bwMode="auto">
          <a:xfrm>
            <a:off x="457200" y="1600200"/>
            <a:ext cx="83915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The Positivity Effect in Decision Making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28800" y="57912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n-US" i="1" dirty="0"/>
              <a:t>(e.g., </a:t>
            </a:r>
            <a:r>
              <a:rPr lang="en-US" i="1" dirty="0" smtClean="0"/>
              <a:t>Löckenhoff &amp; </a:t>
            </a:r>
            <a:r>
              <a:rPr lang="en-US" i="1" dirty="0" err="1" smtClean="0"/>
              <a:t>Carstensen</a:t>
            </a:r>
            <a:r>
              <a:rPr lang="en-US" i="1" dirty="0" smtClean="0"/>
              <a:t>, 2007; 2008)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583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219200" y="6248400"/>
            <a:ext cx="662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US" altLang="en-US" sz="1800">
                <a:latin typeface="Arial" panose="020B0604020202020204" pitchFamily="34" charset="0"/>
              </a:rPr>
              <a:t>ckenhoff &amp; Carstensen, 2007 – Psychology and Aging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 rot="-5400000">
            <a:off x="114300" y="3505200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Proportion of Positive Cells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996" t="25047" r="37678" b="40171"/>
          <a:stretch/>
        </p:blipFill>
        <p:spPr>
          <a:xfrm>
            <a:off x="3124200" y="1676399"/>
            <a:ext cx="3429000" cy="3505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763" t="64765" r="28909" b="29186"/>
          <a:stretch/>
        </p:blipFill>
        <p:spPr>
          <a:xfrm>
            <a:off x="3124200" y="5105401"/>
            <a:ext cx="3429000" cy="60959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US" sz="3600" b="0" kern="0" smtClean="0"/>
              <a:t>The Positivity Effect in Decision Making</a:t>
            </a:r>
            <a:endParaRPr lang="en-US" sz="3600" b="0" kern="0" dirty="0"/>
          </a:p>
        </p:txBody>
      </p:sp>
    </p:spTree>
    <p:extLst>
      <p:ext uri="{BB962C8B-B14F-4D97-AF65-F5344CB8AC3E}">
        <p14:creationId xmlns:p14="http://schemas.microsoft.com/office/powerpoint/2010/main" val="234836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34290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3429000" y="1905000"/>
            <a:ext cx="23622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Search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3124200" y="2859088"/>
            <a:ext cx="28956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Evaluation/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Strategy Selection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3429000" y="5830887"/>
            <a:ext cx="23622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Outcome Evaluation</a:t>
            </a:r>
          </a:p>
        </p:txBody>
      </p:sp>
      <p:sp>
        <p:nvSpPr>
          <p:cNvPr id="35847" name="Down Arrow 10"/>
          <p:cNvSpPr>
            <a:spLocks noChangeArrowheads="1"/>
          </p:cNvSpPr>
          <p:nvPr/>
        </p:nvSpPr>
        <p:spPr bwMode="auto">
          <a:xfrm>
            <a:off x="4267200" y="13716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8" name="Down Arrow 12"/>
          <p:cNvSpPr>
            <a:spLocks noChangeArrowheads="1"/>
          </p:cNvSpPr>
          <p:nvPr/>
        </p:nvSpPr>
        <p:spPr bwMode="auto">
          <a:xfrm>
            <a:off x="4267200" y="23622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9" name="Down Arrow 13"/>
          <p:cNvSpPr>
            <a:spLocks noChangeArrowheads="1"/>
          </p:cNvSpPr>
          <p:nvPr/>
        </p:nvSpPr>
        <p:spPr bwMode="auto">
          <a:xfrm>
            <a:off x="4267200" y="5297487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" name="Down Arrow 13"/>
          <p:cNvSpPr>
            <a:spLocks noChangeArrowheads="1"/>
          </p:cNvSpPr>
          <p:nvPr/>
        </p:nvSpPr>
        <p:spPr bwMode="auto">
          <a:xfrm>
            <a:off x="4305300" y="3638586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429000" y="3913187"/>
          <a:ext cx="23622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00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4994" name="Picture 2" descr="Image result for pain aging percent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2" y="685800"/>
            <a:ext cx="8701816" cy="56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4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Decision Quality and </a:t>
            </a:r>
            <a:br>
              <a:rPr lang="en-US" dirty="0" smtClean="0"/>
            </a:br>
            <a:r>
              <a:rPr lang="en-US" dirty="0" smtClean="0"/>
              <a:t>Outcome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Age differences in objective decision quality depend on task type</a:t>
            </a:r>
          </a:p>
          <a:p>
            <a:pPr lvl="1">
              <a:defRPr/>
            </a:pPr>
            <a:r>
              <a:rPr lang="en-US" dirty="0" smtClean="0"/>
              <a:t>Older adults perform worse in decisions involving new learning and effortful processing (cognitive  mechanics)</a:t>
            </a:r>
          </a:p>
          <a:p>
            <a:pPr lvl="1">
              <a:defRPr/>
            </a:pPr>
            <a:r>
              <a:rPr lang="en-US" dirty="0" smtClean="0"/>
              <a:t>Older adults perform well in decisions involving experience and affective preferences (cognitive pragmatics)</a:t>
            </a:r>
          </a:p>
          <a:p>
            <a:pPr>
              <a:defRPr/>
            </a:pPr>
            <a:r>
              <a:rPr lang="en-US" dirty="0" smtClean="0"/>
              <a:t>Older adults are more satisfied with their choices, less likely to report regret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343944"/>
            <a:ext cx="48768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Aging &amp; </a:t>
            </a:r>
            <a:br>
              <a:rPr lang="en-US" dirty="0" smtClean="0"/>
            </a:br>
            <a:r>
              <a:rPr lang="en-US" dirty="0" smtClean="0"/>
              <a:t>Decision</a:t>
            </a:r>
            <a:br>
              <a:rPr lang="en-US" dirty="0" smtClean="0"/>
            </a:br>
            <a:r>
              <a:rPr lang="en-US" dirty="0" smtClean="0"/>
              <a:t>Making</a:t>
            </a:r>
            <a:endParaRPr lang="en-US" dirty="0"/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1054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5105400" y="1905000"/>
            <a:ext cx="23622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Search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4800600" y="2859088"/>
            <a:ext cx="28956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Evaluation/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Strategy Selection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5105400" y="5830887"/>
            <a:ext cx="23622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Outcome Evaluation</a:t>
            </a:r>
          </a:p>
        </p:txBody>
      </p:sp>
      <p:sp>
        <p:nvSpPr>
          <p:cNvPr id="35847" name="Down Arrow 10"/>
          <p:cNvSpPr>
            <a:spLocks noChangeArrowheads="1"/>
          </p:cNvSpPr>
          <p:nvPr/>
        </p:nvSpPr>
        <p:spPr bwMode="auto">
          <a:xfrm>
            <a:off x="5943600" y="13716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8" name="Down Arrow 12"/>
          <p:cNvSpPr>
            <a:spLocks noChangeArrowheads="1"/>
          </p:cNvSpPr>
          <p:nvPr/>
        </p:nvSpPr>
        <p:spPr bwMode="auto">
          <a:xfrm>
            <a:off x="5943600" y="23622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9" name="Down Arrow 13"/>
          <p:cNvSpPr>
            <a:spLocks noChangeArrowheads="1"/>
          </p:cNvSpPr>
          <p:nvPr/>
        </p:nvSpPr>
        <p:spPr bwMode="auto">
          <a:xfrm>
            <a:off x="5943600" y="5297487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" name="Down Arrow 13"/>
          <p:cNvSpPr>
            <a:spLocks noChangeArrowheads="1"/>
          </p:cNvSpPr>
          <p:nvPr/>
        </p:nvSpPr>
        <p:spPr bwMode="auto">
          <a:xfrm>
            <a:off x="5981700" y="3638586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5105400" y="3913187"/>
          <a:ext cx="23622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532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10" grpId="0" animBg="1"/>
      <p:bldGraphic spid="11" grpId="0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Misconceptions about decision making</a:t>
            </a:r>
          </a:p>
          <a:p>
            <a:r>
              <a:rPr lang="en-US" dirty="0" smtClean="0"/>
              <a:t>Misconceptions about aging</a:t>
            </a:r>
          </a:p>
          <a:p>
            <a:r>
              <a:rPr lang="en-US" dirty="0" smtClean="0"/>
              <a:t>Overview of age-related changes in decision making</a:t>
            </a:r>
          </a:p>
          <a:p>
            <a:r>
              <a:rPr lang="en-US" dirty="0" smtClean="0">
                <a:solidFill>
                  <a:srgbClr val="FF9900"/>
                </a:solidFill>
              </a:rPr>
              <a:t>Implications for pain management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2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762000" y="304800"/>
            <a:ext cx="23622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Need Definition/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Problem Recognition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762000" y="1905000"/>
            <a:ext cx="23622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Search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457200" y="2859088"/>
            <a:ext cx="2895600" cy="6461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Information Evaluation/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Strategy Selection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762000" y="5830887"/>
            <a:ext cx="23622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Outcome Evaluation</a:t>
            </a:r>
          </a:p>
        </p:txBody>
      </p:sp>
      <p:sp>
        <p:nvSpPr>
          <p:cNvPr id="35847" name="Down Arrow 10"/>
          <p:cNvSpPr>
            <a:spLocks noChangeArrowheads="1"/>
          </p:cNvSpPr>
          <p:nvPr/>
        </p:nvSpPr>
        <p:spPr bwMode="auto">
          <a:xfrm>
            <a:off x="1600200" y="13716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8" name="Down Arrow 12"/>
          <p:cNvSpPr>
            <a:spLocks noChangeArrowheads="1"/>
          </p:cNvSpPr>
          <p:nvPr/>
        </p:nvSpPr>
        <p:spPr bwMode="auto">
          <a:xfrm>
            <a:off x="1600200" y="2362200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35849" name="Down Arrow 13"/>
          <p:cNvSpPr>
            <a:spLocks noChangeArrowheads="1"/>
          </p:cNvSpPr>
          <p:nvPr/>
        </p:nvSpPr>
        <p:spPr bwMode="auto">
          <a:xfrm>
            <a:off x="1600200" y="5297487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0" name="Down Arrow 13"/>
          <p:cNvSpPr>
            <a:spLocks noChangeArrowheads="1"/>
          </p:cNvSpPr>
          <p:nvPr/>
        </p:nvSpPr>
        <p:spPr bwMode="auto">
          <a:xfrm>
            <a:off x="1638300" y="3638586"/>
            <a:ext cx="6096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96507046"/>
              </p:ext>
            </p:extLst>
          </p:nvPr>
        </p:nvGraphicFramePr>
        <p:xfrm>
          <a:off x="762000" y="3913187"/>
          <a:ext cx="23622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333750" y="223837"/>
            <a:ext cx="5505450" cy="4495800"/>
          </a:xfrm>
        </p:spPr>
        <p:txBody>
          <a:bodyPr/>
          <a:lstStyle/>
          <a:p>
            <a:r>
              <a:rPr lang="en-US" sz="2000" dirty="0" smtClean="0"/>
              <a:t>Select appropriate default options</a:t>
            </a:r>
          </a:p>
          <a:p>
            <a:r>
              <a:rPr lang="en-US" sz="2000" dirty="0" smtClean="0"/>
              <a:t>Know the patient’s decision control preferences and decision support network</a:t>
            </a:r>
          </a:p>
          <a:p>
            <a:endParaRPr lang="en-US" sz="1400" dirty="0" smtClean="0"/>
          </a:p>
          <a:p>
            <a:r>
              <a:rPr lang="en-US" sz="2000" dirty="0" smtClean="0"/>
              <a:t>Avoid information overload</a:t>
            </a:r>
          </a:p>
          <a:p>
            <a:r>
              <a:rPr lang="en-US" sz="2000" dirty="0" smtClean="0"/>
              <a:t>Provide key information in through multiple channels</a:t>
            </a:r>
          </a:p>
          <a:p>
            <a:endParaRPr lang="en-US" sz="1050" dirty="0"/>
          </a:p>
          <a:p>
            <a:r>
              <a:rPr lang="en-US" sz="2000" dirty="0" smtClean="0"/>
              <a:t>Ensure that negative information is not overlooked</a:t>
            </a:r>
          </a:p>
          <a:p>
            <a:r>
              <a:rPr lang="en-US" sz="2000" dirty="0" smtClean="0"/>
              <a:t>Be aware of common heuristics and their possible pitfalls</a:t>
            </a:r>
          </a:p>
          <a:p>
            <a:r>
              <a:rPr lang="en-US" sz="2000" dirty="0" smtClean="0"/>
              <a:t>Probe for faulty beliefs about pain management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400" dirty="0"/>
          </a:p>
          <a:p>
            <a:r>
              <a:rPr lang="en-US" sz="2000" dirty="0" smtClean="0"/>
              <a:t>Use logs, diaries, or electronic monitoring to track adherence and outcomes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060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Joint Replacement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1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Joint Replacement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28" t="23118" r="16230" b="17741"/>
          <a:stretch/>
        </p:blipFill>
        <p:spPr>
          <a:xfrm>
            <a:off x="800100" y="1600200"/>
            <a:ext cx="75438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06901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i="1" dirty="0" err="1" smtClean="0"/>
              <a:t>Riffin</a:t>
            </a:r>
            <a:r>
              <a:rPr lang="en-US" i="1" dirty="0" smtClean="0"/>
              <a:t>, </a:t>
            </a:r>
            <a:r>
              <a:rPr lang="en-US" i="1" dirty="0" err="1" smtClean="0"/>
              <a:t>Pillemer</a:t>
            </a:r>
            <a:r>
              <a:rPr lang="en-US" i="1" dirty="0" smtClean="0"/>
              <a:t>, Reid, Tung, &amp; Loeckenhoff, 2016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724400" y="2209800"/>
            <a:ext cx="3619500" cy="3581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Joint Replacement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128" t="23118" r="16230" b="17741"/>
          <a:stretch/>
        </p:blipFill>
        <p:spPr>
          <a:xfrm>
            <a:off x="800100" y="1600200"/>
            <a:ext cx="7543800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06901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i="1" dirty="0" err="1" smtClean="0"/>
              <a:t>Riffin</a:t>
            </a:r>
            <a:r>
              <a:rPr lang="en-US" i="1" dirty="0" smtClean="0"/>
              <a:t>, </a:t>
            </a:r>
            <a:r>
              <a:rPr lang="en-US" i="1" dirty="0" err="1" smtClean="0"/>
              <a:t>Pillemer</a:t>
            </a:r>
            <a:r>
              <a:rPr lang="en-US" i="1" dirty="0" smtClean="0"/>
              <a:t>, Reid, Tung, &amp; Loeckenhoff, 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950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Joint Replacement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Correlates of lower willingness to have TJR:</a:t>
            </a:r>
          </a:p>
          <a:p>
            <a:r>
              <a:rPr lang="en-US" dirty="0" smtClean="0"/>
              <a:t>Older age</a:t>
            </a:r>
          </a:p>
          <a:p>
            <a:r>
              <a:rPr lang="en-US" dirty="0" smtClean="0"/>
              <a:t>More limited time horizons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 Unrelated to stereotypes about own aging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606901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en-US" i="1" dirty="0" err="1" smtClean="0"/>
              <a:t>Riffin</a:t>
            </a:r>
            <a:r>
              <a:rPr lang="en-US" i="1" dirty="0" smtClean="0"/>
              <a:t>, Ratner, Loeckenhoff</a:t>
            </a:r>
            <a:r>
              <a:rPr lang="en-US" i="1" dirty="0"/>
              <a:t> </a:t>
            </a:r>
            <a:r>
              <a:rPr lang="en-US" i="1" dirty="0" smtClean="0"/>
              <a:t>et al., in preparation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570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Misconceptions about decision making</a:t>
            </a:r>
          </a:p>
          <a:p>
            <a:r>
              <a:rPr lang="en-US" dirty="0" smtClean="0"/>
              <a:t>Misconceptions about aging</a:t>
            </a:r>
          </a:p>
          <a:p>
            <a:r>
              <a:rPr lang="en-US" dirty="0" smtClean="0"/>
              <a:t>Overview of age-related changes in decision making</a:t>
            </a:r>
          </a:p>
          <a:p>
            <a:r>
              <a:rPr lang="en-US" dirty="0" smtClean="0"/>
              <a:t>Implications for pain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2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</a:rPr>
              <a:t>Feb. 27, 2017 | 1pm-2pm EST: </a:t>
            </a:r>
          </a:p>
          <a:p>
            <a:pPr marL="0" indent="0">
              <a:buNone/>
            </a:pPr>
            <a:r>
              <a:rPr lang="en-US" sz="1800" b="1" dirty="0">
                <a:effectLst/>
              </a:rPr>
              <a:t>Presenter: Gregory </a:t>
            </a:r>
            <a:r>
              <a:rPr lang="en-US" sz="1800" b="1" dirty="0" err="1">
                <a:effectLst/>
              </a:rPr>
              <a:t>Samanez</a:t>
            </a:r>
            <a:r>
              <a:rPr lang="en-US" sz="1800" b="1" dirty="0">
                <a:effectLst/>
              </a:rPr>
              <a:t>-Larkin, PhD, Yale University</a:t>
            </a:r>
            <a:endParaRPr lang="en-US" sz="1800" dirty="0">
              <a:effectLst/>
            </a:endParaRPr>
          </a:p>
          <a:p>
            <a:pPr marL="0" indent="0">
              <a:buNone/>
            </a:pPr>
            <a:r>
              <a:rPr lang="en-US" sz="1800" i="1" u="sng" dirty="0">
                <a:effectLst/>
                <a:hlinkClick r:id="rId2"/>
              </a:rPr>
              <a:t>Applying Research on Financial Decision Making in Aging to Social &amp; Health Domains</a:t>
            </a: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900" dirty="0">
              <a:effectLst/>
            </a:endParaRPr>
          </a:p>
          <a:p>
            <a:pPr marL="0" indent="0">
              <a:buNone/>
            </a:pPr>
            <a:r>
              <a:rPr lang="en-US" sz="1800" dirty="0">
                <a:effectLst/>
              </a:rPr>
              <a:t>March 27, 2017 | 1pm-2pm EST:</a:t>
            </a:r>
          </a:p>
          <a:p>
            <a:pPr marL="0" indent="0">
              <a:buNone/>
            </a:pPr>
            <a:r>
              <a:rPr lang="en-US" sz="1800" b="1" dirty="0">
                <a:effectLst/>
              </a:rPr>
              <a:t>Presenter: Liana </a:t>
            </a:r>
            <a:r>
              <a:rPr lang="en-US" sz="1800" b="1" dirty="0" err="1">
                <a:effectLst/>
              </a:rPr>
              <a:t>Fraenkel</a:t>
            </a:r>
            <a:r>
              <a:rPr lang="en-US" sz="1800" b="1" dirty="0">
                <a:effectLst/>
              </a:rPr>
              <a:t>, MD, MPH, Yale University</a:t>
            </a:r>
            <a:endParaRPr lang="en-US" sz="1800" dirty="0">
              <a:effectLst/>
            </a:endParaRPr>
          </a:p>
          <a:p>
            <a:pPr marL="0" indent="0">
              <a:buNone/>
            </a:pPr>
            <a:r>
              <a:rPr lang="en-US" sz="1800" i="1" u="sng" dirty="0">
                <a:effectLst/>
                <a:hlinkClick r:id="rId3"/>
              </a:rPr>
              <a:t>Innovative Ways to Incorporate Patient Preferences into Medical </a:t>
            </a:r>
            <a:r>
              <a:rPr lang="en-US" sz="1800" i="1" u="sng" dirty="0" smtClean="0">
                <a:effectLst/>
                <a:hlinkClick r:id="rId3"/>
              </a:rPr>
              <a:t>Decision-Making</a:t>
            </a:r>
            <a:endParaRPr lang="en-US" sz="1800" dirty="0">
              <a:effectLst/>
            </a:endParaRPr>
          </a:p>
          <a:p>
            <a:pPr marL="0" indent="0">
              <a:buNone/>
            </a:pPr>
            <a:r>
              <a:rPr lang="en-US" sz="900" i="1" dirty="0">
                <a:effectLst/>
              </a:rPr>
              <a:t>  </a:t>
            </a:r>
            <a:endParaRPr lang="en-US" sz="900" dirty="0">
              <a:effectLst/>
            </a:endParaRPr>
          </a:p>
          <a:p>
            <a:pPr marL="0" indent="0">
              <a:buNone/>
            </a:pPr>
            <a:r>
              <a:rPr lang="en-US" sz="1800" dirty="0">
                <a:effectLst/>
              </a:rPr>
              <a:t>April 24, 2017 | 1pm-2pm EST</a:t>
            </a:r>
          </a:p>
          <a:p>
            <a:pPr marL="0" indent="0">
              <a:buNone/>
            </a:pPr>
            <a:r>
              <a:rPr lang="en-US" sz="1800" b="1" dirty="0">
                <a:effectLst/>
              </a:rPr>
              <a:t>Presenter: Jon Lurie, MD, Dartmouth University</a:t>
            </a:r>
            <a:endParaRPr lang="en-US" sz="1800" dirty="0">
              <a:effectLst/>
            </a:endParaRPr>
          </a:p>
          <a:p>
            <a:pPr marL="0" indent="0">
              <a:buNone/>
            </a:pPr>
            <a:r>
              <a:rPr lang="en-US" sz="1800" i="1" u="sng" dirty="0">
                <a:effectLst/>
                <a:hlinkClick r:id="rId4"/>
              </a:rPr>
              <a:t>Patient Expectations &amp; Decision Support Strategies in Pain </a:t>
            </a:r>
            <a:r>
              <a:rPr lang="en-US" sz="1800" i="1" u="sng" dirty="0" smtClean="0">
                <a:effectLst/>
                <a:hlinkClick r:id="rId4"/>
              </a:rPr>
              <a:t>Care</a:t>
            </a:r>
            <a:endParaRPr lang="en-US" sz="1800" dirty="0">
              <a:effectLst/>
            </a:endParaRPr>
          </a:p>
          <a:p>
            <a:pPr marL="0" indent="0">
              <a:buNone/>
            </a:pPr>
            <a:r>
              <a:rPr lang="en-US" sz="1050" dirty="0">
                <a:effectLst/>
              </a:rPr>
              <a:t> </a:t>
            </a:r>
            <a:endParaRPr lang="en-US" sz="900" dirty="0">
              <a:effectLst/>
            </a:endParaRPr>
          </a:p>
          <a:p>
            <a:pPr marL="0" indent="0">
              <a:buNone/>
            </a:pPr>
            <a:r>
              <a:rPr lang="en-US" sz="1800" dirty="0">
                <a:effectLst/>
              </a:rPr>
              <a:t>May 22, 2017 | 1pm-2pm EST</a:t>
            </a:r>
          </a:p>
          <a:p>
            <a:pPr marL="0" indent="0">
              <a:buNone/>
            </a:pPr>
            <a:r>
              <a:rPr lang="en-US" sz="1800" b="1" dirty="0">
                <a:effectLst/>
              </a:rPr>
              <a:t>Presenter: Adam Hirsh, PhD, Indiana University-Purdue University Indianapolis</a:t>
            </a:r>
            <a:endParaRPr lang="en-US" sz="1800" dirty="0">
              <a:effectLst/>
            </a:endParaRPr>
          </a:p>
          <a:p>
            <a:pPr marL="0" indent="0">
              <a:buNone/>
            </a:pPr>
            <a:r>
              <a:rPr lang="en-US" sz="1800" i="1" u="sng" dirty="0">
                <a:effectLst/>
                <a:hlinkClick r:id="rId5"/>
              </a:rPr>
              <a:t>Racial &amp; Ethnic Pain-Related Disparities: Provider &amp; Contextual Factors &amp; Potential </a:t>
            </a:r>
            <a:r>
              <a:rPr lang="en-US" sz="1800" i="1" u="sng" dirty="0" smtClean="0">
                <a:effectLst/>
                <a:hlinkClick r:id="rId5"/>
              </a:rPr>
              <a:t>Solutions</a:t>
            </a:r>
            <a:endParaRPr lang="en-US" sz="1400" dirty="0">
              <a:effectLst/>
            </a:endParaRPr>
          </a:p>
          <a:p>
            <a:pPr marL="0" indent="0">
              <a:buNone/>
            </a:pPr>
            <a:r>
              <a:rPr lang="en-US" sz="9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effectLst/>
              </a:rPr>
              <a:t>June 26, 2017 | 1pm-2p, EST</a:t>
            </a:r>
          </a:p>
          <a:p>
            <a:pPr marL="0" indent="0">
              <a:buNone/>
            </a:pPr>
            <a:r>
              <a:rPr lang="en-US" sz="1800" b="1" dirty="0">
                <a:effectLst/>
              </a:rPr>
              <a:t>Presenter: Joseph Kable, PhD, University of Pennsylvania</a:t>
            </a:r>
            <a:endParaRPr lang="en-US" sz="1800" dirty="0">
              <a:effectLst/>
            </a:endParaRPr>
          </a:p>
          <a:p>
            <a:pPr marL="0" indent="0">
              <a:buNone/>
            </a:pPr>
            <a:r>
              <a:rPr lang="en-US" sz="1800" i="1" u="sng" dirty="0">
                <a:effectLst/>
                <a:hlinkClick r:id="rId6"/>
              </a:rPr>
              <a:t>The Impact of Expectations &amp; Persistence on Achieving Long Term </a:t>
            </a:r>
            <a:r>
              <a:rPr lang="en-US" sz="1800" i="1" u="sng" dirty="0" smtClean="0">
                <a:effectLst/>
                <a:hlinkClick r:id="rId6"/>
              </a:rPr>
              <a:t>Goals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115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of Informed Choice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3200400" cy="474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1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657850" cy="4495800"/>
          </a:xfrm>
        </p:spPr>
        <p:txBody>
          <a:bodyPr/>
          <a:lstStyle/>
          <a:p>
            <a:r>
              <a:rPr lang="en-US" sz="2400" dirty="0" err="1">
                <a:effectLst/>
              </a:rPr>
              <a:t>Löckenhoff</a:t>
            </a:r>
            <a:r>
              <a:rPr lang="en-US" sz="2400" dirty="0">
                <a:effectLst/>
              </a:rPr>
              <a:t>, C.E., </a:t>
            </a:r>
            <a:r>
              <a:rPr lang="en-US" sz="2400" dirty="0" smtClean="0">
                <a:effectLst/>
              </a:rPr>
              <a:t>Hsiao</a:t>
            </a:r>
            <a:r>
              <a:rPr lang="en-US" sz="2400" dirty="0">
                <a:effectLst/>
              </a:rPr>
              <a:t>, C., </a:t>
            </a:r>
            <a:r>
              <a:rPr lang="en-US" sz="2400" dirty="0" smtClean="0">
                <a:effectLst/>
              </a:rPr>
              <a:t>Kim</a:t>
            </a:r>
            <a:r>
              <a:rPr lang="en-US" sz="2400" dirty="0">
                <a:effectLst/>
              </a:rPr>
              <a:t>, J., &amp; </a:t>
            </a:r>
            <a:r>
              <a:rPr lang="en-US" sz="2400" dirty="0" err="1" smtClean="0">
                <a:effectLst/>
              </a:rPr>
              <a:t>Swarts</a:t>
            </a:r>
            <a:r>
              <a:rPr lang="en-US" sz="2400" dirty="0">
                <a:effectLst/>
              </a:rPr>
              <a:t>, K. (2016). Adult age differences in health-related decision making: A primer. In M. </a:t>
            </a:r>
            <a:r>
              <a:rPr lang="en-US" sz="2400" dirty="0" err="1">
                <a:effectLst/>
              </a:rPr>
              <a:t>Diefenbach</a:t>
            </a:r>
            <a:r>
              <a:rPr lang="en-US" sz="2400" dirty="0">
                <a:effectLst/>
              </a:rPr>
              <a:t>, D. Bowen, S. Miller (Eds.). </a:t>
            </a:r>
            <a:r>
              <a:rPr lang="en-US" sz="2400" i="1" dirty="0">
                <a:effectLst/>
              </a:rPr>
              <a:t>Handbook of health decision science. </a:t>
            </a:r>
            <a:r>
              <a:rPr lang="en-US" sz="2400" dirty="0">
                <a:effectLst/>
              </a:rPr>
              <a:t>Springer. </a:t>
            </a:r>
            <a:endParaRPr lang="en-US" sz="2400" dirty="0" smtClean="0">
              <a:effectLst/>
            </a:endParaRPr>
          </a:p>
          <a:p>
            <a:r>
              <a:rPr lang="en-US" sz="2400" i="1" dirty="0" smtClean="0">
                <a:effectLst/>
              </a:rPr>
              <a:t>Communicating with Older Adults: Recognizing Hidden Traps in Health Care Decision Making. </a:t>
            </a:r>
            <a:r>
              <a:rPr lang="en-US" sz="2400" dirty="0" smtClean="0">
                <a:effectLst/>
              </a:rPr>
              <a:t>Washington</a:t>
            </a:r>
            <a:r>
              <a:rPr lang="en-US" sz="2400" dirty="0">
                <a:effectLst/>
              </a:rPr>
              <a:t>, DC, 2016. </a:t>
            </a:r>
            <a:r>
              <a:rPr lang="en-US" sz="2400" i="1" u="sng" dirty="0">
                <a:solidFill>
                  <a:srgbClr val="FF9900"/>
                </a:solidFill>
                <a:effectLst/>
              </a:rPr>
              <a:t>https://goo.gl/kWrnSR</a:t>
            </a:r>
          </a:p>
          <a:p>
            <a:r>
              <a:rPr lang="en-US" sz="2400" dirty="0" smtClean="0">
                <a:effectLst/>
              </a:rPr>
              <a:t>Hess</a:t>
            </a:r>
            <a:r>
              <a:rPr lang="en-US" sz="2400" dirty="0">
                <a:effectLst/>
              </a:rPr>
              <a:t>, T., </a:t>
            </a:r>
            <a:r>
              <a:rPr lang="en-US" sz="2400" dirty="0" err="1">
                <a:effectLst/>
              </a:rPr>
              <a:t>Strough</a:t>
            </a:r>
            <a:r>
              <a:rPr lang="en-US" sz="2400" dirty="0">
                <a:effectLst/>
              </a:rPr>
              <a:t>, J., &amp; </a:t>
            </a:r>
            <a:r>
              <a:rPr lang="en-US" sz="2400" dirty="0" err="1">
                <a:effectLst/>
              </a:rPr>
              <a:t>Löckenhoff</a:t>
            </a:r>
            <a:r>
              <a:rPr lang="en-US" sz="2400" dirty="0">
                <a:effectLst/>
              </a:rPr>
              <a:t>, C.E. (Eds.). (2015). </a:t>
            </a:r>
            <a:r>
              <a:rPr lang="en-US" sz="2400" i="1" dirty="0">
                <a:effectLst/>
              </a:rPr>
              <a:t>Aging and decision making: Empirical and applied perspectives.</a:t>
            </a:r>
            <a:r>
              <a:rPr lang="en-US" sz="2400" dirty="0">
                <a:effectLst/>
              </a:rPr>
              <a:t> Elsevier. </a:t>
            </a:r>
            <a:endParaRPr lang="en-US" sz="2400" dirty="0" smtClean="0">
              <a:effectLst/>
            </a:endParaRPr>
          </a:p>
          <a:p>
            <a:endParaRPr lang="en-US" sz="2800" dirty="0">
              <a:effectLst/>
            </a:endParaRPr>
          </a:p>
          <a:p>
            <a:endParaRPr lang="en-US" dirty="0"/>
          </a:p>
        </p:txBody>
      </p:sp>
      <p:sp>
        <p:nvSpPr>
          <p:cNvPr id="4" name="AutoShape 2" descr="Image result for Aging and Decision Making: Empirical and Applied Perspectives"/>
          <p:cNvSpPr>
            <a:spLocks noChangeAspect="1" noChangeArrowheads="1"/>
          </p:cNvSpPr>
          <p:nvPr/>
        </p:nvSpPr>
        <p:spPr bwMode="auto">
          <a:xfrm>
            <a:off x="6486525" y="32130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9572" name="Picture 4" descr="Image result for Aging and Decision Making: Empirical and Applied Perspec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438400"/>
            <a:ext cx="2647950" cy="39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6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99" r="100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3429000" cy="518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Gigi" panose="04040504061007020D02" pitchFamily="8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648" y="341142"/>
            <a:ext cx="8229600" cy="1143000"/>
          </a:xfrm>
        </p:spPr>
        <p:txBody>
          <a:bodyPr/>
          <a:lstStyle/>
          <a:p>
            <a:r>
              <a:rPr lang="en-US" dirty="0"/>
              <a:t>How to get involved </a:t>
            </a:r>
            <a:br>
              <a:rPr lang="en-US" dirty="0"/>
            </a:br>
            <a:r>
              <a:rPr lang="en-US" dirty="0"/>
              <a:t>with TRIPLL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1929"/>
            <a:ext cx="8229600" cy="4495800"/>
          </a:xfrm>
        </p:spPr>
        <p:txBody>
          <a:bodyPr/>
          <a:lstStyle/>
          <a:p>
            <a:r>
              <a:rPr lang="en-US" altLang="en-US" dirty="0" smtClean="0"/>
              <a:t>Join our email list and consider becoming an affiliate</a:t>
            </a:r>
          </a:p>
          <a:p>
            <a:r>
              <a:rPr lang="en-US" altLang="en-US" dirty="0" smtClean="0"/>
              <a:t>Receive access to:</a:t>
            </a:r>
          </a:p>
          <a:p>
            <a:pPr lvl="1"/>
            <a:r>
              <a:rPr lang="en-US" altLang="en-US" dirty="0" smtClean="0"/>
              <a:t>Monthly newsletter</a:t>
            </a:r>
          </a:p>
          <a:p>
            <a:pPr lvl="1"/>
            <a:r>
              <a:rPr lang="en-US" altLang="en-US" dirty="0" smtClean="0"/>
              <a:t>Work-in-Progress seminars, webinars, funding, and conference announcements</a:t>
            </a:r>
          </a:p>
          <a:p>
            <a:pPr lvl="1"/>
            <a:r>
              <a:rPr lang="en-US" altLang="en-US" dirty="0" smtClean="0"/>
              <a:t>Networking opportunities </a:t>
            </a:r>
          </a:p>
          <a:p>
            <a:r>
              <a:rPr lang="en-US" altLang="en-US" dirty="0"/>
              <a:t>V</a:t>
            </a:r>
            <a:r>
              <a:rPr lang="en-US" altLang="en-US" dirty="0" smtClean="0"/>
              <a:t>isit </a:t>
            </a:r>
            <a:r>
              <a:rPr lang="en-US" altLang="en-US" i="1" u="sng" dirty="0" smtClean="0">
                <a:solidFill>
                  <a:srgbClr val="FF9900"/>
                </a:solidFill>
              </a:rPr>
              <a:t>tripll.org</a:t>
            </a:r>
            <a:r>
              <a:rPr lang="en-US" altLang="en-US" dirty="0" smtClean="0"/>
              <a:t> or </a:t>
            </a:r>
            <a:r>
              <a:rPr lang="en-US" altLang="en-US" dirty="0"/>
              <a:t>e</a:t>
            </a:r>
            <a:r>
              <a:rPr lang="en-US" altLang="en-US" dirty="0" smtClean="0"/>
              <a:t>mail Cara </a:t>
            </a:r>
            <a:r>
              <a:rPr lang="en-US" altLang="en-US" dirty="0" err="1" smtClean="0"/>
              <a:t>Kenien</a:t>
            </a:r>
            <a:r>
              <a:rPr lang="en-US" altLang="en-US" dirty="0"/>
              <a:t> </a:t>
            </a:r>
            <a:r>
              <a:rPr lang="en-US" altLang="en-US" dirty="0" smtClean="0"/>
              <a:t>at </a:t>
            </a:r>
            <a:r>
              <a:rPr lang="en-US" altLang="en-US" i="1" u="sng" dirty="0">
                <a:solidFill>
                  <a:srgbClr val="FF9900"/>
                </a:solidFill>
              </a:rPr>
              <a:t>cak2017@med.cornell.edu</a:t>
            </a:r>
          </a:p>
        </p:txBody>
      </p:sp>
      <p:pic>
        <p:nvPicPr>
          <p:cNvPr id="4" name="Picture 3" descr="TRIPLL for 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083"/>
            <a:ext cx="2057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3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590800" y="1474787"/>
            <a:ext cx="4252812" cy="428783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Health Information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 t="33247" r="56833" b="11469"/>
          <a:stretch/>
        </p:blipFill>
        <p:spPr bwMode="auto">
          <a:xfrm>
            <a:off x="2714624" y="1676400"/>
            <a:ext cx="4067176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962400" y="2819400"/>
            <a:ext cx="2571750" cy="2057400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181600" y="2274888"/>
            <a:ext cx="1524000" cy="260191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57800" y="2427288"/>
            <a:ext cx="1524000" cy="260191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6018" name="Picture 2" descr="Crystal Project comput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77"/>
          <a:stretch/>
        </p:blipFill>
        <p:spPr bwMode="auto">
          <a:xfrm flipH="1">
            <a:off x="4114800" y="2514600"/>
            <a:ext cx="2728812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6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s://upload.wikimedia.org/wikipedia/en/thumb/d/d2/Circularmazeexample.jpg/800px-Circularmaze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800600" cy="47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4000500" y="2273999"/>
            <a:ext cx="1371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80808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Gigi" panose="04040504061007020D02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231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22628</TotalTime>
  <Words>1571</Words>
  <Application>Microsoft Macintosh PowerPoint</Application>
  <PresentationFormat>On-screen Show (4:3)</PresentationFormat>
  <Paragraphs>341</Paragraphs>
  <Slides>73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Slit</vt:lpstr>
      <vt:lpstr>The Translational Research Institute  on Pain in Later Life (TRIPLL)  at Cornell University</vt:lpstr>
      <vt:lpstr>How to get involved  with TRIPLL</vt:lpstr>
      <vt:lpstr>Aging, Decision Making, and Pain Management:  Webinar Series Introduction  </vt:lpstr>
      <vt:lpstr>Population Aging</vt:lpstr>
      <vt:lpstr>Population % Over Age 65</vt:lpstr>
      <vt:lpstr>PowerPoint Presentation</vt:lpstr>
      <vt:lpstr>The Ideal of Informed Choice</vt:lpstr>
      <vt:lpstr>Online Health Information</vt:lpstr>
      <vt:lpstr>PowerPoint Presentation</vt:lpstr>
      <vt:lpstr>Today’s Talk</vt:lpstr>
      <vt:lpstr>Today’s Talk</vt:lpstr>
      <vt:lpstr>Decision Making  in Isolation</vt:lpstr>
      <vt:lpstr>Decision Making in Context</vt:lpstr>
      <vt:lpstr>Decision Making  as a Single Point in Time</vt:lpstr>
      <vt:lpstr>Decision  Making  as a  Process</vt:lpstr>
      <vt:lpstr>Decision  Making  as a  Process</vt:lpstr>
      <vt:lpstr>Decision Making as Cognition</vt:lpstr>
      <vt:lpstr>The Role of Emotion</vt:lpstr>
      <vt:lpstr>Decision Making</vt:lpstr>
      <vt:lpstr>Today’s Talk</vt:lpstr>
      <vt:lpstr>How we tend to think aging looks like …</vt:lpstr>
      <vt:lpstr>How aging actually looks like …</vt:lpstr>
      <vt:lpstr>Healthy Aging vs. Terminal Decline</vt:lpstr>
      <vt:lpstr>Emphasis on Cognitive Aging</vt:lpstr>
      <vt:lpstr>Aging is Multidimensional</vt:lpstr>
      <vt:lpstr>Aging is Multidimensional</vt:lpstr>
      <vt:lpstr>Aging is Multidimensional</vt:lpstr>
      <vt:lpstr>Cognitive Mechanics  vs. Cognitive Pragmatics</vt:lpstr>
      <vt:lpstr>Aging and Cognition</vt:lpstr>
      <vt:lpstr>Aging is Multidimensional</vt:lpstr>
      <vt:lpstr>Well-being Across the Life Span</vt:lpstr>
      <vt:lpstr>Primary vs. Secondary Control</vt:lpstr>
      <vt:lpstr>Goal Priorities</vt:lpstr>
      <vt:lpstr>Aging is Multidimensional</vt:lpstr>
      <vt:lpstr>Socioemotional Selectivity Theory</vt:lpstr>
      <vt:lpstr>The Age-Related Positivity Effect</vt:lpstr>
      <vt:lpstr>Aging is Multidimensional</vt:lpstr>
      <vt:lpstr>Cohort Effects in Preferences  for Healthcare Choices </vt:lpstr>
      <vt:lpstr>Aging is Multidimensional</vt:lpstr>
      <vt:lpstr>Aging Stereotypes</vt:lpstr>
      <vt:lpstr>Aging is Multidimensional</vt:lpstr>
      <vt:lpstr>Today’s Talk</vt:lpstr>
      <vt:lpstr>Decision  Making  as a  Process</vt:lpstr>
      <vt:lpstr>PowerPoint Presentation</vt:lpstr>
      <vt:lpstr>Need Definition/ Problem Recognition</vt:lpstr>
      <vt:lpstr>PowerPoint Presentation</vt:lpstr>
      <vt:lpstr>PowerPoint Presentation</vt:lpstr>
      <vt:lpstr>Information Search Declines with Age</vt:lpstr>
      <vt:lpstr>Types of Information</vt:lpstr>
      <vt:lpstr>Preferences for Choice Decline with Age</vt:lpstr>
      <vt:lpstr>PowerPoint Presentation</vt:lpstr>
      <vt:lpstr>Preferences for Choice decline with Age</vt:lpstr>
      <vt:lpstr>PowerPoint Presentation</vt:lpstr>
      <vt:lpstr>Decision Strategies</vt:lpstr>
      <vt:lpstr>Information Search becomes less  Compensatory  &amp; more Satisficing with  Age</vt:lpstr>
      <vt:lpstr>The Age-Related Positivity Effect</vt:lpstr>
      <vt:lpstr>The Positivity Effect in Decision Making</vt:lpstr>
      <vt:lpstr>PowerPoint Presentation</vt:lpstr>
      <vt:lpstr>PowerPoint Presentation</vt:lpstr>
      <vt:lpstr>Decision Quality and  Outcome Satisfaction</vt:lpstr>
      <vt:lpstr>Aging &amp;  Decision Making</vt:lpstr>
      <vt:lpstr>Today’s Talk</vt:lpstr>
      <vt:lpstr>PowerPoint Presentation</vt:lpstr>
      <vt:lpstr>Example: Joint Replacement</vt:lpstr>
      <vt:lpstr>Example: Joint Replacement</vt:lpstr>
      <vt:lpstr>Example: Joint Replacement</vt:lpstr>
      <vt:lpstr>Example: Joint Replacement</vt:lpstr>
      <vt:lpstr>Today’s Talk</vt:lpstr>
      <vt:lpstr>PowerPoint Presentation</vt:lpstr>
      <vt:lpstr>Further Reading</vt:lpstr>
      <vt:lpstr>PowerPoint Presentation</vt:lpstr>
      <vt:lpstr>PowerPoint Presentation</vt:lpstr>
      <vt:lpstr>How to get involved  with TRIPLL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 2180  Adult  Development  &amp; Aging</dc:title>
  <dc:creator>Corinna E Loeckenhoff</dc:creator>
  <cp:lastModifiedBy>Cornell</cp:lastModifiedBy>
  <cp:revision>138</cp:revision>
  <dcterms:created xsi:type="dcterms:W3CDTF">2009-01-16T14:36:38Z</dcterms:created>
  <dcterms:modified xsi:type="dcterms:W3CDTF">2017-01-09T20:30:29Z</dcterms:modified>
</cp:coreProperties>
</file>