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72" r:id="rId3"/>
  </p:sldMasterIdLst>
  <p:notesMasterIdLst>
    <p:notesMasterId r:id="rId23"/>
  </p:notesMasterIdLst>
  <p:sldIdLst>
    <p:sldId id="277" r:id="rId4"/>
    <p:sldId id="278" r:id="rId5"/>
    <p:sldId id="279" r:id="rId6"/>
    <p:sldId id="257" r:id="rId7"/>
    <p:sldId id="270" r:id="rId8"/>
    <p:sldId id="259" r:id="rId9"/>
    <p:sldId id="274" r:id="rId10"/>
    <p:sldId id="261" r:id="rId11"/>
    <p:sldId id="272" r:id="rId12"/>
    <p:sldId id="273" r:id="rId13"/>
    <p:sldId id="275" r:id="rId14"/>
    <p:sldId id="262" r:id="rId15"/>
    <p:sldId id="276" r:id="rId16"/>
    <p:sldId id="263" r:id="rId17"/>
    <p:sldId id="264" r:id="rId18"/>
    <p:sldId id="265" r:id="rId19"/>
    <p:sldId id="266" r:id="rId20"/>
    <p:sldId id="268" r:id="rId21"/>
    <p:sldId id="269" r:id="rId2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1AB7A0-2A09-4E31-BD6E-7A5B379F0F27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5ABF20-518D-432A-9DA5-7709A0D0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261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90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719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948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632F76-1947-451B-99BB-C21C9CE0A967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1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0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9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0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9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81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2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261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90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719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948" indent="-231115" defTabSz="462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115092-1741-4D8E-B0B2-EE49CA712F66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4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BF20-518D-432A-9DA5-7709A0D0C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BC6C-ABEF-4930-8EA6-D85160BD05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667D-B063-4B2E-9CC8-1F9BE5E1E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A2E0-D493-418E-8837-ADFBC5C51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F10D-5148-4567-B759-4CC1D5230D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DEC2-D2FE-4A14-81CF-F66016BD8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B1C1-B532-4BE9-97C0-9292096380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12DF-18AD-462F-9319-3F7B9F7C94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AC18-F5DD-4D30-813E-CF50CAA330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4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989-FBA1-4C2B-ACDF-A9FC210945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983B-14EC-464B-8590-DC8A7A0F22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8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5551-D865-4FD8-84F5-C1D0F74877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D363-FD22-4510-9F8B-B8FA11453C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0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EE34-E9E6-4CC9-8C96-8F3A8C7363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B318-4A33-4043-8C8C-94D0435161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55B3-18A1-4D9E-8F92-86EF123C2D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5A80-E580-4839-9C28-CE8FB3A8A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76E9-1C4E-4A16-8D44-52E39E787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9ADE-244A-4578-93D5-84E618DA3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37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953E-6F1D-49EC-BD6A-53DED111F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9F7C-7D5C-4444-807F-11F2F8004D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3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0ACE-80EA-4885-B3BA-8BB8AA73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8AB5-41EC-4FBF-8EFF-09F5B10F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9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3221-C848-472F-A5D6-7035984C39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D7E4-4A0A-4E8C-AFC6-BFBA709F0F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3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D3AF-70CB-4682-AF0D-FF1BA1D35F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7F69-DEAA-47DB-B0FD-0D533ACE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2AA6C-F0C9-4394-AE00-3CE0A146C8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582BC-3A61-45B7-9936-7640E0C300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" y="-103188"/>
            <a:ext cx="12192000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1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1949C-5BE3-46C6-8541-F560A42124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ADA8E-AC81-41F1-8848-6214B48E34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1763"/>
            <a:ext cx="12240684" cy="709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10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524000" y="4606926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Elaine Wethington, Professor, Cornell University| </a:t>
            </a:r>
            <a:r>
              <a:rPr lang="en-US" sz="1400" i="1" dirty="0">
                <a:solidFill>
                  <a:schemeClr val="bg1"/>
                </a:solidFill>
              </a:rPr>
              <a:t>Pain and Aging: Measurement, Mechanisms, and Management </a:t>
            </a:r>
            <a:r>
              <a:rPr lang="en-US" sz="1400" dirty="0" smtClean="0">
                <a:solidFill>
                  <a:schemeClr val="bg1"/>
                </a:solidFill>
              </a:rPr>
              <a:t>Preconference 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78423" y="326759"/>
            <a:ext cx="7646895" cy="6457805"/>
            <a:chOff x="2558243" y="83711"/>
            <a:chExt cx="6946175" cy="676089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727736" y="1955537"/>
              <a:ext cx="472236" cy="32009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875489" y="1969977"/>
              <a:ext cx="472236" cy="32009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030629" y="3691003"/>
              <a:ext cx="6681" cy="648075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7213314" y="83711"/>
              <a:ext cx="2291104" cy="2393290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657" rIns="182657" bIns="182657" numCol="1" spcCol="1270" anchor="ctr" anchorCtr="0">
              <a:noAutofit/>
            </a:bodyPr>
            <a:lstStyle/>
            <a:p>
              <a:pPr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Psychological Factors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Mood/affect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Catastrophizing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Stress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Coping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46837" y="4583177"/>
              <a:ext cx="6196997" cy="2261425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2657" rIns="0" bIns="182657" numCol="1" spcCol="1270" anchor="ctr" anchorCtr="0">
              <a:noAutofit/>
            </a:bodyPr>
            <a:lstStyle/>
            <a:p>
              <a:pPr marL="205740"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Social </a:t>
              </a:r>
              <a:r>
                <a:rPr lang="en-US" b="1" dirty="0" smtClean="0">
                  <a:solidFill>
                    <a:schemeClr val="tx2"/>
                  </a:solidFill>
                </a:rPr>
                <a:t>Factors Affecting Development</a:t>
              </a:r>
              <a:endParaRPr lang="en-US" dirty="0">
                <a:solidFill>
                  <a:schemeClr val="tx2"/>
                </a:solidFill>
              </a:endParaRPr>
            </a:p>
            <a:p>
              <a:pPr algn="ctr"/>
              <a:r>
                <a:rPr lang="en-US" dirty="0" smtClean="0"/>
                <a:t>Critical periods of development </a:t>
              </a:r>
              <a:endParaRPr lang="en-US" dirty="0"/>
            </a:p>
            <a:p>
              <a:pPr algn="ctr"/>
              <a:r>
                <a:rPr lang="en-US" dirty="0" smtClean="0"/>
                <a:t>Neighborhood, community, family</a:t>
              </a:r>
              <a:endParaRPr lang="en-US" dirty="0"/>
            </a:p>
            <a:p>
              <a:pPr algn="ctr"/>
              <a:r>
                <a:rPr lang="en-US" dirty="0" smtClean="0"/>
                <a:t>Key life transitions</a:t>
              </a:r>
              <a:endParaRPr lang="en-US" dirty="0"/>
            </a:p>
            <a:p>
              <a:pPr algn="ctr"/>
              <a:r>
                <a:rPr lang="en-US" dirty="0"/>
                <a:t>Group collective experience (discrimination)</a:t>
              </a: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>
            <a:xfrm>
              <a:off x="2558243" y="83711"/>
              <a:ext cx="2268422" cy="2393290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657" tIns="182657" rIns="182657" bIns="182657" numCol="1" spcCol="1270" anchor="ctr" anchorCtr="0">
              <a:noAutofit/>
            </a:bodyPr>
            <a:lstStyle/>
            <a:p>
              <a:pPr marL="137160"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Biological Factors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Disease severity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Nociception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Inflammation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Brain function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165170" y="1671066"/>
              <a:ext cx="1744280" cy="20103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25000"/>
                    </a:schemeClr>
                  </a:solidFill>
                </a:rPr>
                <a:t>Pain and Disability</a:t>
              </a:r>
            </a:p>
          </p:txBody>
        </p:sp>
        <p:sp>
          <p:nvSpPr>
            <p:cNvPr id="5" name="Left-Right-Up Arrow 4"/>
            <p:cNvSpPr/>
            <p:nvPr/>
          </p:nvSpPr>
          <p:spPr>
            <a:xfrm rot="3540236">
              <a:off x="3610523" y="3098403"/>
              <a:ext cx="2406556" cy="814078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Left-Right-Up Arrow 14"/>
            <p:cNvSpPr/>
            <p:nvPr/>
          </p:nvSpPr>
          <p:spPr>
            <a:xfrm rot="17941332" flipH="1">
              <a:off x="6029254" y="3057117"/>
              <a:ext cx="2365727" cy="814078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Left-Right-Up Arrow 15"/>
            <p:cNvSpPr/>
            <p:nvPr/>
          </p:nvSpPr>
          <p:spPr>
            <a:xfrm rot="10800000" flipH="1">
              <a:off x="4887627" y="789437"/>
              <a:ext cx="2286000" cy="814079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7224" y="3039035"/>
            <a:ext cx="3227294" cy="1855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Life Course Perspective on the Biopsychosocial Model of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applications of the Life course perspective to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Abuse during childhood and chronic pain in adulthood</a:t>
            </a:r>
          </a:p>
          <a:p>
            <a:r>
              <a:rPr lang="en-US" sz="3600" dirty="0" smtClean="0"/>
              <a:t>Childhood obesity and adult pain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41929" y="4814047"/>
            <a:ext cx="8910918" cy="959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Interesting studies!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3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Contexts and constraints may affect….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 only development of pain conditions</a:t>
            </a:r>
          </a:p>
          <a:p>
            <a:r>
              <a:rPr lang="en-US" sz="4000" dirty="0" smtClean="0"/>
              <a:t>But also, recognition and treatment seeking</a:t>
            </a:r>
          </a:p>
          <a:p>
            <a:r>
              <a:rPr lang="en-US" sz="4000" dirty="0" smtClean="0"/>
              <a:t>Decision making in adulthood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50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3082"/>
            <a:ext cx="10353761" cy="1228165"/>
          </a:xfrm>
        </p:spPr>
        <p:txBody>
          <a:bodyPr>
            <a:normAutofit/>
          </a:bodyPr>
          <a:lstStyle/>
          <a:p>
            <a:r>
              <a:rPr lang="en-US" dirty="0" smtClean="0"/>
              <a:t>Expanding “critical periods”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61247"/>
            <a:ext cx="10353762" cy="5100917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a recent issue of </a:t>
            </a:r>
            <a:r>
              <a:rPr lang="en-US" sz="2400" i="1" dirty="0" err="1" smtClean="0"/>
              <a:t>Biodemography</a:t>
            </a:r>
            <a:r>
              <a:rPr lang="en-US" sz="2400" i="1" dirty="0" smtClean="0"/>
              <a:t> and Social Biology </a:t>
            </a:r>
            <a:r>
              <a:rPr lang="en-US" sz="2400" dirty="0" smtClean="0"/>
              <a:t>(2017, 63:1)</a:t>
            </a:r>
          </a:p>
          <a:p>
            <a:pPr lvl="1"/>
            <a:r>
              <a:rPr lang="en-US" sz="2400" dirty="0" err="1" smtClean="0"/>
              <a:t>Zajacova</a:t>
            </a:r>
            <a:r>
              <a:rPr lang="en-US" sz="2400" dirty="0" smtClean="0"/>
              <a:t> &amp; Montez:  worsening physical functioning trends by educational attainment among US men and women age 45-64 (2000-2015 NHIS)</a:t>
            </a:r>
          </a:p>
          <a:p>
            <a:pPr lvl="1"/>
            <a:r>
              <a:rPr lang="en-US" sz="2400" dirty="0" smtClean="0"/>
              <a:t>Olson, Hummer &amp; Harris: document clusters of unhealthy behaviors among US young men and women from which women are more likely to “age out” (Add Health data)</a:t>
            </a:r>
          </a:p>
          <a:p>
            <a:pPr lvl="1"/>
            <a:r>
              <a:rPr lang="en-US" sz="2400" dirty="0" err="1" smtClean="0"/>
              <a:t>Falconi</a:t>
            </a:r>
            <a:r>
              <a:rPr lang="en-US" sz="2400" dirty="0" smtClean="0"/>
              <a:t>:  timing and individual differences in perimenopause may be associated with  female life expectancy (health records)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Lives as a key context for designing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46148"/>
          </a:xfrm>
        </p:spPr>
        <p:txBody>
          <a:bodyPr>
            <a:normAutofit fontScale="85000" lnSpcReduction="20000"/>
          </a:bodyPr>
          <a:lstStyle/>
          <a:p>
            <a:r>
              <a:rPr lang="en-US" sz="2800" i="1" dirty="0" smtClean="0"/>
              <a:t>Household and family  context shapes responses to interventions</a:t>
            </a:r>
          </a:p>
          <a:p>
            <a:pPr lvl="1"/>
            <a:r>
              <a:rPr lang="en-US" sz="2600" dirty="0" smtClean="0">
                <a:effectLst/>
              </a:rPr>
              <a:t>Family conflict is associated with poor trial adherence (Phillips</a:t>
            </a:r>
            <a:r>
              <a:rPr lang="en-US" sz="2600" dirty="0">
                <a:effectLst/>
              </a:rPr>
              <a:t>, </a:t>
            </a:r>
            <a:r>
              <a:rPr lang="en-US" sz="2600" dirty="0" smtClean="0">
                <a:effectLst/>
              </a:rPr>
              <a:t>E. G., et al. </a:t>
            </a:r>
            <a:r>
              <a:rPr lang="en-US" sz="2600" i="1" dirty="0" smtClean="0">
                <a:effectLst/>
              </a:rPr>
              <a:t>Obesity</a:t>
            </a:r>
            <a:r>
              <a:rPr lang="en-US" sz="2600" i="1" dirty="0">
                <a:effectLst/>
              </a:rPr>
              <a:t>.</a:t>
            </a:r>
            <a:r>
              <a:rPr lang="en-US" sz="2600" dirty="0">
                <a:effectLst/>
              </a:rPr>
              <a:t> Online </a:t>
            </a:r>
            <a:r>
              <a:rPr lang="en-US" sz="2600" dirty="0" smtClean="0">
                <a:effectLst/>
              </a:rPr>
              <a:t>first, 2017)</a:t>
            </a:r>
          </a:p>
          <a:p>
            <a:pPr marL="457200" lvl="1" indent="0">
              <a:buNone/>
            </a:pPr>
            <a:endParaRPr lang="en-US" sz="26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Lack of family support for weight loss strategies may complicate trial adherence (Eldridge</a:t>
            </a:r>
            <a:r>
              <a:rPr lang="en-US" sz="2600" dirty="0">
                <a:effectLst/>
              </a:rPr>
              <a:t>, </a:t>
            </a:r>
            <a:r>
              <a:rPr lang="en-US" sz="2600" dirty="0" smtClean="0">
                <a:effectLst/>
              </a:rPr>
              <a:t>J., et al. 2016</a:t>
            </a:r>
            <a:r>
              <a:rPr lang="en-US" sz="2600" dirty="0">
                <a:effectLst/>
              </a:rPr>
              <a:t>. </a:t>
            </a:r>
            <a:r>
              <a:rPr lang="en-US" sz="2600" i="1" dirty="0" smtClean="0">
                <a:effectLst/>
              </a:rPr>
              <a:t>Appetite</a:t>
            </a:r>
            <a:r>
              <a:rPr lang="en-US" sz="2600" dirty="0" smtClean="0">
                <a:effectLst/>
              </a:rPr>
              <a:t> </a:t>
            </a:r>
            <a:r>
              <a:rPr lang="en-US" sz="2600" dirty="0">
                <a:effectLst/>
              </a:rPr>
              <a:t>96(1):129-37. PMCID: </a:t>
            </a:r>
            <a:r>
              <a:rPr lang="en-US" sz="2600" dirty="0" smtClean="0">
                <a:effectLst/>
              </a:rPr>
              <a:t>PMC4685945)</a:t>
            </a:r>
            <a:endParaRPr lang="en-US" sz="2600" dirty="0">
              <a:effectLst/>
            </a:endParaRPr>
          </a:p>
          <a:p>
            <a:pPr marL="0" indent="0">
              <a:buNone/>
            </a:pPr>
            <a:r>
              <a:rPr lang="en-US" sz="2800" dirty="0">
                <a:effectLst/>
              </a:rPr>
              <a:t>  </a:t>
            </a:r>
          </a:p>
          <a:p>
            <a:pPr lvl="1"/>
            <a:r>
              <a:rPr lang="en-US" sz="2600" dirty="0" smtClean="0">
                <a:effectLst/>
              </a:rPr>
              <a:t>Helpful friends and family are associated with weight loss trial attrition (Winston</a:t>
            </a:r>
            <a:r>
              <a:rPr lang="en-US" sz="2600" dirty="0">
                <a:effectLst/>
              </a:rPr>
              <a:t>, </a:t>
            </a:r>
            <a:r>
              <a:rPr lang="en-US" sz="2600" dirty="0" smtClean="0">
                <a:effectLst/>
              </a:rPr>
              <a:t>G. , et al. . </a:t>
            </a:r>
            <a:r>
              <a:rPr lang="en-US" sz="2600" dirty="0">
                <a:effectLst/>
              </a:rPr>
              <a:t>2015. </a:t>
            </a:r>
            <a:r>
              <a:rPr lang="en-US" sz="2600" i="1" dirty="0" smtClean="0">
                <a:effectLst/>
              </a:rPr>
              <a:t>Obesity</a:t>
            </a:r>
            <a:r>
              <a:rPr lang="en-US" sz="2600" dirty="0" smtClean="0">
                <a:effectLst/>
              </a:rPr>
              <a:t> </a:t>
            </a:r>
            <a:r>
              <a:rPr lang="en-US" sz="2600" dirty="0">
                <a:effectLst/>
              </a:rPr>
              <a:t>23:1570-6. PMCID: </a:t>
            </a:r>
            <a:r>
              <a:rPr lang="en-US" sz="2600" dirty="0" smtClean="0">
                <a:effectLst/>
              </a:rPr>
              <a:t>PMC4669882)</a:t>
            </a:r>
            <a:endParaRPr lang="en-US" sz="2600" dirty="0">
              <a:effectLst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80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trajectories of adversity across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19254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consistently low socioeconomic trajectory across life is associated with chronic disabling pain among older adults (Lacey et al. 2012)</a:t>
            </a:r>
          </a:p>
          <a:p>
            <a:r>
              <a:rPr lang="en-US" sz="2400" dirty="0" smtClean="0"/>
              <a:t>Childhood abuse and subsequent poor socioeconomic trajectory may be associated with long-term poorer rehabilitation outcomes after pain treatment (McMahon et al., 2015)</a:t>
            </a:r>
          </a:p>
          <a:p>
            <a:r>
              <a:rPr lang="en-US" sz="2400" dirty="0" smtClean="0"/>
              <a:t>Abuse during childhood and subsequent abuse during adulthood is associated with pain frequency and severity among women (Green et al., 2001)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7131"/>
            <a:ext cx="10353762" cy="4675031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Incorporation of life history into pain intervention development and subsequent translation into practice may be improved by including additional insights from the life course perspective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Life history and current social context frame pain treatment seeking in adulthood</a:t>
            </a:r>
          </a:p>
        </p:txBody>
      </p:sp>
    </p:spTree>
    <p:extLst>
      <p:ext uri="{BB962C8B-B14F-4D97-AF65-F5344CB8AC3E}">
        <p14:creationId xmlns:p14="http://schemas.microsoft.com/office/powerpoint/2010/main" val="35879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673" y="2199481"/>
            <a:ext cx="5106004" cy="37028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NIA </a:t>
            </a:r>
            <a:r>
              <a:rPr lang="en-US" sz="3200" dirty="0">
                <a:effectLst/>
              </a:rPr>
              <a:t>R13 </a:t>
            </a:r>
            <a:r>
              <a:rPr lang="en-US" sz="3200" dirty="0" smtClean="0">
                <a:effectLst/>
              </a:rPr>
              <a:t>AG053044-01</a:t>
            </a:r>
            <a:endParaRPr lang="en-US" sz="3200" dirty="0" smtClean="0"/>
          </a:p>
          <a:p>
            <a:r>
              <a:rPr lang="en-US" sz="3200" dirty="0" smtClean="0"/>
              <a:t>NIA </a:t>
            </a:r>
            <a:r>
              <a:rPr lang="en-US" sz="3200" dirty="0">
                <a:effectLst/>
              </a:rPr>
              <a:t>3 P30 AG022845</a:t>
            </a:r>
            <a:endParaRPr lang="en-US" sz="3200" dirty="0"/>
          </a:p>
          <a:p>
            <a:r>
              <a:rPr lang="en-US" sz="3200" dirty="0" smtClean="0"/>
              <a:t>Cary Reid</a:t>
            </a:r>
          </a:p>
          <a:p>
            <a:r>
              <a:rPr lang="en-US" sz="3200" dirty="0" smtClean="0"/>
              <a:t>Roger </a:t>
            </a:r>
            <a:r>
              <a:rPr lang="en-US" sz="3200" dirty="0" err="1" smtClean="0"/>
              <a:t>Fillingim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972" y="167481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514" y="167481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4840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Further reading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6070"/>
            <a:ext cx="10353762" cy="42851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Drevin</a:t>
            </a:r>
            <a:r>
              <a:rPr lang="en-US" dirty="0" smtClean="0"/>
              <a:t>, J., et al. (2015). Adverse childhood experiences influence development of pan during pregnancy. 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Obstetrica</a:t>
            </a:r>
            <a:r>
              <a:rPr lang="en-US" i="1" dirty="0" smtClean="0"/>
              <a:t> et </a:t>
            </a:r>
            <a:r>
              <a:rPr lang="en-US" i="1" dirty="0" err="1" smtClean="0"/>
              <a:t>Gynecologica</a:t>
            </a:r>
            <a:r>
              <a:rPr lang="en-US" i="1" dirty="0" smtClean="0"/>
              <a:t>, 94, </a:t>
            </a:r>
            <a:r>
              <a:rPr lang="en-US" dirty="0" smtClean="0"/>
              <a:t>840-845.</a:t>
            </a:r>
          </a:p>
          <a:p>
            <a:r>
              <a:rPr lang="en-US" dirty="0" smtClean="0"/>
              <a:t>Dunn, K. M. (2010). Extending conceptual frameworks: Life course epidemiology for the study of back pain. </a:t>
            </a:r>
            <a:r>
              <a:rPr lang="en-US" i="1" dirty="0" smtClean="0"/>
              <a:t>BMC Musculoskeletal Disorders, 11, </a:t>
            </a:r>
            <a:r>
              <a:rPr lang="en-US" dirty="0" smtClean="0"/>
              <a:t>23. </a:t>
            </a:r>
          </a:p>
          <a:p>
            <a:r>
              <a:rPr lang="en-US" dirty="0" smtClean="0"/>
              <a:t>Dunn, K. M., </a:t>
            </a:r>
            <a:r>
              <a:rPr lang="en-US" dirty="0" err="1" smtClean="0"/>
              <a:t>Hestbaek</a:t>
            </a:r>
            <a:r>
              <a:rPr lang="en-US" dirty="0" smtClean="0"/>
              <a:t>, L., &amp; Cassidy, J.D. (2013). Low back pain across the life course. </a:t>
            </a:r>
            <a:r>
              <a:rPr lang="en-US" i="1" dirty="0" smtClean="0"/>
              <a:t>Best Practice &amp; Research Clinical Rheumatology, 27, </a:t>
            </a:r>
            <a:r>
              <a:rPr lang="en-US" dirty="0" smtClean="0"/>
              <a:t>591-600.</a:t>
            </a:r>
          </a:p>
          <a:p>
            <a:r>
              <a:rPr lang="en-US" dirty="0" smtClean="0"/>
              <a:t>Green, C., et al. (2001). The role of childhood and adulthood abuse among women presenting for chronic pain management. </a:t>
            </a:r>
            <a:r>
              <a:rPr lang="en-US" i="1" dirty="0" smtClean="0"/>
              <a:t>The Clinical Journal of Pain, 17, </a:t>
            </a:r>
            <a:r>
              <a:rPr lang="en-US" dirty="0" smtClean="0"/>
              <a:t>359-364.</a:t>
            </a:r>
          </a:p>
          <a:p>
            <a:r>
              <a:rPr lang="en-US" dirty="0" smtClean="0"/>
              <a:t>Lacey, R. J., Belcher, J., &amp; Croft, P. R. (2012). Does life course socio-economic position influence chronic disabling pain in older adults? A general population study. </a:t>
            </a:r>
            <a:r>
              <a:rPr lang="en-US" i="1" dirty="0" smtClean="0"/>
              <a:t>European Journal of Public Health, 23(4), </a:t>
            </a:r>
            <a:r>
              <a:rPr lang="en-US" dirty="0" smtClean="0"/>
              <a:t>534-540.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MacFarlane, G. J., </a:t>
            </a:r>
            <a:r>
              <a:rPr lang="en-US" dirty="0" err="1"/>
              <a:t>deSilva</a:t>
            </a:r>
            <a:r>
              <a:rPr lang="en-US" dirty="0"/>
              <a:t>, V., &amp; Jones, G. T. (2011). The relationship between body mass index across the life course and knee pain in adulthood: Results from the 1958 birth cohort study. </a:t>
            </a:r>
            <a:r>
              <a:rPr lang="en-US" i="1" dirty="0"/>
              <a:t>Rheumatology, 50, </a:t>
            </a:r>
            <a:r>
              <a:rPr lang="en-US" dirty="0"/>
              <a:t>2251-2256</a:t>
            </a:r>
            <a:r>
              <a:rPr lang="en-US" dirty="0" smtClean="0"/>
              <a:t>.</a:t>
            </a:r>
          </a:p>
          <a:p>
            <a:r>
              <a:rPr lang="en-US" dirty="0" smtClean="0"/>
              <a:t>McLeod, J.  D., &amp; </a:t>
            </a:r>
            <a:r>
              <a:rPr lang="en-US" dirty="0" err="1" smtClean="0"/>
              <a:t>Pavalko</a:t>
            </a:r>
            <a:r>
              <a:rPr lang="en-US" dirty="0" smtClean="0"/>
              <a:t>, E. K. (2008). From selection effects to reciprocal processes: What does attention to the life course offer? </a:t>
            </a:r>
            <a:r>
              <a:rPr lang="en-US" i="1" dirty="0" smtClean="0"/>
              <a:t>Advances in Life Course Research, 13, </a:t>
            </a:r>
            <a:r>
              <a:rPr lang="en-US" dirty="0" smtClean="0"/>
              <a:t>75-104.</a:t>
            </a:r>
          </a:p>
          <a:p>
            <a:r>
              <a:rPr lang="en-US" dirty="0">
                <a:effectLst/>
              </a:rPr>
              <a:t>Moen, </a:t>
            </a:r>
            <a:r>
              <a:rPr lang="en-US" dirty="0" smtClean="0">
                <a:effectLst/>
              </a:rPr>
              <a:t>P., &amp; E. Wethington</a:t>
            </a:r>
            <a:r>
              <a:rPr lang="en-US" dirty="0">
                <a:effectLst/>
              </a:rPr>
              <a:t>.  </a:t>
            </a:r>
            <a:r>
              <a:rPr lang="en-US" dirty="0" smtClean="0">
                <a:effectLst/>
              </a:rPr>
              <a:t>(1992.)  The concept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effectLst/>
              </a:rPr>
              <a:t>family adaptive strategies.   </a:t>
            </a:r>
            <a:r>
              <a:rPr lang="en-US" i="1" dirty="0">
                <a:effectLst/>
              </a:rPr>
              <a:t>Annual Review of </a:t>
            </a:r>
            <a:r>
              <a:rPr lang="en-US" i="1" dirty="0" smtClean="0">
                <a:effectLst/>
              </a:rPr>
              <a:t>Sociology, 18,</a:t>
            </a:r>
            <a:r>
              <a:rPr lang="en-US" dirty="0" smtClean="0">
                <a:effectLst/>
              </a:rPr>
              <a:t> 233-251</a:t>
            </a:r>
            <a:r>
              <a:rPr lang="en-US" dirty="0">
                <a:effectLst/>
              </a:rPr>
              <a:t>.  </a:t>
            </a:r>
          </a:p>
          <a:p>
            <a:r>
              <a:rPr lang="en-US" dirty="0" err="1" smtClean="0"/>
              <a:t>Walco</a:t>
            </a:r>
            <a:r>
              <a:rPr lang="en-US" dirty="0"/>
              <a:t>, G. A. (2004). Toward an integrated model of pain across the life course. </a:t>
            </a:r>
            <a:r>
              <a:rPr lang="en-US" i="1" dirty="0"/>
              <a:t>Pain, 108, </a:t>
            </a:r>
            <a:r>
              <a:rPr lang="en-US" dirty="0"/>
              <a:t>207-208.</a:t>
            </a:r>
          </a:p>
          <a:p>
            <a:r>
              <a:rPr lang="en-US" dirty="0">
                <a:effectLst/>
              </a:rPr>
              <a:t>Wethington, E.  (2005).  The life course perspective on health:  Implications for health and nutrition.  </a:t>
            </a:r>
            <a:r>
              <a:rPr lang="en-US" i="1" dirty="0">
                <a:effectLst/>
              </a:rPr>
              <a:t>Journal of Nutrition Education and Behavior, 37,</a:t>
            </a:r>
            <a:r>
              <a:rPr lang="en-US" dirty="0">
                <a:effectLst/>
              </a:rPr>
              <a:t> 115-120.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675" y="1470025"/>
            <a:ext cx="92646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solidFill>
                  <a:srgbClr val="008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US" sz="3200" dirty="0">
              <a:solidFill>
                <a:srgbClr val="008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889125" y="1958976"/>
            <a:ext cx="855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5B9BD5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463675" y="3105150"/>
            <a:ext cx="9264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636C76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I have no relevant commercial relationships to disclose.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206188"/>
            <a:ext cx="9001462" cy="2294965"/>
          </a:xfrm>
        </p:spPr>
        <p:txBody>
          <a:bodyPr/>
          <a:lstStyle/>
          <a:p>
            <a:r>
              <a:rPr lang="en-US" dirty="0" smtClean="0"/>
              <a:t>A Life Course perspective on Pain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725271"/>
            <a:ext cx="9001462" cy="25325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Elaine Wethington</a:t>
            </a:r>
          </a:p>
          <a:p>
            <a:r>
              <a:rPr lang="en-US" dirty="0" smtClean="0"/>
              <a:t>Professor, Department of Human Development, Department of Sociology, and Gerontology in Medicine</a:t>
            </a:r>
          </a:p>
          <a:p>
            <a:r>
              <a:rPr lang="en-US" dirty="0" smtClean="0"/>
              <a:t>Cornell University &amp; Weill Cornell Medicine</a:t>
            </a:r>
          </a:p>
          <a:p>
            <a:r>
              <a:rPr lang="en-US" dirty="0" smtClean="0"/>
              <a:t>Co-Director, Translational Research Institute on Pain in Later Life (TRIPLL)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8519" y="5728447"/>
            <a:ext cx="10130116" cy="735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prstClr val="white"/>
                </a:solidFill>
              </a:rPr>
              <a:t>Pain and Aging: Measurement, Mechanisms, and Management </a:t>
            </a:r>
            <a:r>
              <a:rPr lang="en-US" dirty="0">
                <a:solidFill>
                  <a:prstClr val="white"/>
                </a:solidFill>
              </a:rPr>
              <a:t>preconference at the IAGG World Congress of Gerontology and Geriatrics, San Francisco, CA, July 23, 2017</a:t>
            </a:r>
          </a:p>
        </p:txBody>
      </p:sp>
    </p:spTree>
    <p:extLst>
      <p:ext uri="{BB962C8B-B14F-4D97-AF65-F5344CB8AC3E}">
        <p14:creationId xmlns:p14="http://schemas.microsoft.com/office/powerpoint/2010/main" val="37310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Course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theoretical perspective for studying lives </a:t>
            </a:r>
            <a:r>
              <a:rPr lang="en-US" sz="2800" dirty="0" smtClean="0"/>
              <a:t>as they unfold over time</a:t>
            </a:r>
          </a:p>
          <a:p>
            <a:r>
              <a:rPr lang="en-US" sz="2800" dirty="0" smtClean="0"/>
              <a:t>Increasingly applied to studying </a:t>
            </a:r>
            <a:r>
              <a:rPr lang="en-US" sz="2800" b="1" dirty="0" smtClean="0"/>
              <a:t>health and health behavior </a:t>
            </a:r>
          </a:p>
          <a:p>
            <a:r>
              <a:rPr lang="en-US" sz="2800" dirty="0" smtClean="0"/>
              <a:t>Integrates findings about </a:t>
            </a:r>
            <a:r>
              <a:rPr lang="en-US" sz="2800" b="1" dirty="0" smtClean="0"/>
              <a:t>health disparities from many different disciplines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21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 of the life course perspective on health </a:t>
            </a:r>
            <a:r>
              <a:rPr lang="en-US" sz="1600" dirty="0" smtClean="0"/>
              <a:t>(Wethington,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Recognizes childhood and adolescent influences on life-long health and health behavior, including family and neighborhood factors </a:t>
            </a:r>
          </a:p>
          <a:p>
            <a:r>
              <a:rPr lang="en-US" sz="2800" dirty="0" smtClean="0"/>
              <a:t>Incorporates current influences on health and health behavior (personality, decision-making, recent life transitions, stressor exposure)</a:t>
            </a:r>
          </a:p>
          <a:p>
            <a:r>
              <a:rPr lang="en-US" sz="2800" dirty="0" smtClean="0"/>
              <a:t>Takes into account the collective life history of different social groups where there are health disparities (e.g. discrimination)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benefit of a life course perspective on 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892612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Understanding the long-term consequences of pain, the impact of contextual factors (</a:t>
            </a:r>
            <a:r>
              <a:rPr lang="en-US" sz="2800" dirty="0" err="1" smtClean="0"/>
              <a:t>Walco</a:t>
            </a:r>
            <a:r>
              <a:rPr lang="en-US" sz="2800" dirty="0" smtClean="0"/>
              <a:t>, 2004)</a:t>
            </a:r>
          </a:p>
          <a:p>
            <a:pPr lvl="1"/>
            <a:r>
              <a:rPr lang="en-US" sz="2800" dirty="0" smtClean="0"/>
              <a:t>Focus on developmental mechanisms (environmental as well as genetic)</a:t>
            </a:r>
          </a:p>
          <a:p>
            <a:pPr lvl="1"/>
            <a:r>
              <a:rPr lang="en-US" sz="2800" dirty="0" smtClean="0"/>
              <a:t>Descriptive study of age-related changes and their determinants</a:t>
            </a:r>
          </a:p>
          <a:p>
            <a:pPr lvl="1"/>
            <a:r>
              <a:rPr lang="en-US" sz="2800" dirty="0" smtClean="0"/>
              <a:t>Uncover individual trajectories to pain in later life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8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benefit of a life course perspective on 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Understanding how the pain experience changes or persists over the life course in relationship to life course development and exposures (Dunn et al., 2013)</a:t>
            </a:r>
          </a:p>
          <a:p>
            <a:pPr lvl="1"/>
            <a:r>
              <a:rPr lang="en-US" sz="2200" dirty="0" smtClean="0"/>
              <a:t>Childhood factors</a:t>
            </a:r>
          </a:p>
          <a:p>
            <a:pPr lvl="1"/>
            <a:r>
              <a:rPr lang="en-US" sz="2200" dirty="0" smtClean="0"/>
              <a:t>Psychological factors</a:t>
            </a:r>
          </a:p>
          <a:p>
            <a:pPr lvl="1"/>
            <a:r>
              <a:rPr lang="en-US" sz="2200" dirty="0" smtClean="0"/>
              <a:t>Social determinants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035639"/>
            <a:ext cx="12192001" cy="18223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Pain research would benefit from attention to life course transitions, social determinants and critical periods of development where health trajectories are set in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8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083" y="759656"/>
            <a:ext cx="1898473" cy="5528602"/>
          </a:xfrm>
        </p:spPr>
        <p:txBody>
          <a:bodyPr>
            <a:normAutofit/>
          </a:bodyPr>
          <a:lstStyle/>
          <a:p>
            <a:endParaRPr lang="en-US" sz="24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748621"/>
              </p:ext>
            </p:extLst>
          </p:nvPr>
        </p:nvGraphicFramePr>
        <p:xfrm>
          <a:off x="1" y="267286"/>
          <a:ext cx="12191998" cy="71612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68612"/>
                <a:gridCol w="5471866"/>
                <a:gridCol w="4351520"/>
              </a:tblGrid>
              <a:tr h="219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Concept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Definition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Example(s)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580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Trajectories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Stable patterns of behavior or pain across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Chronic disease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506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Transitions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Changes in social roles or responsibilities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Divorce; retirement; moving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1012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Turning points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Transitions that are major changes in ongoing social role trajectories; life takes a different direction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Life and health transitions that affect treatment</a:t>
                      </a:r>
                      <a:r>
                        <a:rPr lang="en-US" sz="1800" baseline="0" dirty="0" smtClean="0">
                          <a:effectLst/>
                        </a:rPr>
                        <a:t> decisions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870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Culture and contextual influences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Events and externalities that shape and constrain the process of change and adaptation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Constraints,</a:t>
                      </a:r>
                      <a:r>
                        <a:rPr lang="en-US" sz="1800" baseline="0" dirty="0" smtClean="0">
                          <a:effectLst/>
                        </a:rPr>
                        <a:t> such as limited neighborhood health care opportunities, which limit decisions and choice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870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Timing in lives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interaction between age or stage of the life course and timing of an event or transition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 at the time of a major event or trend, such as </a:t>
                      </a:r>
                      <a:r>
                        <a:rPr lang="en-US" sz="1800" dirty="0" smtClean="0">
                          <a:effectLst/>
                        </a:rPr>
                        <a:t>increased</a:t>
                      </a:r>
                      <a:r>
                        <a:rPr lang="en-US" sz="1800" baseline="0" dirty="0" smtClean="0">
                          <a:effectLst/>
                        </a:rPr>
                        <a:t> prescribing of opioids for chronic pain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1012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Linked lives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Dependence of the development of one person on the presence, influence, or development of another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Influence of the spouse or children on the other’s pain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  <a:tr h="1518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Adaptive strategies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Conscious decisions that people make to improve their health or </a:t>
                      </a:r>
                      <a:r>
                        <a:rPr lang="en-US" sz="1800" dirty="0" smtClean="0">
                          <a:effectLst/>
                        </a:rPr>
                        <a:t>well-being; social </a:t>
                      </a:r>
                      <a:r>
                        <a:rPr lang="en-US" sz="1800" dirty="0">
                          <a:effectLst/>
                        </a:rPr>
                        <a:t>norms that frame the way in which decisions are made to adapt to external </a:t>
                      </a:r>
                      <a:r>
                        <a:rPr lang="en-US" sz="1800" dirty="0" smtClean="0">
                          <a:effectLst/>
                        </a:rPr>
                        <a:t>changes (Moen</a:t>
                      </a:r>
                      <a:r>
                        <a:rPr lang="en-US" sz="1800" baseline="0" dirty="0" smtClean="0">
                          <a:effectLst/>
                        </a:rPr>
                        <a:t> &amp; Wethington, 1992)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Changes in pain management;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coping strategies, such as taking action, denial, avoidance, or reappraisal of the threat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5" marR="5651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094" y="1"/>
            <a:ext cx="10363200" cy="2672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Adapted from Wethington,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78423" y="326759"/>
            <a:ext cx="7646895" cy="6396323"/>
            <a:chOff x="2558243" y="83711"/>
            <a:chExt cx="6946175" cy="669652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727736" y="1955537"/>
              <a:ext cx="472236" cy="32009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875489" y="1969977"/>
              <a:ext cx="472236" cy="32009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030629" y="3691003"/>
              <a:ext cx="6681" cy="648075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7213314" y="83711"/>
              <a:ext cx="2291104" cy="2393290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657" rIns="182657" bIns="182657" numCol="1" spcCol="1270" anchor="ctr" anchorCtr="0">
              <a:noAutofit/>
            </a:bodyPr>
            <a:lstStyle/>
            <a:p>
              <a:pPr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Psychological Factors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Mood/affect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Catastrophizing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Stress</a:t>
              </a:r>
            </a:p>
            <a:p>
              <a:pPr marL="32004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Coping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44441" y="4386945"/>
              <a:ext cx="2185736" cy="2393289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2657" rIns="0" bIns="182657" numCol="1" spcCol="1270" anchor="ctr" anchorCtr="0">
              <a:noAutofit/>
            </a:bodyPr>
            <a:lstStyle/>
            <a:p>
              <a:pPr marL="205740"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Social Factors</a:t>
              </a:r>
              <a:endParaRPr lang="en-US" dirty="0">
                <a:solidFill>
                  <a:schemeClr val="tx2"/>
                </a:solidFill>
              </a:endParaRPr>
            </a:p>
            <a:p>
              <a:pPr marL="320040" indent="-16002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Cultural factors</a:t>
              </a:r>
            </a:p>
            <a:p>
              <a:pPr marL="320040" indent="-16002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Social Environment</a:t>
              </a:r>
            </a:p>
            <a:p>
              <a:pPr marL="320040" indent="-16002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Economic factors</a:t>
              </a:r>
            </a:p>
            <a:p>
              <a:pPr marL="320040" indent="-16002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Social support</a:t>
              </a: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>
            <a:xfrm>
              <a:off x="2558243" y="83711"/>
              <a:ext cx="2268422" cy="2393290"/>
            </a:xfrm>
            <a:custGeom>
              <a:avLst/>
              <a:gdLst>
                <a:gd name="connsiteX0" fmla="*/ 0 w 1532929"/>
                <a:gd name="connsiteY0" fmla="*/ 766465 h 1532929"/>
                <a:gd name="connsiteX1" fmla="*/ 224493 w 1532929"/>
                <a:gd name="connsiteY1" fmla="*/ 224493 h 1532929"/>
                <a:gd name="connsiteX2" fmla="*/ 766466 w 1532929"/>
                <a:gd name="connsiteY2" fmla="*/ 1 h 1532929"/>
                <a:gd name="connsiteX3" fmla="*/ 1308438 w 1532929"/>
                <a:gd name="connsiteY3" fmla="*/ 224494 h 1532929"/>
                <a:gd name="connsiteX4" fmla="*/ 1532930 w 1532929"/>
                <a:gd name="connsiteY4" fmla="*/ 766467 h 1532929"/>
                <a:gd name="connsiteX5" fmla="*/ 1308437 w 1532929"/>
                <a:gd name="connsiteY5" fmla="*/ 1308440 h 1532929"/>
                <a:gd name="connsiteX6" fmla="*/ 766464 w 1532929"/>
                <a:gd name="connsiteY6" fmla="*/ 1532932 h 1532929"/>
                <a:gd name="connsiteX7" fmla="*/ 224491 w 1532929"/>
                <a:gd name="connsiteY7" fmla="*/ 1308439 h 1532929"/>
                <a:gd name="connsiteX8" fmla="*/ -1 w 1532929"/>
                <a:gd name="connsiteY8" fmla="*/ 766466 h 1532929"/>
                <a:gd name="connsiteX9" fmla="*/ 0 w 1532929"/>
                <a:gd name="connsiteY9" fmla="*/ 766465 h 15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929" h="1532929">
                  <a:moveTo>
                    <a:pt x="0" y="766465"/>
                  </a:moveTo>
                  <a:cubicBezTo>
                    <a:pt x="0" y="563186"/>
                    <a:pt x="80753" y="368232"/>
                    <a:pt x="224493" y="224493"/>
                  </a:cubicBezTo>
                  <a:cubicBezTo>
                    <a:pt x="368233" y="80753"/>
                    <a:pt x="563187" y="1"/>
                    <a:pt x="766466" y="1"/>
                  </a:cubicBezTo>
                  <a:cubicBezTo>
                    <a:pt x="969745" y="1"/>
                    <a:pt x="1164699" y="80754"/>
                    <a:pt x="1308438" y="224494"/>
                  </a:cubicBezTo>
                  <a:cubicBezTo>
                    <a:pt x="1452178" y="368234"/>
                    <a:pt x="1532930" y="563188"/>
                    <a:pt x="1532930" y="766467"/>
                  </a:cubicBezTo>
                  <a:cubicBezTo>
                    <a:pt x="1532930" y="969746"/>
                    <a:pt x="1452178" y="1164700"/>
                    <a:pt x="1308437" y="1308440"/>
                  </a:cubicBezTo>
                  <a:cubicBezTo>
                    <a:pt x="1164697" y="1452180"/>
                    <a:pt x="969743" y="1532932"/>
                    <a:pt x="766464" y="1532932"/>
                  </a:cubicBezTo>
                  <a:cubicBezTo>
                    <a:pt x="563185" y="1532932"/>
                    <a:pt x="368231" y="1452179"/>
                    <a:pt x="224491" y="1308439"/>
                  </a:cubicBezTo>
                  <a:cubicBezTo>
                    <a:pt x="80751" y="1164699"/>
                    <a:pt x="-1" y="969745"/>
                    <a:pt x="-1" y="766466"/>
                  </a:cubicBezTo>
                  <a:lnTo>
                    <a:pt x="0" y="766465"/>
                  </a:lnTo>
                  <a:close/>
                </a:path>
              </a:pathLst>
            </a:custGeom>
            <a:ln w="1016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657" tIns="182657" rIns="182657" bIns="182657" numCol="1" spcCol="1270" anchor="ctr" anchorCtr="0">
              <a:noAutofit/>
            </a:bodyPr>
            <a:lstStyle/>
            <a:p>
              <a:pPr marL="137160" indent="-137160" algn="ctr" defTabSz="500063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Biological Factors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Disease severity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Nociception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Inflammation</a:t>
              </a:r>
            </a:p>
            <a:p>
              <a:pPr marL="274320" indent="-68580" defTabSz="500063">
                <a:spcBef>
                  <a:spcPct val="0"/>
                </a:spcBef>
                <a:buFontTx/>
                <a:buChar char="-"/>
              </a:pPr>
              <a:r>
                <a:rPr lang="en-US" dirty="0">
                  <a:solidFill>
                    <a:schemeClr val="tx2"/>
                  </a:solidFill>
                </a:rPr>
                <a:t>Brain function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165170" y="1671066"/>
              <a:ext cx="1744280" cy="20103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25000"/>
                    </a:schemeClr>
                  </a:solidFill>
                </a:rPr>
                <a:t>Pain and Disability</a:t>
              </a:r>
            </a:p>
          </p:txBody>
        </p:sp>
        <p:sp>
          <p:nvSpPr>
            <p:cNvPr id="5" name="Left-Right-Up Arrow 4"/>
            <p:cNvSpPr/>
            <p:nvPr/>
          </p:nvSpPr>
          <p:spPr>
            <a:xfrm rot="3540236">
              <a:off x="3610523" y="3098403"/>
              <a:ext cx="2406556" cy="814078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Left-Right-Up Arrow 14"/>
            <p:cNvSpPr/>
            <p:nvPr/>
          </p:nvSpPr>
          <p:spPr>
            <a:xfrm rot="17941332" flipH="1">
              <a:off x="6029254" y="3057117"/>
              <a:ext cx="2365727" cy="814078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Left-Right-Up Arrow 15"/>
            <p:cNvSpPr/>
            <p:nvPr/>
          </p:nvSpPr>
          <p:spPr>
            <a:xfrm rot="10800000" flipH="1">
              <a:off x="4887627" y="789437"/>
              <a:ext cx="2286000" cy="814079"/>
            </a:xfrm>
            <a:prstGeom prst="leftRigh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90282" y="4276165"/>
            <a:ext cx="2734236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Roger </a:t>
            </a:r>
            <a:r>
              <a:rPr lang="en-US" dirty="0" err="1" smtClean="0"/>
              <a:t>Fillingim’s</a:t>
            </a:r>
            <a:r>
              <a:rPr lang="en-US" dirty="0" smtClean="0"/>
              <a:t> Introduction: the Biopsychosocial Model of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197</TotalTime>
  <Words>1366</Words>
  <Application>Microsoft Macintosh PowerPoint</Application>
  <PresentationFormat>Widescreen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Rockwell</vt:lpstr>
      <vt:lpstr>Times New Roman</vt:lpstr>
      <vt:lpstr>Damask</vt:lpstr>
      <vt:lpstr>Office Theme</vt:lpstr>
      <vt:lpstr>1_Custom Design</vt:lpstr>
      <vt:lpstr>PowerPoint Presentation</vt:lpstr>
      <vt:lpstr>PowerPoint Presentation</vt:lpstr>
      <vt:lpstr>A Life Course perspective on Pain Research</vt:lpstr>
      <vt:lpstr>the Life Course perspective</vt:lpstr>
      <vt:lpstr>The Framework of the life course perspective on health (Wethington, 2005)</vt:lpstr>
      <vt:lpstr>What is the benefit of a life course perspective on pain?</vt:lpstr>
      <vt:lpstr>What is the benefit of a life course perspective on pain?</vt:lpstr>
      <vt:lpstr>PowerPoint Presentation</vt:lpstr>
      <vt:lpstr>PowerPoint Presentation</vt:lpstr>
      <vt:lpstr>PowerPoint Presentation</vt:lpstr>
      <vt:lpstr>Some current applications of the Life course perspective to pain</vt:lpstr>
      <vt:lpstr>Contexts and constraints may affect….</vt:lpstr>
      <vt:lpstr>Expanding “critical periods”</vt:lpstr>
      <vt:lpstr>Linked Lives as a key context for designing interventions</vt:lpstr>
      <vt:lpstr>Linked trajectories of adversity across life</vt:lpstr>
      <vt:lpstr>Concluding thoughts </vt:lpstr>
      <vt:lpstr>Acknowledgements</vt:lpstr>
      <vt:lpstr>Further reading</vt:lpstr>
      <vt:lpstr>Further reading (continued)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Course perspective on Pain Research</dc:title>
  <dc:creator>Elaine Wethington</dc:creator>
  <cp:lastModifiedBy>Cara Kenien</cp:lastModifiedBy>
  <cp:revision>33</cp:revision>
  <cp:lastPrinted>2017-07-18T16:28:30Z</cp:lastPrinted>
  <dcterms:created xsi:type="dcterms:W3CDTF">2017-07-09T21:06:41Z</dcterms:created>
  <dcterms:modified xsi:type="dcterms:W3CDTF">2017-07-22T14:36:28Z</dcterms:modified>
</cp:coreProperties>
</file>